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notesMasterIdLst>
    <p:notesMasterId r:id="rId123"/>
  </p:notesMasterIdLst>
  <p:handoutMasterIdLst>
    <p:handoutMasterId r:id="rId124"/>
  </p:handoutMasterIdLst>
  <p:sldIdLst>
    <p:sldId id="256" r:id="rId6"/>
    <p:sldId id="257" r:id="rId7"/>
    <p:sldId id="366"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372" r:id="rId32"/>
    <p:sldId id="281" r:id="rId33"/>
    <p:sldId id="282" r:id="rId34"/>
    <p:sldId id="367" r:id="rId35"/>
    <p:sldId id="283" r:id="rId36"/>
    <p:sldId id="284" r:id="rId37"/>
    <p:sldId id="285" r:id="rId38"/>
    <p:sldId id="286" r:id="rId39"/>
    <p:sldId id="287" r:id="rId40"/>
    <p:sldId id="288" r:id="rId41"/>
    <p:sldId id="289" r:id="rId42"/>
    <p:sldId id="368"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70" r:id="rId62"/>
    <p:sldId id="309" r:id="rId63"/>
    <p:sldId id="310" r:id="rId64"/>
    <p:sldId id="369"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71" r:id="rId85"/>
    <p:sldId id="336" r:id="rId86"/>
    <p:sldId id="337" r:id="rId87"/>
    <p:sldId id="338" r:id="rId88"/>
    <p:sldId id="339" r:id="rId89"/>
    <p:sldId id="431" r:id="rId90"/>
    <p:sldId id="430" r:id="rId91"/>
    <p:sldId id="344" r:id="rId92"/>
    <p:sldId id="346" r:id="rId93"/>
    <p:sldId id="347" r:id="rId94"/>
    <p:sldId id="349" r:id="rId95"/>
    <p:sldId id="345" r:id="rId96"/>
    <p:sldId id="350" r:id="rId97"/>
    <p:sldId id="351" r:id="rId98"/>
    <p:sldId id="353" r:id="rId99"/>
    <p:sldId id="352" r:id="rId100"/>
    <p:sldId id="373" r:id="rId101"/>
    <p:sldId id="438" r:id="rId102"/>
    <p:sldId id="354" r:id="rId103"/>
    <p:sldId id="439" r:id="rId104"/>
    <p:sldId id="355" r:id="rId105"/>
    <p:sldId id="356" r:id="rId106"/>
    <p:sldId id="357" r:id="rId107"/>
    <p:sldId id="348" r:id="rId108"/>
    <p:sldId id="432" r:id="rId109"/>
    <p:sldId id="433" r:id="rId110"/>
    <p:sldId id="434" r:id="rId111"/>
    <p:sldId id="435" r:id="rId112"/>
    <p:sldId id="436" r:id="rId113"/>
    <p:sldId id="437" r:id="rId114"/>
    <p:sldId id="358" r:id="rId115"/>
    <p:sldId id="359" r:id="rId116"/>
    <p:sldId id="360" r:id="rId117"/>
    <p:sldId id="361" r:id="rId118"/>
    <p:sldId id="362" r:id="rId119"/>
    <p:sldId id="363" r:id="rId120"/>
    <p:sldId id="364" r:id="rId121"/>
    <p:sldId id="365" r:id="rId1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B96BD21B-615B-4226-B102-367BFD6D5CD0}">
          <p14:sldIdLst>
            <p14:sldId id="256"/>
            <p14:sldId id="257"/>
          </p14:sldIdLst>
        </p14:section>
        <p14:section name="S1" id="{9587E93B-E90E-4425-8160-B468FC450EEC}">
          <p14:sldIdLst>
            <p14:sldId id="366"/>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372"/>
            <p14:sldId id="281"/>
            <p14:sldId id="282"/>
            <p14:sldId id="367"/>
            <p14:sldId id="283"/>
            <p14:sldId id="284"/>
            <p14:sldId id="285"/>
            <p14:sldId id="286"/>
            <p14:sldId id="287"/>
            <p14:sldId id="288"/>
            <p14:sldId id="289"/>
          </p14:sldIdLst>
        </p14:section>
        <p14:section name="S2" id="{BEEB076D-F390-4338-9BAB-E8C66492CFA0}">
          <p14:sldIdLst>
            <p14:sldId id="368"/>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70"/>
            <p14:sldId id="309"/>
            <p14:sldId id="310"/>
          </p14:sldIdLst>
        </p14:section>
        <p14:section name="S3" id="{7955733B-18C7-4D5A-855C-C5E18F8BFEAF}">
          <p14:sldIdLst>
            <p14:sldId id="369"/>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71"/>
          </p14:sldIdLst>
        </p14:section>
        <p14:section name="S4" id="{20DC3567-462D-4657-9B96-6D648AEEA3E2}">
          <p14:sldIdLst>
            <p14:sldId id="336"/>
            <p14:sldId id="337"/>
            <p14:sldId id="338"/>
            <p14:sldId id="339"/>
            <p14:sldId id="431"/>
            <p14:sldId id="430"/>
            <p14:sldId id="344"/>
            <p14:sldId id="346"/>
            <p14:sldId id="347"/>
            <p14:sldId id="349"/>
            <p14:sldId id="345"/>
            <p14:sldId id="350"/>
            <p14:sldId id="351"/>
            <p14:sldId id="353"/>
          </p14:sldIdLst>
        </p14:section>
        <p14:section name="S5" id="{2C1CE3B9-C9E4-4513-8C75-8207758C85A5}">
          <p14:sldIdLst>
            <p14:sldId id="352"/>
            <p14:sldId id="373"/>
            <p14:sldId id="438"/>
            <p14:sldId id="354"/>
            <p14:sldId id="439"/>
            <p14:sldId id="355"/>
            <p14:sldId id="356"/>
            <p14:sldId id="357"/>
            <p14:sldId id="348"/>
            <p14:sldId id="432"/>
            <p14:sldId id="433"/>
            <p14:sldId id="434"/>
            <p14:sldId id="435"/>
            <p14:sldId id="436"/>
            <p14:sldId id="437"/>
            <p14:sldId id="358"/>
            <p14:sldId id="359"/>
            <p14:sldId id="360"/>
            <p14:sldId id="361"/>
            <p14:sldId id="362"/>
          </p14:sldIdLst>
        </p14:section>
        <p14:section name="S6-DERNIER COURS" id="{EE94BAAF-F23A-427D-9B8E-65616DDC5FE5}">
          <p14:sldIdLst>
            <p14:sldId id="363"/>
            <p14:sldId id="364"/>
            <p14:sldId id="3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3209" autoAdjust="0"/>
  </p:normalViewPr>
  <p:slideViewPr>
    <p:cSldViewPr snapToGrid="0">
      <p:cViewPr varScale="1">
        <p:scale>
          <a:sx n="67" d="100"/>
          <a:sy n="67" d="100"/>
        </p:scale>
        <p:origin x="584" y="35"/>
      </p:cViewPr>
      <p:guideLst/>
    </p:cSldViewPr>
  </p:slideViewPr>
  <p:notesTextViewPr>
    <p:cViewPr>
      <p:scale>
        <a:sx n="1" d="1"/>
        <a:sy n="1" d="1"/>
      </p:scale>
      <p:origin x="0" y="0"/>
    </p:cViewPr>
  </p:notesTextViewPr>
  <p:sorterViewPr>
    <p:cViewPr>
      <p:scale>
        <a:sx n="100" d="100"/>
        <a:sy n="100" d="100"/>
      </p:scale>
      <p:origin x="0" y="-30299"/>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handoutMaster" Target="handoutMasters/handoutMaster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AB8AC14-980E-53AF-0848-6F1B0AA596AC}"/>
              </a:ext>
            </a:extLst>
          </p:cNvPr>
          <p:cNvSpPr txBox="1">
            <a:spLocks noGrp="1"/>
          </p:cNvSpPr>
          <p:nvPr>
            <p:ph type="hdr" sz="quarter"/>
          </p:nvPr>
        </p:nvSpPr>
        <p:spPr>
          <a:xfrm>
            <a:off x="0" y="0"/>
            <a:ext cx="2976035" cy="456873"/>
          </a:xfrm>
          <a:prstGeom prst="rect">
            <a:avLst/>
          </a:prstGeom>
          <a:noFill/>
          <a:ln>
            <a:noFill/>
          </a:ln>
        </p:spPr>
        <p:txBody>
          <a:bodyPr vert="horz" wrap="none" lIns="80766" tIns="40383" rIns="80766" bIns="40383" anchorCtr="0" compatLnSpc="0">
            <a:noAutofit/>
          </a:bodyPr>
          <a:lstStyle/>
          <a:p>
            <a:pPr hangingPunct="0">
              <a:defRPr sz="1400"/>
            </a:pPr>
            <a:endParaRPr lang="fr-CA" sz="1300">
              <a:latin typeface="Arial" pitchFamily="18"/>
              <a:ea typeface="Microsoft YaHei" pitchFamily="2"/>
              <a:cs typeface="Lucida Sans" pitchFamily="2"/>
            </a:endParaRPr>
          </a:p>
        </p:txBody>
      </p:sp>
      <p:sp>
        <p:nvSpPr>
          <p:cNvPr id="3" name="Espace réservé de la date 2">
            <a:extLst>
              <a:ext uri="{FF2B5EF4-FFF2-40B4-BE49-F238E27FC236}">
                <a16:creationId xmlns:a16="http://schemas.microsoft.com/office/drawing/2014/main" id="{C39D4451-4D73-26E3-942D-FAB003E5E119}"/>
              </a:ext>
            </a:extLst>
          </p:cNvPr>
          <p:cNvSpPr txBox="1">
            <a:spLocks noGrp="1"/>
          </p:cNvSpPr>
          <p:nvPr>
            <p:ph type="dt" sz="quarter" idx="1"/>
          </p:nvPr>
        </p:nvSpPr>
        <p:spPr>
          <a:xfrm>
            <a:off x="3881647" y="0"/>
            <a:ext cx="2976035" cy="456873"/>
          </a:xfrm>
          <a:prstGeom prst="rect">
            <a:avLst/>
          </a:prstGeom>
          <a:noFill/>
          <a:ln>
            <a:noFill/>
          </a:ln>
        </p:spPr>
        <p:txBody>
          <a:bodyPr vert="horz" wrap="none" lIns="80766" tIns="40383" rIns="80766" bIns="40383" anchorCtr="0" compatLnSpc="0">
            <a:noAutofit/>
          </a:bodyPr>
          <a:lstStyle/>
          <a:p>
            <a:pPr algn="r" hangingPunct="0">
              <a:defRPr sz="1400"/>
            </a:pPr>
            <a:endParaRPr lang="fr-CA" sz="1300">
              <a:latin typeface="Arial" pitchFamily="18"/>
              <a:ea typeface="Microsoft YaHei" pitchFamily="2"/>
              <a:cs typeface="Lucida Sans" pitchFamily="2"/>
            </a:endParaRPr>
          </a:p>
        </p:txBody>
      </p:sp>
      <p:sp>
        <p:nvSpPr>
          <p:cNvPr id="4" name="Espace réservé du pied de page 3">
            <a:extLst>
              <a:ext uri="{FF2B5EF4-FFF2-40B4-BE49-F238E27FC236}">
                <a16:creationId xmlns:a16="http://schemas.microsoft.com/office/drawing/2014/main" id="{6A3F71C9-9E3A-52C6-76FA-1642558751DE}"/>
              </a:ext>
            </a:extLst>
          </p:cNvPr>
          <p:cNvSpPr txBox="1">
            <a:spLocks noGrp="1"/>
          </p:cNvSpPr>
          <p:nvPr>
            <p:ph type="ftr" sz="quarter" idx="2"/>
          </p:nvPr>
        </p:nvSpPr>
        <p:spPr>
          <a:xfrm>
            <a:off x="0" y="8686800"/>
            <a:ext cx="2976035" cy="456873"/>
          </a:xfrm>
          <a:prstGeom prst="rect">
            <a:avLst/>
          </a:prstGeom>
          <a:noFill/>
          <a:ln>
            <a:noFill/>
          </a:ln>
        </p:spPr>
        <p:txBody>
          <a:bodyPr vert="horz" wrap="none" lIns="80766" tIns="40383" rIns="80766" bIns="40383" anchor="b" anchorCtr="0" compatLnSpc="0">
            <a:noAutofit/>
          </a:bodyPr>
          <a:lstStyle/>
          <a:p>
            <a:pPr hangingPunct="0">
              <a:defRPr sz="1400"/>
            </a:pPr>
            <a:endParaRPr lang="fr-CA" sz="1300">
              <a:latin typeface="Arial" pitchFamily="18"/>
              <a:ea typeface="Microsoft YaHei" pitchFamily="2"/>
              <a:cs typeface="Lucida Sans" pitchFamily="2"/>
            </a:endParaRPr>
          </a:p>
        </p:txBody>
      </p:sp>
      <p:sp>
        <p:nvSpPr>
          <p:cNvPr id="5" name="Espace réservé du numéro de diapositive 4">
            <a:extLst>
              <a:ext uri="{FF2B5EF4-FFF2-40B4-BE49-F238E27FC236}">
                <a16:creationId xmlns:a16="http://schemas.microsoft.com/office/drawing/2014/main" id="{64551E32-C212-37F0-0E7B-1A7E14483C15}"/>
              </a:ext>
            </a:extLst>
          </p:cNvPr>
          <p:cNvSpPr txBox="1">
            <a:spLocks noGrp="1"/>
          </p:cNvSpPr>
          <p:nvPr>
            <p:ph type="sldNum" sz="quarter" idx="3"/>
          </p:nvPr>
        </p:nvSpPr>
        <p:spPr>
          <a:xfrm>
            <a:off x="3881647" y="8686800"/>
            <a:ext cx="2976035" cy="456873"/>
          </a:xfrm>
          <a:prstGeom prst="rect">
            <a:avLst/>
          </a:prstGeom>
          <a:noFill/>
          <a:ln>
            <a:noFill/>
          </a:ln>
        </p:spPr>
        <p:txBody>
          <a:bodyPr vert="horz" wrap="none" lIns="80766" tIns="40383" rIns="80766" bIns="40383" anchor="b" anchorCtr="0" compatLnSpc="0">
            <a:noAutofit/>
          </a:bodyPr>
          <a:lstStyle/>
          <a:p>
            <a:pPr algn="r" hangingPunct="0">
              <a:defRPr sz="1400"/>
            </a:pPr>
            <a:fld id="{86C58CA3-53AC-4F56-9B9E-B968ACE6CC7A}" type="slidenum">
              <a:t>‹N°›</a:t>
            </a:fld>
            <a:endParaRPr lang="fr-CA" sz="1300">
              <a:latin typeface="Arial" pitchFamily="18"/>
              <a:ea typeface="Microsoft YaHei" pitchFamily="2"/>
              <a:cs typeface="Lucida Sans" pitchFamily="2"/>
            </a:endParaRPr>
          </a:p>
        </p:txBody>
      </p:sp>
    </p:spTree>
    <p:extLst>
      <p:ext uri="{BB962C8B-B14F-4D97-AF65-F5344CB8AC3E}">
        <p14:creationId xmlns:p14="http://schemas.microsoft.com/office/powerpoint/2010/main" val="2734543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92093C-9A48-7FC6-BB8D-C61BCD6520E4}"/>
              </a:ext>
            </a:extLst>
          </p:cNvPr>
          <p:cNvSpPr>
            <a:spLocks noGrp="1" noRot="1" noChangeAspect="1"/>
          </p:cNvSpPr>
          <p:nvPr>
            <p:ph type="sldImg" idx="2"/>
          </p:nvPr>
        </p:nvSpPr>
        <p:spPr>
          <a:xfrm>
            <a:off x="1371599" y="764280"/>
            <a:ext cx="5028480" cy="3771360"/>
          </a:xfrm>
          <a:prstGeom prst="rect">
            <a:avLst/>
          </a:prstGeom>
          <a:noFill/>
          <a:ln>
            <a:noFill/>
            <a:prstDash val="solid"/>
          </a:ln>
        </p:spPr>
      </p:sp>
      <p:sp>
        <p:nvSpPr>
          <p:cNvPr id="3" name="Espace réservé des notes 2">
            <a:extLst>
              <a:ext uri="{FF2B5EF4-FFF2-40B4-BE49-F238E27FC236}">
                <a16:creationId xmlns:a16="http://schemas.microsoft.com/office/drawing/2014/main" id="{357E9A12-B226-1F08-48DC-21BF554AD8AC}"/>
              </a:ext>
            </a:extLst>
          </p:cNvPr>
          <p:cNvSpPr txBox="1">
            <a:spLocks noGrp="1"/>
          </p:cNvSpPr>
          <p:nvPr>
            <p:ph type="body" sz="quarter" idx="3"/>
          </p:nvPr>
        </p:nvSpPr>
        <p:spPr>
          <a:xfrm>
            <a:off x="777239" y="4777560"/>
            <a:ext cx="6217560" cy="4525920"/>
          </a:xfrm>
          <a:prstGeom prst="rect">
            <a:avLst/>
          </a:prstGeom>
          <a:noFill/>
          <a:ln>
            <a:noFill/>
          </a:ln>
        </p:spPr>
        <p:txBody>
          <a:bodyPr lIns="0" tIns="0" rIns="0" bIns="0"/>
          <a:lstStyle/>
          <a:p>
            <a:endParaRPr lang="fr-CA"/>
          </a:p>
        </p:txBody>
      </p:sp>
      <p:sp>
        <p:nvSpPr>
          <p:cNvPr id="4" name="Espace réservé de l'en-tête 3">
            <a:extLst>
              <a:ext uri="{FF2B5EF4-FFF2-40B4-BE49-F238E27FC236}">
                <a16:creationId xmlns:a16="http://schemas.microsoft.com/office/drawing/2014/main" id="{2E1E24E2-0958-882A-0C48-5E76CC0EB4BD}"/>
              </a:ext>
            </a:extLst>
          </p:cNvPr>
          <p:cNvSpPr txBox="1">
            <a:spLocks noGrp="1"/>
          </p:cNvSpPr>
          <p:nvPr>
            <p:ph type="hdr" sz="quarter"/>
          </p:nvPr>
        </p:nvSpPr>
        <p:spPr>
          <a:xfrm>
            <a:off x="0" y="0"/>
            <a:ext cx="3372840" cy="502560"/>
          </a:xfrm>
          <a:prstGeom prst="rect">
            <a:avLst/>
          </a:prstGeom>
          <a:noFill/>
          <a:ln>
            <a:noFill/>
          </a:ln>
        </p:spPr>
        <p:txBody>
          <a:bodyPr lIns="0" tIns="0" rIns="0" bIns="0" anchorCtr="0">
            <a:noAutofit/>
          </a:bodyPr>
          <a:lstStyle>
            <a:lvl1pPr lvl="0" rtl="0" hangingPunct="0">
              <a:buNone/>
              <a:tabLst/>
              <a:defRPr lang="fr-CA" sz="1400" kern="1200">
                <a:latin typeface="Times New Roman" pitchFamily="18"/>
                <a:ea typeface="Lucida Sans Unicode" pitchFamily="2"/>
                <a:cs typeface="Tahoma" pitchFamily="2"/>
              </a:defRPr>
            </a:lvl1pPr>
          </a:lstStyle>
          <a:p>
            <a:pPr lvl="0"/>
            <a:endParaRPr lang="fr-CA"/>
          </a:p>
        </p:txBody>
      </p:sp>
      <p:sp>
        <p:nvSpPr>
          <p:cNvPr id="5" name="Espace réservé de la date 4">
            <a:extLst>
              <a:ext uri="{FF2B5EF4-FFF2-40B4-BE49-F238E27FC236}">
                <a16:creationId xmlns:a16="http://schemas.microsoft.com/office/drawing/2014/main" id="{858A3D69-2074-2493-8D47-99D22ABBA342}"/>
              </a:ext>
            </a:extLst>
          </p:cNvPr>
          <p:cNvSpPr txBox="1">
            <a:spLocks noGrp="1"/>
          </p:cNvSpPr>
          <p:nvPr>
            <p:ph type="dt" idx="1"/>
          </p:nvPr>
        </p:nvSpPr>
        <p:spPr>
          <a:xfrm>
            <a:off x="4399200" y="0"/>
            <a:ext cx="3372840" cy="502560"/>
          </a:xfrm>
          <a:prstGeom prst="rect">
            <a:avLst/>
          </a:prstGeom>
          <a:noFill/>
          <a:ln>
            <a:noFill/>
          </a:ln>
        </p:spPr>
        <p:txBody>
          <a:bodyPr lIns="0" tIns="0" rIns="0" bIns="0" anchorCtr="0">
            <a:noAutofit/>
          </a:bodyPr>
          <a:lstStyle>
            <a:lvl1pPr lvl="0" algn="r" rtl="0" hangingPunct="0">
              <a:buNone/>
              <a:tabLst/>
              <a:defRPr lang="fr-CA" sz="1400" kern="1200">
                <a:latin typeface="Times New Roman" pitchFamily="18"/>
                <a:ea typeface="Lucida Sans Unicode" pitchFamily="2"/>
                <a:cs typeface="Tahoma" pitchFamily="2"/>
              </a:defRPr>
            </a:lvl1pPr>
          </a:lstStyle>
          <a:p>
            <a:pPr lvl="0"/>
            <a:endParaRPr lang="fr-CA"/>
          </a:p>
        </p:txBody>
      </p:sp>
      <p:sp>
        <p:nvSpPr>
          <p:cNvPr id="6" name="Espace réservé du pied de page 5">
            <a:extLst>
              <a:ext uri="{FF2B5EF4-FFF2-40B4-BE49-F238E27FC236}">
                <a16:creationId xmlns:a16="http://schemas.microsoft.com/office/drawing/2014/main" id="{C8FE1103-19EF-8A61-F5A4-D6D3747D3DE1}"/>
              </a:ext>
            </a:extLst>
          </p:cNvPr>
          <p:cNvSpPr txBox="1">
            <a:spLocks noGrp="1"/>
          </p:cNvSpPr>
          <p:nvPr>
            <p:ph type="ftr" sz="quarter" idx="4"/>
          </p:nvPr>
        </p:nvSpPr>
        <p:spPr>
          <a:xfrm>
            <a:off x="0" y="9555480"/>
            <a:ext cx="3372840" cy="502560"/>
          </a:xfrm>
          <a:prstGeom prst="rect">
            <a:avLst/>
          </a:prstGeom>
          <a:noFill/>
          <a:ln>
            <a:noFill/>
          </a:ln>
        </p:spPr>
        <p:txBody>
          <a:bodyPr lIns="0" tIns="0" rIns="0" bIns="0" anchor="b" anchorCtr="0">
            <a:noAutofit/>
          </a:bodyPr>
          <a:lstStyle>
            <a:lvl1pPr lvl="0" rtl="0" hangingPunct="0">
              <a:buNone/>
              <a:tabLst/>
              <a:defRPr lang="fr-CA" sz="1400" kern="1200">
                <a:latin typeface="Times New Roman" pitchFamily="18"/>
                <a:ea typeface="Lucida Sans Unicode" pitchFamily="2"/>
                <a:cs typeface="Tahoma" pitchFamily="2"/>
              </a:defRPr>
            </a:lvl1pPr>
          </a:lstStyle>
          <a:p>
            <a:pPr lvl="0"/>
            <a:endParaRPr lang="fr-CA"/>
          </a:p>
        </p:txBody>
      </p:sp>
      <p:sp>
        <p:nvSpPr>
          <p:cNvPr id="7" name="Espace réservé du numéro de diapositive 6">
            <a:extLst>
              <a:ext uri="{FF2B5EF4-FFF2-40B4-BE49-F238E27FC236}">
                <a16:creationId xmlns:a16="http://schemas.microsoft.com/office/drawing/2014/main" id="{115BA8FF-A3DE-BF8B-340D-959536ACEB92}"/>
              </a:ext>
            </a:extLst>
          </p:cNvPr>
          <p:cNvSpPr txBox="1">
            <a:spLocks noGrp="1"/>
          </p:cNvSpPr>
          <p:nvPr>
            <p:ph type="sldNum" sz="quarter" idx="5"/>
          </p:nvPr>
        </p:nvSpPr>
        <p:spPr>
          <a:xfrm>
            <a:off x="4399200" y="9555480"/>
            <a:ext cx="3372840" cy="502560"/>
          </a:xfrm>
          <a:prstGeom prst="rect">
            <a:avLst/>
          </a:prstGeom>
          <a:noFill/>
          <a:ln>
            <a:noFill/>
          </a:ln>
        </p:spPr>
        <p:txBody>
          <a:bodyPr lIns="0" tIns="0" rIns="0" bIns="0" anchor="b" anchorCtr="0">
            <a:noAutofit/>
          </a:bodyPr>
          <a:lstStyle>
            <a:lvl1pPr lvl="0" algn="r" rtl="0" hangingPunct="0">
              <a:buNone/>
              <a:tabLst/>
              <a:defRPr lang="fr-CA" sz="1400" kern="1200">
                <a:latin typeface="Times New Roman" pitchFamily="18"/>
                <a:ea typeface="Lucida Sans Unicode" pitchFamily="2"/>
                <a:cs typeface="Tahoma" pitchFamily="2"/>
              </a:defRPr>
            </a:lvl1pPr>
          </a:lstStyle>
          <a:p>
            <a:pPr lvl="0"/>
            <a:fld id="{F634CE94-FFB2-4F9A-A018-16C60B7234E8}" type="slidenum">
              <a:t>‹N°›</a:t>
            </a:fld>
            <a:endParaRPr lang="fr-CA"/>
          </a:p>
        </p:txBody>
      </p:sp>
    </p:spTree>
    <p:extLst>
      <p:ext uri="{BB962C8B-B14F-4D97-AF65-F5344CB8AC3E}">
        <p14:creationId xmlns:p14="http://schemas.microsoft.com/office/powerpoint/2010/main" val="3761246211"/>
      </p:ext>
    </p:extLst>
  </p:cSld>
  <p:clrMap bg1="lt1" tx1="dk1" bg2="lt2" tx2="dk2" accent1="accent1" accent2="accent2" accent3="accent3" accent4="accent4" accent5="accent5" accent6="accent6" hlink="hlink" folHlink="folHlink"/>
  <p:notesStyle>
    <a:lvl1pPr marL="216000" marR="0" indent="-216000" rtl="0" hangingPunct="0">
      <a:tabLst/>
      <a:defRPr lang="fr-CA" sz="2000" b="0" i="0" u="none" strike="noStrike" kern="1200">
        <a:ln>
          <a:noFill/>
        </a:ln>
        <a:latin typeface="Arial" pitchFamily="18"/>
        <a:ea typeface="Microsoft YaHei"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journals.openedition.org/communication/6216#ftn2"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8" Type="http://schemas.openxmlformats.org/officeDocument/2006/relationships/hyperlink" Target="https://fr.wikipedia.org/wiki/Loi_des_titres_selon_Betteridge#cite_note-2" TargetMode="External"/><Relationship Id="rId3" Type="http://schemas.openxmlformats.org/officeDocument/2006/relationships/hyperlink" Target="https://fr.wikipedia.org/wiki/TechCrunch" TargetMode="External"/><Relationship Id="rId7" Type="http://schemas.openxmlformats.org/officeDocument/2006/relationships/hyperlink" Target="https://fr.wikipedia.org/wiki/Loi_de_Murphy" TargetMode="External"/><Relationship Id="rId2" Type="http://schemas.openxmlformats.org/officeDocument/2006/relationships/slide" Target="../slides/slide70.xml"/><Relationship Id="rId1" Type="http://schemas.openxmlformats.org/officeDocument/2006/relationships/notesMaster" Target="../notesMasters/notesMaster1.xml"/><Relationship Id="rId6" Type="http://schemas.openxmlformats.org/officeDocument/2006/relationships/hyperlink" Target="https://fr.wikipedia.org/wiki/Loi_des_titres_selon_Betteridge#cite_note-1" TargetMode="External"/><Relationship Id="rId5" Type="http://schemas.openxmlformats.org/officeDocument/2006/relationships/hyperlink" Target="https://fr.wikipedia.org/wiki/RIAA" TargetMode="External"/><Relationship Id="rId10" Type="http://schemas.openxmlformats.org/officeDocument/2006/relationships/hyperlink" Target="https://fr.wikipedia.org/wiki/Loi_des_titres_selon_Betteridge#cite_note-4" TargetMode="External"/><Relationship Id="rId4" Type="http://schemas.openxmlformats.org/officeDocument/2006/relationships/hyperlink" Target="https://fr.wikipedia.org/wiki/Last.fm" TargetMode="External"/><Relationship Id="rId9" Type="http://schemas.openxmlformats.org/officeDocument/2006/relationships/hyperlink" Target="https://fr.wikipedia.org/wiki/Loi_des_titres_selon_Betteridge#cite_note-3" TargetMode="Externa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fr.wikipedia.org/wiki/TechCrunch" TargetMode="External"/><Relationship Id="rId3" Type="http://schemas.openxmlformats.org/officeDocument/2006/relationships/hyperlink" Target="https://fr.wikipedia.org/wiki/Loi_des_titres_selon_Betteridge#cite_note-1" TargetMode="External"/><Relationship Id="rId7" Type="http://schemas.openxmlformats.org/officeDocument/2006/relationships/hyperlink" Target="https://fr.wikipedia.org/wiki/Loi_des_titres_selon_Betteridge#cite_note-4" TargetMode="External"/><Relationship Id="rId2" Type="http://schemas.openxmlformats.org/officeDocument/2006/relationships/slide" Target="../slides/slide71.xml"/><Relationship Id="rId1" Type="http://schemas.openxmlformats.org/officeDocument/2006/relationships/notesMaster" Target="../notesMasters/notesMaster1.xml"/><Relationship Id="rId6" Type="http://schemas.openxmlformats.org/officeDocument/2006/relationships/hyperlink" Target="https://fr.wikipedia.org/wiki/Loi_des_titres_selon_Betteridge#cite_note-3" TargetMode="External"/><Relationship Id="rId5" Type="http://schemas.openxmlformats.org/officeDocument/2006/relationships/hyperlink" Target="https://fr.wikipedia.org/wiki/Loi_des_titres_selon_Betteridge#cite_note-2" TargetMode="External"/><Relationship Id="rId10" Type="http://schemas.openxmlformats.org/officeDocument/2006/relationships/hyperlink" Target="https://fr.wikipedia.org/wiki/RIAA" TargetMode="External"/><Relationship Id="rId4" Type="http://schemas.openxmlformats.org/officeDocument/2006/relationships/hyperlink" Target="https://fr.wikipedia.org/wiki/Loi_de_Murphy" TargetMode="External"/><Relationship Id="rId9" Type="http://schemas.openxmlformats.org/officeDocument/2006/relationships/hyperlink" Target="https://fr.wikipedia.org/wiki/Last.fm" TargetMode="Externa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fr.wikipedia.org/wiki/TechCrunch" TargetMode="External"/><Relationship Id="rId3" Type="http://schemas.openxmlformats.org/officeDocument/2006/relationships/hyperlink" Target="https://fr.wikipedia.org/wiki/Loi_des_titres_selon_Betteridge#cite_note-1" TargetMode="External"/><Relationship Id="rId7" Type="http://schemas.openxmlformats.org/officeDocument/2006/relationships/hyperlink" Target="https://fr.wikipedia.org/wiki/Loi_des_titres_selon_Betteridge#cite_note-4" TargetMode="External"/><Relationship Id="rId2" Type="http://schemas.openxmlformats.org/officeDocument/2006/relationships/slide" Target="../slides/slide72.xml"/><Relationship Id="rId1" Type="http://schemas.openxmlformats.org/officeDocument/2006/relationships/notesMaster" Target="../notesMasters/notesMaster1.xml"/><Relationship Id="rId6" Type="http://schemas.openxmlformats.org/officeDocument/2006/relationships/hyperlink" Target="https://fr.wikipedia.org/wiki/Loi_des_titres_selon_Betteridge#cite_note-3" TargetMode="External"/><Relationship Id="rId5" Type="http://schemas.openxmlformats.org/officeDocument/2006/relationships/hyperlink" Target="https://fr.wikipedia.org/wiki/Loi_des_titres_selon_Betteridge#cite_note-2" TargetMode="External"/><Relationship Id="rId10" Type="http://schemas.openxmlformats.org/officeDocument/2006/relationships/hyperlink" Target="https://fr.wikipedia.org/wiki/RIAA" TargetMode="External"/><Relationship Id="rId4" Type="http://schemas.openxmlformats.org/officeDocument/2006/relationships/hyperlink" Target="https://fr.wikipedia.org/wiki/Loi_de_Murphy" TargetMode="External"/><Relationship Id="rId9" Type="http://schemas.openxmlformats.org/officeDocument/2006/relationships/hyperlink" Target="https://fr.wikipedia.org/wiki/Last.fm"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3" Type="http://schemas.openxmlformats.org/officeDocument/2006/relationships/hyperlink" Target="https://fr.wikipedia.org/wiki/1890_en_litt%C3%A9rature" TargetMode="External"/><Relationship Id="rId2" Type="http://schemas.openxmlformats.org/officeDocument/2006/relationships/slide" Target="../slides/slide106.xml"/><Relationship Id="rId1" Type="http://schemas.openxmlformats.org/officeDocument/2006/relationships/notesMaster" Target="../notesMasters/notesMaster1.xml"/><Relationship Id="rId5" Type="http://schemas.openxmlformats.org/officeDocument/2006/relationships/hyperlink" Target="https://fr.wikipedia.org/wiki/Photojournalisme" TargetMode="External"/><Relationship Id="rId4" Type="http://schemas.openxmlformats.org/officeDocument/2006/relationships/hyperlink" Target="https://fr.wikipedia.org/wiki/How_the_Other_Half_Lives" TargetMode="Externa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C76CBE25-107A-25FA-1DD9-9946E80086D3}"/>
              </a:ext>
            </a:extLst>
          </p:cNvPr>
          <p:cNvSpPr txBox="1">
            <a:spLocks noGrp="1"/>
          </p:cNvSpPr>
          <p:nvPr>
            <p:ph type="sldNum" sz="quarter" idx="5"/>
          </p:nvPr>
        </p:nvSpPr>
        <p:spPr>
          <a:ln/>
        </p:spPr>
        <p:txBody>
          <a:bodyPr lIns="0" tIns="0" rIns="0" bIns="0" anchor="b" anchorCtr="0">
            <a:noAutofit/>
          </a:bodyPr>
          <a:lstStyle/>
          <a:p>
            <a:pPr lvl="0"/>
            <a:fld id="{B42DFA83-4913-4F21-9206-18C90DA5A410}" type="slidenum">
              <a:t>1</a:t>
            </a:fld>
            <a:endParaRPr lang="fr-CA"/>
          </a:p>
        </p:txBody>
      </p:sp>
      <p:sp>
        <p:nvSpPr>
          <p:cNvPr id="2" name="Espace réservé de l'image des diapositives 1">
            <a:extLst>
              <a:ext uri="{FF2B5EF4-FFF2-40B4-BE49-F238E27FC236}">
                <a16:creationId xmlns:a16="http://schemas.microsoft.com/office/drawing/2014/main" id="{1C989828-F644-C6D1-B330-56530CCF27F3}"/>
              </a:ext>
            </a:extLst>
          </p:cNvPr>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D5201978-E703-ABE4-A284-61489D32EA0C}"/>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896B2381-8E66-91FA-177E-D47C844260AC}"/>
              </a:ext>
            </a:extLst>
          </p:cNvPr>
          <p:cNvSpPr txBox="1">
            <a:spLocks noGrp="1"/>
          </p:cNvSpPr>
          <p:nvPr>
            <p:ph type="sldNum" sz="quarter" idx="5"/>
          </p:nvPr>
        </p:nvSpPr>
        <p:spPr>
          <a:ln/>
        </p:spPr>
        <p:txBody>
          <a:bodyPr lIns="0" tIns="0" rIns="0" bIns="0" anchor="b" anchorCtr="0">
            <a:noAutofit/>
          </a:bodyPr>
          <a:lstStyle/>
          <a:p>
            <a:pPr lvl="0"/>
            <a:fld id="{C157AF66-51F3-4536-BB4E-F5EBD8A99F13}" type="slidenum">
              <a:t>2</a:t>
            </a:fld>
            <a:endParaRPr lang="fr-CA"/>
          </a:p>
        </p:txBody>
      </p:sp>
      <p:sp>
        <p:nvSpPr>
          <p:cNvPr id="2" name="Espace réservé de l'image des diapositives 1">
            <a:extLst>
              <a:ext uri="{FF2B5EF4-FFF2-40B4-BE49-F238E27FC236}">
                <a16:creationId xmlns:a16="http://schemas.microsoft.com/office/drawing/2014/main" id="{14C2D671-546E-AE7A-0441-5C1AF29250AF}"/>
              </a:ext>
            </a:extLst>
          </p:cNvPr>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F14D3C4A-D140-0CC1-A07B-8EFDC4B75C88}"/>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2DF7B-FA2E-4364-75B5-55C3A373745B}"/>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A48D22E-3DED-742B-5073-4F9C9592714C}"/>
              </a:ext>
            </a:extLst>
          </p:cNvPr>
          <p:cNvSpPr txBox="1">
            <a:spLocks noGrp="1"/>
          </p:cNvSpPr>
          <p:nvPr>
            <p:ph type="sldNum" sz="quarter" idx="5"/>
          </p:nvPr>
        </p:nvSpPr>
        <p:spPr>
          <a:ln/>
        </p:spPr>
        <p:txBody>
          <a:bodyPr lIns="0" tIns="0" rIns="0" bIns="0" anchor="b" anchorCtr="0">
            <a:noAutofit/>
          </a:bodyPr>
          <a:lstStyle/>
          <a:p>
            <a:pPr lvl="0"/>
            <a:fld id="{7A7C9745-42F3-4683-967B-D478F5BA2ED0}" type="slidenum">
              <a:t>3</a:t>
            </a:fld>
            <a:endParaRPr lang="fr-CA"/>
          </a:p>
        </p:txBody>
      </p:sp>
      <p:sp>
        <p:nvSpPr>
          <p:cNvPr id="2" name="Espace réservé de l'image des diapositives 1">
            <a:extLst>
              <a:ext uri="{FF2B5EF4-FFF2-40B4-BE49-F238E27FC236}">
                <a16:creationId xmlns:a16="http://schemas.microsoft.com/office/drawing/2014/main" id="{675D4662-24A2-8EBB-A8F2-9DD9546DCC9E}"/>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65E2289A-C2D9-59EE-C996-E2A2DB7551CF}"/>
              </a:ext>
            </a:extLst>
          </p:cNvPr>
          <p:cNvSpPr txBox="1">
            <a:spLocks noGrp="1"/>
          </p:cNvSpPr>
          <p:nvPr>
            <p:ph type="body" sz="quarter" idx="1"/>
          </p:nvPr>
        </p:nvSpPr>
        <p:spPr/>
        <p:txBody>
          <a:bodyPr/>
          <a:lstStyle/>
          <a:p>
            <a:endParaRPr lang="fr-CA"/>
          </a:p>
        </p:txBody>
      </p:sp>
    </p:spTree>
    <p:extLst>
      <p:ext uri="{BB962C8B-B14F-4D97-AF65-F5344CB8AC3E}">
        <p14:creationId xmlns:p14="http://schemas.microsoft.com/office/powerpoint/2010/main" val="2425766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74F940CC-5915-0DFF-E9C0-CDF3EEE69433}"/>
              </a:ext>
            </a:extLst>
          </p:cNvPr>
          <p:cNvSpPr txBox="1">
            <a:spLocks noGrp="1"/>
          </p:cNvSpPr>
          <p:nvPr>
            <p:ph type="sldNum" sz="quarter" idx="5"/>
          </p:nvPr>
        </p:nvSpPr>
        <p:spPr>
          <a:ln/>
        </p:spPr>
        <p:txBody>
          <a:bodyPr lIns="0" tIns="0" rIns="0" bIns="0" anchor="b" anchorCtr="0">
            <a:noAutofit/>
          </a:bodyPr>
          <a:lstStyle/>
          <a:p>
            <a:pPr lvl="0"/>
            <a:fld id="{7A7C9745-42F3-4683-967B-D478F5BA2ED0}" type="slidenum">
              <a:t>4</a:t>
            </a:fld>
            <a:endParaRPr lang="fr-CA"/>
          </a:p>
        </p:txBody>
      </p:sp>
      <p:sp>
        <p:nvSpPr>
          <p:cNvPr id="2" name="Espace réservé de l'image des diapositives 1">
            <a:extLst>
              <a:ext uri="{FF2B5EF4-FFF2-40B4-BE49-F238E27FC236}">
                <a16:creationId xmlns:a16="http://schemas.microsoft.com/office/drawing/2014/main" id="{EF2C41CF-E0EC-807A-DCFB-88B6270223E8}"/>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5A770D5C-E723-9EAD-930D-C89ECDE8F6E9}"/>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321C2144-8AC9-7086-DBE5-A1DA12D69164}"/>
              </a:ext>
            </a:extLst>
          </p:cNvPr>
          <p:cNvSpPr txBox="1">
            <a:spLocks noGrp="1"/>
          </p:cNvSpPr>
          <p:nvPr>
            <p:ph type="sldNum" sz="quarter" idx="5"/>
          </p:nvPr>
        </p:nvSpPr>
        <p:spPr>
          <a:ln/>
        </p:spPr>
        <p:txBody>
          <a:bodyPr lIns="0" tIns="0" rIns="0" bIns="0" anchor="b" anchorCtr="0">
            <a:noAutofit/>
          </a:bodyPr>
          <a:lstStyle/>
          <a:p>
            <a:pPr lvl="0"/>
            <a:fld id="{FF6C1428-FAD4-4F9E-882F-24BA91FF3125}" type="slidenum">
              <a:t>5</a:t>
            </a:fld>
            <a:endParaRPr lang="fr-CA"/>
          </a:p>
        </p:txBody>
      </p:sp>
      <p:sp>
        <p:nvSpPr>
          <p:cNvPr id="2" name="Espace réservé de l'image des diapositives 1">
            <a:extLst>
              <a:ext uri="{FF2B5EF4-FFF2-40B4-BE49-F238E27FC236}">
                <a16:creationId xmlns:a16="http://schemas.microsoft.com/office/drawing/2014/main" id="{061F66EC-9C08-A681-7E89-32FF795CF55E}"/>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F700D7A3-7A8E-1490-C65F-C60CEDC12A54}"/>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2960AA1-D804-61C2-6EA3-11EAD244A9F9}"/>
              </a:ext>
            </a:extLst>
          </p:cNvPr>
          <p:cNvSpPr txBox="1">
            <a:spLocks noGrp="1"/>
          </p:cNvSpPr>
          <p:nvPr>
            <p:ph type="sldNum" sz="quarter" idx="5"/>
          </p:nvPr>
        </p:nvSpPr>
        <p:spPr>
          <a:ln/>
        </p:spPr>
        <p:txBody>
          <a:bodyPr lIns="0" tIns="0" rIns="0" bIns="0" anchor="b" anchorCtr="0">
            <a:noAutofit/>
          </a:bodyPr>
          <a:lstStyle/>
          <a:p>
            <a:pPr lvl="0"/>
            <a:fld id="{175B6C9C-5908-4CB2-8EC3-0899290C4E03}" type="slidenum">
              <a:t>6</a:t>
            </a:fld>
            <a:endParaRPr lang="fr-CA"/>
          </a:p>
        </p:txBody>
      </p:sp>
      <p:sp>
        <p:nvSpPr>
          <p:cNvPr id="2" name="Espace réservé de l'image des diapositives 1">
            <a:extLst>
              <a:ext uri="{FF2B5EF4-FFF2-40B4-BE49-F238E27FC236}">
                <a16:creationId xmlns:a16="http://schemas.microsoft.com/office/drawing/2014/main" id="{2863624D-51BF-D534-0D60-1F13B75ABEE1}"/>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5B771CD0-0351-8224-140C-64AD039A9DAB}"/>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3FB99698-089C-6143-BA1B-C38CE9BCC5EC}"/>
              </a:ext>
            </a:extLst>
          </p:cNvPr>
          <p:cNvSpPr txBox="1">
            <a:spLocks noGrp="1"/>
          </p:cNvSpPr>
          <p:nvPr>
            <p:ph type="sldNum" sz="quarter" idx="5"/>
          </p:nvPr>
        </p:nvSpPr>
        <p:spPr>
          <a:ln/>
        </p:spPr>
        <p:txBody>
          <a:bodyPr lIns="0" tIns="0" rIns="0" bIns="0" anchor="b" anchorCtr="0">
            <a:noAutofit/>
          </a:bodyPr>
          <a:lstStyle/>
          <a:p>
            <a:pPr lvl="0"/>
            <a:fld id="{6DDFABAA-D20F-4426-B4D0-AEF40D2A47A1}" type="slidenum">
              <a:t>7</a:t>
            </a:fld>
            <a:endParaRPr lang="fr-CA"/>
          </a:p>
        </p:txBody>
      </p:sp>
      <p:sp>
        <p:nvSpPr>
          <p:cNvPr id="2" name="Espace réservé de l'image des diapositives 1">
            <a:extLst>
              <a:ext uri="{FF2B5EF4-FFF2-40B4-BE49-F238E27FC236}">
                <a16:creationId xmlns:a16="http://schemas.microsoft.com/office/drawing/2014/main" id="{A407F258-3659-702E-2681-3E780E8E1912}"/>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CA89CDE-51FE-81DB-BD24-D8D353CB3DE2}"/>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2215B30-DF76-4DB5-594D-3DE68647069A}"/>
              </a:ext>
            </a:extLst>
          </p:cNvPr>
          <p:cNvSpPr txBox="1">
            <a:spLocks noGrp="1"/>
          </p:cNvSpPr>
          <p:nvPr>
            <p:ph type="sldNum" sz="quarter" idx="5"/>
          </p:nvPr>
        </p:nvSpPr>
        <p:spPr>
          <a:ln/>
        </p:spPr>
        <p:txBody>
          <a:bodyPr lIns="0" tIns="0" rIns="0" bIns="0" anchor="b" anchorCtr="0">
            <a:noAutofit/>
          </a:bodyPr>
          <a:lstStyle/>
          <a:p>
            <a:pPr lvl="0"/>
            <a:fld id="{20EFC21B-A94C-4197-B170-BEFEF32DC117}" type="slidenum">
              <a:t>8</a:t>
            </a:fld>
            <a:endParaRPr lang="fr-CA"/>
          </a:p>
        </p:txBody>
      </p:sp>
      <p:sp>
        <p:nvSpPr>
          <p:cNvPr id="2" name="Espace réservé de l'image des diapositives 1">
            <a:extLst>
              <a:ext uri="{FF2B5EF4-FFF2-40B4-BE49-F238E27FC236}">
                <a16:creationId xmlns:a16="http://schemas.microsoft.com/office/drawing/2014/main" id="{6C6C7659-8CE5-D82E-8882-23D5AF8CB37C}"/>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9FFEB71-CE55-2FEB-FE26-CB76347F2135}"/>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A6F8709D-D579-3ABD-747C-9D1D9B9A9438}"/>
              </a:ext>
            </a:extLst>
          </p:cNvPr>
          <p:cNvSpPr txBox="1">
            <a:spLocks noGrp="1"/>
          </p:cNvSpPr>
          <p:nvPr>
            <p:ph type="sldNum" sz="quarter" idx="5"/>
          </p:nvPr>
        </p:nvSpPr>
        <p:spPr>
          <a:ln/>
        </p:spPr>
        <p:txBody>
          <a:bodyPr lIns="0" tIns="0" rIns="0" bIns="0" anchor="b" anchorCtr="0">
            <a:noAutofit/>
          </a:bodyPr>
          <a:lstStyle/>
          <a:p>
            <a:pPr lvl="0"/>
            <a:fld id="{20196DEC-8585-4B71-B74F-9BAC0D04461C}" type="slidenum">
              <a:t>9</a:t>
            </a:fld>
            <a:endParaRPr lang="fr-CA"/>
          </a:p>
        </p:txBody>
      </p:sp>
      <p:sp>
        <p:nvSpPr>
          <p:cNvPr id="2" name="Espace réservé de l'image des diapositives 1">
            <a:extLst>
              <a:ext uri="{FF2B5EF4-FFF2-40B4-BE49-F238E27FC236}">
                <a16:creationId xmlns:a16="http://schemas.microsoft.com/office/drawing/2014/main" id="{694BC921-7B4B-E378-5B62-9280064BCC19}"/>
              </a:ext>
            </a:extLst>
          </p:cNvPr>
          <p:cNvSpPr>
            <a:spLocks noGrp="1" noRot="1" noChangeAspect="1" noResize="1"/>
          </p:cNvSpPr>
          <p:nvPr>
            <p:ph type="sldImg"/>
          </p:nvPr>
        </p:nvSpPr>
        <p:spPr>
          <a:xfrm>
            <a:off x="533400" y="763588"/>
            <a:ext cx="6705600"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E4CA72F9-0666-AC90-6F0D-BF95DB1532DE}"/>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8431372B-3C00-D8B0-4D8E-7B78D5A5A00C}"/>
              </a:ext>
            </a:extLst>
          </p:cNvPr>
          <p:cNvSpPr txBox="1">
            <a:spLocks noGrp="1"/>
          </p:cNvSpPr>
          <p:nvPr>
            <p:ph type="sldNum" sz="quarter" idx="5"/>
          </p:nvPr>
        </p:nvSpPr>
        <p:spPr>
          <a:ln/>
        </p:spPr>
        <p:txBody>
          <a:bodyPr lIns="0" tIns="0" rIns="0" bIns="0" anchor="b" anchorCtr="0">
            <a:noAutofit/>
          </a:bodyPr>
          <a:lstStyle/>
          <a:p>
            <a:pPr lvl="0"/>
            <a:fld id="{1577B893-B8C2-4A13-B0C9-E2EFD5C6D902}" type="slidenum">
              <a:t>10</a:t>
            </a:fld>
            <a:endParaRPr lang="fr-CA"/>
          </a:p>
        </p:txBody>
      </p:sp>
      <p:sp>
        <p:nvSpPr>
          <p:cNvPr id="2" name="Espace réservé de l'image des diapositives 1">
            <a:extLst>
              <a:ext uri="{FF2B5EF4-FFF2-40B4-BE49-F238E27FC236}">
                <a16:creationId xmlns:a16="http://schemas.microsoft.com/office/drawing/2014/main" id="{EB98AFDD-4037-4C2D-463D-EA3DBC85F96E}"/>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ACF52DB9-C594-6AA6-E767-935762BADAF0}"/>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3A435DA2-DD89-4E23-B4B0-7BB1DF863616}"/>
              </a:ext>
            </a:extLst>
          </p:cNvPr>
          <p:cNvSpPr txBox="1">
            <a:spLocks noGrp="1"/>
          </p:cNvSpPr>
          <p:nvPr>
            <p:ph type="sldNum" sz="quarter" idx="5"/>
          </p:nvPr>
        </p:nvSpPr>
        <p:spPr>
          <a:ln/>
        </p:spPr>
        <p:txBody>
          <a:bodyPr lIns="0" tIns="0" rIns="0" bIns="0" anchor="b" anchorCtr="0">
            <a:noAutofit/>
          </a:bodyPr>
          <a:lstStyle/>
          <a:p>
            <a:pPr lvl="0"/>
            <a:fld id="{E9DD4DC1-D45B-4145-8CB3-B4CD0F36B084}" type="slidenum">
              <a:t>11</a:t>
            </a:fld>
            <a:endParaRPr lang="fr-CA"/>
          </a:p>
        </p:txBody>
      </p:sp>
      <p:sp>
        <p:nvSpPr>
          <p:cNvPr id="2" name="Espace réservé de l'image des diapositives 1">
            <a:extLst>
              <a:ext uri="{FF2B5EF4-FFF2-40B4-BE49-F238E27FC236}">
                <a16:creationId xmlns:a16="http://schemas.microsoft.com/office/drawing/2014/main" id="{05863FF0-61FC-3F52-2A5D-A55EF6F5B7E1}"/>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F3375AEE-4737-AB77-CF33-19BF466E0497}"/>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0581A041-2661-D0D3-73EA-1D837549FF99}"/>
              </a:ext>
            </a:extLst>
          </p:cNvPr>
          <p:cNvSpPr txBox="1">
            <a:spLocks noGrp="1"/>
          </p:cNvSpPr>
          <p:nvPr>
            <p:ph type="sldNum" sz="quarter" idx="5"/>
          </p:nvPr>
        </p:nvSpPr>
        <p:spPr>
          <a:ln/>
        </p:spPr>
        <p:txBody>
          <a:bodyPr lIns="0" tIns="0" rIns="0" bIns="0" anchor="b" anchorCtr="0">
            <a:noAutofit/>
          </a:bodyPr>
          <a:lstStyle/>
          <a:p>
            <a:pPr lvl="0"/>
            <a:fld id="{1E5D0768-FBA8-47E5-ABE0-AEF9546C427A}" type="slidenum">
              <a:t>12</a:t>
            </a:fld>
            <a:endParaRPr lang="fr-CA"/>
          </a:p>
        </p:txBody>
      </p:sp>
      <p:sp>
        <p:nvSpPr>
          <p:cNvPr id="2" name="Espace réservé de l'image des diapositives 1">
            <a:extLst>
              <a:ext uri="{FF2B5EF4-FFF2-40B4-BE49-F238E27FC236}">
                <a16:creationId xmlns:a16="http://schemas.microsoft.com/office/drawing/2014/main" id="{7582AD76-D972-E7B9-40A5-696B45A470CC}"/>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DC9FDB71-48B3-1498-0EAF-CB4D1F81F3CA}"/>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01F968B8-3D95-725E-77CC-07E811BD4316}"/>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FCD30DEC-3C39-4F16-BB3E-6D35AFCA4D79}" type="slidenum">
              <a:t>13</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513BC9F0-136E-847C-A58B-5ED153F5B4C5}"/>
              </a:ext>
            </a:extLst>
          </p:cNvPr>
          <p:cNvSpPr txBox="1">
            <a:spLocks noGrp="1"/>
          </p:cNvSpPr>
          <p:nvPr>
            <p:ph type="sldNum" sz="quarter" idx="5"/>
          </p:nvPr>
        </p:nvSpPr>
        <p:spPr>
          <a:ln/>
        </p:spPr>
        <p:txBody>
          <a:bodyPr lIns="0" tIns="0" rIns="0" bIns="0" anchor="b" anchorCtr="0">
            <a:noAutofit/>
          </a:bodyPr>
          <a:lstStyle/>
          <a:p>
            <a:pPr lvl="0"/>
            <a:fld id="{CDD5679B-9E77-4B3D-B41B-56DBB015288E}" type="slidenum">
              <a:t>13</a:t>
            </a:fld>
            <a:endParaRPr lang="fr-CA"/>
          </a:p>
        </p:txBody>
      </p:sp>
      <p:sp>
        <p:nvSpPr>
          <p:cNvPr id="2" name="Espace réservé de l'image des diapositives 1">
            <a:extLst>
              <a:ext uri="{FF2B5EF4-FFF2-40B4-BE49-F238E27FC236}">
                <a16:creationId xmlns:a16="http://schemas.microsoft.com/office/drawing/2014/main" id="{987E5947-6323-8DD4-3AAB-DC513E9D0B08}"/>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ED12757A-3993-B8DC-86A7-5B2F897BFDD7}"/>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marL="0" lvl="0" indent="0" algn="l" hangingPunct="1"/>
            <a:r>
              <a:rPr lang="fr-CA"/>
              <a:t>Définition : Surveillance de la parution de l’information pertinente à un sujet par des actions de recherche, de traitement et de diffusion</a:t>
            </a:r>
          </a:p>
          <a:p>
            <a:pPr marL="0" lvl="0" indent="0" algn="l" hangingPunct="1"/>
            <a:endParaRPr lang="fr-CA"/>
          </a:p>
          <a:p>
            <a:pPr marL="0" lvl="0" indent="0" algn="l" hangingPunct="1"/>
            <a:endParaRPr lang="fr-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3BC08F2-7502-5AEC-DD1D-E66BB006B254}"/>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81EF3AE7-F371-4ED3-906F-6009E3824A9E}" type="slidenum">
              <a:t>14</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0D269737-1217-47C2-EE95-4516DDB076A4}"/>
              </a:ext>
            </a:extLst>
          </p:cNvPr>
          <p:cNvSpPr txBox="1">
            <a:spLocks noGrp="1"/>
          </p:cNvSpPr>
          <p:nvPr>
            <p:ph type="sldNum" sz="quarter" idx="5"/>
          </p:nvPr>
        </p:nvSpPr>
        <p:spPr>
          <a:ln/>
        </p:spPr>
        <p:txBody>
          <a:bodyPr lIns="0" tIns="0" rIns="0" bIns="0" anchor="b" anchorCtr="0">
            <a:noAutofit/>
          </a:bodyPr>
          <a:lstStyle/>
          <a:p>
            <a:pPr lvl="0"/>
            <a:fld id="{A43FB008-0CBD-4C4E-821F-8DE8532473C4}" type="slidenum">
              <a:t>14</a:t>
            </a:fld>
            <a:endParaRPr lang="fr-CA"/>
          </a:p>
        </p:txBody>
      </p:sp>
      <p:sp>
        <p:nvSpPr>
          <p:cNvPr id="2" name="Espace réservé de l'image des diapositives 1">
            <a:extLst>
              <a:ext uri="{FF2B5EF4-FFF2-40B4-BE49-F238E27FC236}">
                <a16:creationId xmlns:a16="http://schemas.microsoft.com/office/drawing/2014/main" id="{78478799-91EC-E89E-B08D-1C55B0C68C01}"/>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609FE584-CD9A-E0B8-5B68-6A11137168B4}"/>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sz="1200" i="1" dirty="0">
                <a:solidFill>
                  <a:srgbClr val="000000"/>
                </a:solidFill>
                <a:latin typeface="+mn-lt" pitchFamily="18"/>
                <a:ea typeface="+mn-ea" pitchFamily="2"/>
                <a:cs typeface="+mn-cs" pitchFamily="2"/>
              </a:rPr>
              <a:t>Niveau primordial</a:t>
            </a:r>
            <a:br>
              <a:rPr lang="fr-CA" sz="1200" dirty="0">
                <a:solidFill>
                  <a:srgbClr val="000000"/>
                </a:solidFill>
                <a:latin typeface="+mn-lt" pitchFamily="18"/>
                <a:ea typeface="+mn-ea" pitchFamily="2"/>
                <a:cs typeface="+mn-cs" pitchFamily="2"/>
              </a:rPr>
            </a:br>
            <a:r>
              <a:rPr lang="fr-CA" sz="1200" dirty="0">
                <a:solidFill>
                  <a:srgbClr val="000000"/>
                </a:solidFill>
                <a:latin typeface="+mn-lt" pitchFamily="18"/>
                <a:ea typeface="+mn-ea" pitchFamily="2"/>
                <a:cs typeface="+mn-cs" pitchFamily="2"/>
              </a:rPr>
              <a:t>On y trouve les critères les plus importants. Ils sont à ce point importants qu'une majorité de réponses négatives à ce niveau devrait sérieusement vous faire reconsidérer l'utilisation de l'information trouvée. À l'inverse, lorsque la majorité des critères est positive, cela constitue un bon signe. Le reste des critères vous permettra de confirmer ou d'infirmer cette impression favorable!</a:t>
            </a:r>
          </a:p>
          <a:p>
            <a:pPr lvl="0"/>
            <a:r>
              <a:rPr lang="fr-CA" sz="1200" i="1" dirty="0">
                <a:solidFill>
                  <a:srgbClr val="000000"/>
                </a:solidFill>
                <a:latin typeface="+mn-lt" pitchFamily="18"/>
                <a:ea typeface="+mn-ea" pitchFamily="2"/>
                <a:cs typeface="+mn-cs" pitchFamily="2"/>
              </a:rPr>
              <a:t>Niveau modéré</a:t>
            </a:r>
            <a:br>
              <a:rPr lang="fr-CA" sz="1200" dirty="0">
                <a:solidFill>
                  <a:srgbClr val="000000"/>
                </a:solidFill>
                <a:latin typeface="+mn-lt" pitchFamily="18"/>
                <a:ea typeface="+mn-ea" pitchFamily="2"/>
                <a:cs typeface="+mn-cs" pitchFamily="2"/>
              </a:rPr>
            </a:br>
            <a:r>
              <a:rPr lang="fr-CA" sz="1200" dirty="0">
                <a:solidFill>
                  <a:srgbClr val="000000"/>
                </a:solidFill>
                <a:latin typeface="+mn-lt" pitchFamily="18"/>
                <a:ea typeface="+mn-ea" pitchFamily="2"/>
                <a:cs typeface="+mn-cs" pitchFamily="2"/>
              </a:rPr>
              <a:t>Contrairement aux deux autres niveaux, trois groupes de critères le composent. Les deux premiers groupes, "Indices temporels" et "Orientations du site", sont particuliers en ce sens qu'on en évalue l'impact par rapport au besoin d'information comblé, et non simplement au regard du site lui-même. Ainsi, vous pourriez, à la limite, juger que le groupe "Indices temporels" ne s'applique pas à votre </a:t>
            </a:r>
            <a:r>
              <a:rPr lang="fr-CA" sz="1200" dirty="0" err="1">
                <a:solidFill>
                  <a:srgbClr val="000000"/>
                </a:solidFill>
                <a:latin typeface="+mn-lt" pitchFamily="18"/>
                <a:ea typeface="+mn-ea" pitchFamily="2"/>
                <a:cs typeface="+mn-cs" pitchFamily="2"/>
              </a:rPr>
              <a:t>contexte.Les</a:t>
            </a:r>
            <a:r>
              <a:rPr lang="fr-CA" sz="1200" dirty="0">
                <a:solidFill>
                  <a:srgbClr val="000000"/>
                </a:solidFill>
                <a:latin typeface="+mn-lt" pitchFamily="18"/>
                <a:ea typeface="+mn-ea" pitchFamily="2"/>
                <a:cs typeface="+mn-cs" pitchFamily="2"/>
              </a:rPr>
              <a:t> résultats globaux obtenus à ce niveau ne permettent pas, de manière autonome, de trancher en faveur ou non d'une information, d'où son appellation de "modéré". On doit plutôt cumuler ces résultats avec ceux du niveau primordial, et éventuellement avec ceux du niveau accessoire, pour arriver à raffiner et à préciser la valeur accordée à une information pour elle-même, ou en comparaison avec d'autres.</a:t>
            </a:r>
          </a:p>
          <a:p>
            <a:pPr lvl="0"/>
            <a:r>
              <a:rPr lang="fr-CA" sz="1200" i="1" dirty="0">
                <a:solidFill>
                  <a:srgbClr val="000000"/>
                </a:solidFill>
                <a:latin typeface="+mn-lt" pitchFamily="18"/>
                <a:ea typeface="+mn-ea" pitchFamily="2"/>
                <a:cs typeface="+mn-cs" pitchFamily="2"/>
              </a:rPr>
              <a:t>Niveau accessoire</a:t>
            </a:r>
            <a:br>
              <a:rPr lang="fr-CA" sz="1200" dirty="0">
                <a:solidFill>
                  <a:srgbClr val="000000"/>
                </a:solidFill>
                <a:latin typeface="+mn-lt" pitchFamily="18"/>
                <a:ea typeface="+mn-ea" pitchFamily="2"/>
                <a:cs typeface="+mn-cs" pitchFamily="2"/>
              </a:rPr>
            </a:br>
            <a:r>
              <a:rPr lang="fr-CA" sz="1200" dirty="0">
                <a:solidFill>
                  <a:srgbClr val="000000"/>
                </a:solidFill>
                <a:latin typeface="+mn-lt" pitchFamily="18"/>
                <a:ea typeface="+mn-ea" pitchFamily="2"/>
                <a:cs typeface="+mn-cs" pitchFamily="2"/>
              </a:rPr>
              <a:t>Les critères qui le composent devraient vous servir essentiellement à situer une information trouvée vis-à-vis d'une autre de même nature par rapport aux critères d'évaluation précédents.</a:t>
            </a:r>
          </a:p>
          <a:p>
            <a:pPr lvl="0"/>
            <a:endParaRPr lang="fr-CA" sz="1200" dirty="0">
              <a:solidFill>
                <a:srgbClr val="000000"/>
              </a:solidFill>
              <a:latin typeface="+mn-lt" pitchFamily="18"/>
              <a:ea typeface="+mn-ea" pitchFamily="2"/>
              <a:cs typeface="+mn-cs" pitchFamily="2"/>
            </a:endParaRPr>
          </a:p>
          <a:p>
            <a:pPr marL="0" lvl="1" hangingPunct="0">
              <a:spcBef>
                <a:spcPts val="360"/>
              </a:spcBef>
              <a:buSzPct val="45000"/>
              <a:buFont typeface="StarSymbol"/>
              <a:buChar char="•"/>
            </a:pPr>
            <a:r>
              <a:rPr lang="fr-CA" i="1" dirty="0">
                <a:solidFill>
                  <a:srgbClr val="000000"/>
                </a:solidFill>
                <a:latin typeface="Arial" pitchFamily="18"/>
                <a:ea typeface="+mn-ea" pitchFamily="2"/>
                <a:cs typeface="+mn-cs" pitchFamily="2"/>
              </a:rPr>
              <a:t>Veille : </a:t>
            </a:r>
            <a:r>
              <a:rPr lang="fr-CA" b="1" i="1" u="sng" dirty="0">
                <a:solidFill>
                  <a:srgbClr val="000000"/>
                </a:solidFill>
                <a:latin typeface="Arial" pitchFamily="18"/>
                <a:ea typeface="+mn-ea" pitchFamily="2"/>
                <a:cs typeface="+mn-cs" pitchFamily="2"/>
              </a:rPr>
              <a:t>processus</a:t>
            </a:r>
            <a:r>
              <a:rPr lang="fr-CA" i="1" dirty="0">
                <a:solidFill>
                  <a:srgbClr val="000000"/>
                </a:solidFill>
                <a:latin typeface="Arial" pitchFamily="18"/>
                <a:ea typeface="+mn-ea" pitchFamily="2"/>
                <a:cs typeface="+mn-cs" pitchFamily="2"/>
              </a:rPr>
              <a:t> « continu » [ =&gt; Remise en cause de sa veille]</a:t>
            </a:r>
          </a:p>
          <a:p>
            <a:pPr marL="0" lvl="2" hangingPunct="0">
              <a:spcBef>
                <a:spcPts val="360"/>
              </a:spcBef>
              <a:buSzPct val="45000"/>
              <a:buFont typeface="StarSymbol"/>
              <a:buChar char="•"/>
            </a:pPr>
            <a:r>
              <a:rPr lang="fr-CA" i="1" dirty="0">
                <a:solidFill>
                  <a:srgbClr val="000000"/>
                </a:solidFill>
                <a:latin typeface="Arial" pitchFamily="18"/>
                <a:ea typeface="+mn-ea" pitchFamily="2"/>
                <a:cs typeface="+mn-cs" pitchFamily="2"/>
              </a:rPr>
              <a:t>Veiller sur sa veille…</a:t>
            </a:r>
          </a:p>
          <a:p>
            <a:pPr marL="0" lvl="0" indent="0">
              <a:spcBef>
                <a:spcPts val="360"/>
              </a:spcBef>
            </a:pPr>
            <a:endParaRPr lang="fr-CA" sz="1200" dirty="0">
              <a:solidFill>
                <a:srgbClr val="000000"/>
              </a:solidFill>
              <a:latin typeface="+mn-lt" pitchFamily="18"/>
              <a:ea typeface="+mn-ea" pitchFamily="2"/>
              <a:cs typeface="+mn-cs" pitchFamily="2"/>
            </a:endParaRPr>
          </a:p>
          <a:p>
            <a:pPr marL="0" lvl="0" indent="0">
              <a:spcBef>
                <a:spcPts val="360"/>
              </a:spcBef>
            </a:pPr>
            <a:endParaRPr lang="fr-CA" sz="1200" dirty="0">
              <a:solidFill>
                <a:srgbClr val="000000"/>
              </a:solidFill>
              <a:latin typeface="+mn-lt" pitchFamily="18"/>
              <a:ea typeface="+mn-ea" pitchFamily="2"/>
              <a:cs typeface="+mn-cs" pitchFamily="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4C8D0A9-8FEC-E692-9C11-3BF45AB362EB}"/>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C0B16603-60C2-4208-8AB3-8E7115C9609D}" type="slidenum">
              <a:t>15</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34E3DDE9-B9BC-863F-76B5-A0E7AEA95405}"/>
              </a:ext>
            </a:extLst>
          </p:cNvPr>
          <p:cNvSpPr txBox="1">
            <a:spLocks noGrp="1"/>
          </p:cNvSpPr>
          <p:nvPr>
            <p:ph type="sldNum" sz="quarter" idx="5"/>
          </p:nvPr>
        </p:nvSpPr>
        <p:spPr>
          <a:ln/>
        </p:spPr>
        <p:txBody>
          <a:bodyPr lIns="0" tIns="0" rIns="0" bIns="0" anchor="b" anchorCtr="0">
            <a:noAutofit/>
          </a:bodyPr>
          <a:lstStyle/>
          <a:p>
            <a:pPr lvl="0"/>
            <a:fld id="{E146EE76-BFF0-467B-8952-BEE0C4110FAF}" type="slidenum">
              <a:t>15</a:t>
            </a:fld>
            <a:endParaRPr lang="fr-CA"/>
          </a:p>
        </p:txBody>
      </p:sp>
      <p:sp>
        <p:nvSpPr>
          <p:cNvPr id="2" name="Espace réservé de l'image des diapositives 1">
            <a:extLst>
              <a:ext uri="{FF2B5EF4-FFF2-40B4-BE49-F238E27FC236}">
                <a16:creationId xmlns:a16="http://schemas.microsoft.com/office/drawing/2014/main" id="{6E43CD98-D244-C835-E8B3-D0852B3E0FCF}"/>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0518AAE-E6BE-37CE-6E03-0F564B9DB87B}"/>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marL="216000" lvl="2" indent="-216000" hangingPunct="0">
              <a:spcBef>
                <a:spcPts val="360"/>
              </a:spcBef>
              <a:buSzPct val="45000"/>
              <a:buFont typeface="StarSymbol"/>
              <a:buChar char="•"/>
            </a:pPr>
            <a:r>
              <a:rPr lang="fr-CA" sz="3100">
                <a:latin typeface="Arial" pitchFamily="18"/>
                <a:ea typeface="Microsoft YaHei" pitchFamily="2"/>
              </a:rPr>
              <a:t>bases de données, de sites dont les pages sont construites de façon dynamique et interactive, en « asp » ou en « php » par exemple. Sites pour des communautés spécifiques</a:t>
            </a:r>
          </a:p>
          <a:p>
            <a:pPr marL="216000" lvl="2" indent="-216000" hangingPunct="0">
              <a:spcBef>
                <a:spcPts val="360"/>
              </a:spcBef>
              <a:buSzPct val="45000"/>
              <a:buFont typeface="StarSymbol"/>
              <a:buChar char="•"/>
            </a:pPr>
            <a:r>
              <a:rPr lang="fr-CA" sz="3100">
                <a:latin typeface="Arial" pitchFamily="18"/>
                <a:ea typeface="Microsoft YaHei" pitchFamily="2"/>
              </a:rPr>
              <a:t>bibliothèques.</a:t>
            </a:r>
          </a:p>
          <a:p>
            <a:pPr marL="216000" lvl="1" indent="-216000" hangingPunct="0">
              <a:spcBef>
                <a:spcPts val="360"/>
              </a:spcBef>
              <a:buSzPct val="45000"/>
              <a:buFont typeface="StarSymbol"/>
              <a:buChar char="•"/>
            </a:pPr>
            <a:r>
              <a:rPr lang="fr-CA" sz="3100">
                <a:latin typeface="Arial" pitchFamily="18"/>
                <a:ea typeface="Microsoft YaHei" pitchFamily="2"/>
              </a:rPr>
              <a:t>une source colossale d’informations pour tous les types de veille. </a:t>
            </a:r>
          </a:p>
          <a:p>
            <a:pPr marL="216000" lvl="1" indent="-216000" hangingPunct="0">
              <a:spcBef>
                <a:spcPts val="360"/>
              </a:spcBef>
              <a:buSzPct val="45000"/>
              <a:buFont typeface="StarSymbol"/>
              <a:buChar char="•"/>
            </a:pPr>
            <a:r>
              <a:rPr lang="fr-CA" sz="3100">
                <a:latin typeface="Arial" pitchFamily="18"/>
                <a:ea typeface="Microsoft YaHei" pitchFamily="2"/>
              </a:rPr>
              <a:t>250 fois plus volumineux que le Web visible</a:t>
            </a:r>
          </a:p>
          <a:p>
            <a:pPr marL="216000" lvl="1" indent="-216000" hangingPunct="0">
              <a:spcBef>
                <a:spcPts val="360"/>
              </a:spcBef>
              <a:buSzPct val="45000"/>
              <a:buFont typeface="StarSymbol"/>
              <a:buChar char="•"/>
            </a:pPr>
            <a:r>
              <a:rPr lang="fr-CA" sz="3100">
                <a:latin typeface="Arial" pitchFamily="18"/>
                <a:ea typeface="Microsoft YaHei" pitchFamily="2"/>
              </a:rPr>
              <a:t>plus riche en informations spécifiques que le Web visible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31F6364-53D7-5B1E-E5AD-96E896D63D8E}"/>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CDA78B42-E88D-4E90-8C3B-CB712F288685}" type="slidenum">
              <a:t>16</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750444E7-2133-83B1-F1ED-4D179B13D868}"/>
              </a:ext>
            </a:extLst>
          </p:cNvPr>
          <p:cNvSpPr txBox="1">
            <a:spLocks noGrp="1"/>
          </p:cNvSpPr>
          <p:nvPr>
            <p:ph type="sldNum" sz="quarter" idx="5"/>
          </p:nvPr>
        </p:nvSpPr>
        <p:spPr>
          <a:ln/>
        </p:spPr>
        <p:txBody>
          <a:bodyPr lIns="0" tIns="0" rIns="0" bIns="0" anchor="b" anchorCtr="0">
            <a:noAutofit/>
          </a:bodyPr>
          <a:lstStyle/>
          <a:p>
            <a:pPr lvl="0"/>
            <a:fld id="{38DF6C00-94E0-41DF-8BF6-E8236374B393}" type="slidenum">
              <a:t>16</a:t>
            </a:fld>
            <a:endParaRPr lang="fr-CA"/>
          </a:p>
        </p:txBody>
      </p:sp>
      <p:sp>
        <p:nvSpPr>
          <p:cNvPr id="2" name="Espace réservé de l'image des diapositives 1">
            <a:extLst>
              <a:ext uri="{FF2B5EF4-FFF2-40B4-BE49-F238E27FC236}">
                <a16:creationId xmlns:a16="http://schemas.microsoft.com/office/drawing/2014/main" id="{C9D995DB-D84B-84B6-9415-FAA9F5C8DC55}"/>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C03FBDE6-A18D-1DA1-AF01-756EA5B06114}"/>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marL="0" lvl="0" indent="0" algn="l" hangingPunct="1"/>
            <a:r>
              <a:rPr lang="fr-CA" sz="1200"/>
              <a:t>Avoir à l’esprit l’importance </a:t>
            </a:r>
            <a:r>
              <a:rPr lang="fr-CA" sz="1200" b="1"/>
              <a:t>STRATÉGIQUE</a:t>
            </a:r>
            <a:r>
              <a:rPr lang="fr-CA" sz="1200"/>
              <a:t> d’une opération de veille.</a:t>
            </a:r>
          </a:p>
          <a:p>
            <a:pPr marL="0" lvl="0" indent="0" algn="l" hangingPunct="1"/>
            <a:endParaRPr lang="fr-CA"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C5999539-7E6B-2DF9-B7FB-7D02906D8C72}"/>
              </a:ext>
            </a:extLst>
          </p:cNvPr>
          <p:cNvSpPr txBox="1">
            <a:spLocks noGrp="1"/>
          </p:cNvSpPr>
          <p:nvPr>
            <p:ph type="sldNum" sz="quarter" idx="5"/>
          </p:nvPr>
        </p:nvSpPr>
        <p:spPr>
          <a:ln/>
        </p:spPr>
        <p:txBody>
          <a:bodyPr lIns="0" tIns="0" rIns="0" bIns="0" anchor="b" anchorCtr="0">
            <a:noAutofit/>
          </a:bodyPr>
          <a:lstStyle/>
          <a:p>
            <a:pPr lvl="0"/>
            <a:fld id="{E9376C21-D38D-41F9-BE8F-13B7349051B8}" type="slidenum">
              <a:t>17</a:t>
            </a:fld>
            <a:endParaRPr lang="fr-CA"/>
          </a:p>
        </p:txBody>
      </p:sp>
      <p:sp>
        <p:nvSpPr>
          <p:cNvPr id="2" name="Espace réservé de l'image des diapositives 1">
            <a:extLst>
              <a:ext uri="{FF2B5EF4-FFF2-40B4-BE49-F238E27FC236}">
                <a16:creationId xmlns:a16="http://schemas.microsoft.com/office/drawing/2014/main" id="{8D9BD288-CBD2-5935-1623-C34AD611C80E}"/>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19D49B51-F7A3-5BD2-F259-992C4A64A42D}"/>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006B58-172A-A4C8-3C7C-FFD46CEA6CE3}"/>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FA6951C5-C04E-4D5C-83E9-F9FF199C5B5C}" type="slidenum">
              <a:t>18</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B49AE8EF-AE2B-DD1D-A247-6A1107083974}"/>
              </a:ext>
            </a:extLst>
          </p:cNvPr>
          <p:cNvSpPr txBox="1">
            <a:spLocks noGrp="1"/>
          </p:cNvSpPr>
          <p:nvPr>
            <p:ph type="sldNum" sz="quarter" idx="5"/>
          </p:nvPr>
        </p:nvSpPr>
        <p:spPr>
          <a:ln/>
        </p:spPr>
        <p:txBody>
          <a:bodyPr lIns="0" tIns="0" rIns="0" bIns="0" anchor="b" anchorCtr="0">
            <a:noAutofit/>
          </a:bodyPr>
          <a:lstStyle/>
          <a:p>
            <a:pPr lvl="0"/>
            <a:fld id="{EF691181-D8B8-4CC6-87F2-483274D918A4}" type="slidenum">
              <a:t>18</a:t>
            </a:fld>
            <a:endParaRPr lang="fr-CA"/>
          </a:p>
        </p:txBody>
      </p:sp>
      <p:sp>
        <p:nvSpPr>
          <p:cNvPr id="2" name="Espace réservé de l'image des diapositives 1">
            <a:extLst>
              <a:ext uri="{FF2B5EF4-FFF2-40B4-BE49-F238E27FC236}">
                <a16:creationId xmlns:a16="http://schemas.microsoft.com/office/drawing/2014/main" id="{FFE6A374-4814-D494-8606-424289C495B1}"/>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4677B95C-84C6-BE01-6A9B-F8F7FFE5F917}"/>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a:t>Parmi ces dernières, 3 se maintiennent au tout premier rang mondial :</a:t>
            </a:r>
          </a:p>
          <a:p>
            <a:pPr lvl="0"/>
            <a:r>
              <a:rPr lang="fr-CA"/>
              <a:t>– Associated Press</a:t>
            </a:r>
          </a:p>
          <a:p>
            <a:pPr lvl="0"/>
            <a:r>
              <a:rPr lang="fr-CA"/>
              <a:t>– Reuters</a:t>
            </a:r>
          </a:p>
          <a:p>
            <a:pPr lvl="0"/>
            <a:r>
              <a:rPr lang="fr-CA"/>
              <a:t>– Agence France-Presse</a:t>
            </a:r>
          </a:p>
          <a:p>
            <a:pPr lvl="0"/>
            <a:endParaRPr lang="fr-CA"/>
          </a:p>
          <a:p>
            <a:pPr lvl="0"/>
            <a:r>
              <a:rPr lang="fr-CA"/>
              <a:t>17– Associated Press, la plus ancienne et la plus étendue (4 000 employés, 145 bureaux américains et 95 bureaux internationaux dans 72 pays ; à laquelle sont abonnés 1 700 journaux du monde entier.</a:t>
            </a:r>
          </a:p>
          <a:p>
            <a:pPr lvl="0"/>
            <a:r>
              <a:rPr lang="fr-CA"/>
              <a:t>18– Reuters (aujourd’hui cotée en bourse et au Nasdaq) emploie près de 2 500 journalistes, rédacteurs, photographes et cameramen dans 150 pays. Elle jouit d’une forte notoriété pour ses informations économiques et financières.</a:t>
            </a:r>
          </a:p>
          <a:p>
            <a:pPr lvl="0"/>
            <a:r>
              <a:rPr lang="fr-CA"/>
              <a:t>19– Agence France-Presse, fondée par Havas en 1835 ; dispose d’un réseau de 110 bureaux dans 165 pays regroupés en cinq grands centres (Washington DC, Hong Kong, Montevideo, Nicosie, Paris) et de 1 200 journalistes [9]</a:t>
            </a:r>
          </a:p>
          <a:p>
            <a:pPr lvl="0"/>
            <a:endParaRPr lang="fr-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47819CD-90C8-EDF6-A179-E7F0BC3DD62A}"/>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95096897-4FAE-4AA5-935B-E175885CF72F}" type="slidenum">
              <a:t>19</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9D16CD63-1E88-5679-B2F8-D126866ED451}"/>
              </a:ext>
            </a:extLst>
          </p:cNvPr>
          <p:cNvSpPr txBox="1">
            <a:spLocks noGrp="1"/>
          </p:cNvSpPr>
          <p:nvPr>
            <p:ph type="sldNum" sz="quarter" idx="5"/>
          </p:nvPr>
        </p:nvSpPr>
        <p:spPr>
          <a:ln/>
        </p:spPr>
        <p:txBody>
          <a:bodyPr lIns="0" tIns="0" rIns="0" bIns="0" anchor="b" anchorCtr="0">
            <a:noAutofit/>
          </a:bodyPr>
          <a:lstStyle/>
          <a:p>
            <a:pPr lvl="0"/>
            <a:fld id="{B4EC44BE-4D3B-4B04-B0F8-5D01C0589BDE}" type="slidenum">
              <a:t>19</a:t>
            </a:fld>
            <a:endParaRPr lang="fr-CA"/>
          </a:p>
        </p:txBody>
      </p:sp>
      <p:sp>
        <p:nvSpPr>
          <p:cNvPr id="2" name="Espace réservé de l'image des diapositives 1">
            <a:extLst>
              <a:ext uri="{FF2B5EF4-FFF2-40B4-BE49-F238E27FC236}">
                <a16:creationId xmlns:a16="http://schemas.microsoft.com/office/drawing/2014/main" id="{DF146A00-F6E4-B6BE-3DB9-C06E2846182A}"/>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208F9DCD-153D-D29F-067B-FDBD113DAEA3}"/>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dirty="0"/>
              <a:t>Cela s’est accentué avec Internet et le phénomène des blogs et la promesse du Web 2.0 qui fait des utilisateurs, des contributeurs, avec des moteurs de recherche qui regroupent des sources d’info et des « clusters » (grappes d’articles)</a:t>
            </a:r>
          </a:p>
          <a:p>
            <a:pPr lvl="0"/>
            <a:r>
              <a:rPr lang="fr-CA" dirty="0"/>
              <a:t>=&gt; diminution du nombre de journalistes</a:t>
            </a:r>
          </a:p>
          <a:p>
            <a:pPr lvl="0"/>
            <a:r>
              <a:rPr lang="fr-CA" dirty="0"/>
              <a:t>=&gt; un monde sans journalistes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AC8725A-681C-60DA-B8F1-A69920C22356}"/>
              </a:ext>
            </a:extLst>
          </p:cNvPr>
          <p:cNvSpPr txBox="1">
            <a:spLocks noGrp="1"/>
          </p:cNvSpPr>
          <p:nvPr>
            <p:ph type="sldNum" sz="quarter" idx="5"/>
          </p:nvPr>
        </p:nvSpPr>
        <p:spPr>
          <a:ln/>
        </p:spPr>
        <p:txBody>
          <a:bodyPr lIns="0" tIns="0" rIns="0" bIns="0" anchor="b" anchorCtr="0">
            <a:noAutofit/>
          </a:bodyPr>
          <a:lstStyle/>
          <a:p>
            <a:pPr lvl="0"/>
            <a:fld id="{7F744913-B227-4AB4-BAF0-3C1ACA48A4A5}" type="slidenum">
              <a:t>20</a:t>
            </a:fld>
            <a:endParaRPr lang="fr-CA"/>
          </a:p>
        </p:txBody>
      </p:sp>
      <p:sp>
        <p:nvSpPr>
          <p:cNvPr id="2" name="Espace réservé de l'image des diapositives 1">
            <a:extLst>
              <a:ext uri="{FF2B5EF4-FFF2-40B4-BE49-F238E27FC236}">
                <a16:creationId xmlns:a16="http://schemas.microsoft.com/office/drawing/2014/main" id="{AB6EE69B-ECB9-F0D8-1A8D-8F66634FB555}"/>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CDADB4BA-1810-DA4F-7584-81F8B9459057}"/>
              </a:ext>
            </a:extLst>
          </p:cNvPr>
          <p:cNvSpPr txBox="1">
            <a:spLocks noGrp="1"/>
          </p:cNvSpPr>
          <p:nvPr>
            <p:ph type="body" sz="quarter" idx="1"/>
          </p:nvPr>
        </p:nvSpPr>
        <p:spPr/>
        <p:txBody>
          <a:bodyPr/>
          <a:lstStyle/>
          <a:p>
            <a:r>
              <a:rPr lang="fr-CA" dirty="0"/>
              <a:t>- </a:t>
            </a:r>
            <a:r>
              <a:rPr lang="fr-FR" dirty="0"/>
              <a:t>Le téléspectateur doit avoir l’impression, la quasi-certitude d’avoir tout compris de la problématique ou de l’événement sous examen. L’exercice confine souvent à une forme d’ultra-simplification qui créé l’illusion de la limpidité, de la clarté.</a:t>
            </a:r>
            <a:endParaRPr lang="fr-CA"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DBEB405-9101-DA79-BEF8-67D4CA6294BB}"/>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6CA963CE-733D-4CA2-BC90-E9D1F5B3CAC2}" type="slidenum">
              <a:t>21</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CCA76BDA-CDC2-0CD1-53F3-B9C666A24FFA}"/>
              </a:ext>
            </a:extLst>
          </p:cNvPr>
          <p:cNvSpPr txBox="1">
            <a:spLocks noGrp="1"/>
          </p:cNvSpPr>
          <p:nvPr>
            <p:ph type="sldNum" sz="quarter" idx="5"/>
          </p:nvPr>
        </p:nvSpPr>
        <p:spPr>
          <a:ln/>
        </p:spPr>
        <p:txBody>
          <a:bodyPr lIns="0" tIns="0" rIns="0" bIns="0" anchor="b" anchorCtr="0">
            <a:noAutofit/>
          </a:bodyPr>
          <a:lstStyle/>
          <a:p>
            <a:pPr lvl="0"/>
            <a:fld id="{B8225905-6214-4791-BB53-AEAFF1EAC7BC}" type="slidenum">
              <a:t>21</a:t>
            </a:fld>
            <a:endParaRPr lang="fr-CA"/>
          </a:p>
        </p:txBody>
      </p:sp>
      <p:sp>
        <p:nvSpPr>
          <p:cNvPr id="2" name="Espace réservé de l'image des diapositives 1">
            <a:extLst>
              <a:ext uri="{FF2B5EF4-FFF2-40B4-BE49-F238E27FC236}">
                <a16:creationId xmlns:a16="http://schemas.microsoft.com/office/drawing/2014/main" id="{A52C62B2-6223-49BD-AAE8-6A06FEE91445}"/>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C4D920AC-3C09-D055-BC6F-4CA9DD97C1DC}"/>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marL="0" lvl="0" indent="0" algn="l" hangingPunct="1"/>
            <a:r>
              <a:rPr lang="fr-CA" sz="3600"/>
              <a:t>Concilier deux sensibilités, l’écriture fonctionnelle destinée à la Presse, aux entreprises</a:t>
            </a:r>
          </a:p>
          <a:p>
            <a:pPr marL="0" lvl="0" indent="0" algn="l" hangingPunct="1"/>
            <a:r>
              <a:rPr lang="fr-CA" sz="3600"/>
              <a:t>L’écriture plus imaginative, où l’on invente des histoires, on restitue des ambiances et des climats.</a:t>
            </a:r>
          </a:p>
          <a:p>
            <a:pPr marL="0" lvl="0" indent="0" algn="l" hangingPunct="1"/>
            <a:r>
              <a:rPr lang="fr-CA" sz="3600"/>
              <a:t>C’est plus l’hémisphère droit (imagination) alors que l’hémisphère gauche est plus logique, organisation et analyse.</a:t>
            </a:r>
          </a:p>
          <a:p>
            <a:pPr marL="0" lvl="0" indent="0" algn="l" hangingPunct="1"/>
            <a:endParaRPr lang="fr-CA" sz="36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72ED2B21-EE9D-59B9-F8D3-01361D7AB98D}"/>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273964D6-7DA8-4309-A235-50134D37E080}" type="slidenum">
              <a:t>22</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F011DE6D-B93B-F22A-FF96-425BA88019FA}"/>
              </a:ext>
            </a:extLst>
          </p:cNvPr>
          <p:cNvSpPr txBox="1">
            <a:spLocks noGrp="1"/>
          </p:cNvSpPr>
          <p:nvPr>
            <p:ph type="sldNum" sz="quarter" idx="5"/>
          </p:nvPr>
        </p:nvSpPr>
        <p:spPr>
          <a:ln/>
        </p:spPr>
        <p:txBody>
          <a:bodyPr lIns="0" tIns="0" rIns="0" bIns="0" anchor="b" anchorCtr="0">
            <a:noAutofit/>
          </a:bodyPr>
          <a:lstStyle/>
          <a:p>
            <a:pPr lvl="0"/>
            <a:fld id="{C4FF8F1C-DDB5-48EA-8D69-CD28DAF4A7D4}" type="slidenum">
              <a:t>22</a:t>
            </a:fld>
            <a:endParaRPr lang="fr-CA"/>
          </a:p>
        </p:txBody>
      </p:sp>
      <p:sp>
        <p:nvSpPr>
          <p:cNvPr id="2" name="Espace réservé de l'image des diapositives 1">
            <a:extLst>
              <a:ext uri="{FF2B5EF4-FFF2-40B4-BE49-F238E27FC236}">
                <a16:creationId xmlns:a16="http://schemas.microsoft.com/office/drawing/2014/main" id="{57FC97C8-84C2-4BE9-C91A-BB64A51E4C5E}"/>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D979BAE-902A-8CE6-0991-1E1C48B4D092}"/>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endParaRPr lang="fr-CA" sz="1200">
              <a:solidFill>
                <a:srgbClr val="000000"/>
              </a:solidFill>
              <a:latin typeface="+mn-lt" pitchFamily="18"/>
              <a:ea typeface="+mn-ea" pitchFamily="2"/>
              <a:cs typeface="+mn-cs" pitchFamily="2"/>
            </a:endParaRPr>
          </a:p>
          <a:p>
            <a:pPr lvl="0"/>
            <a:r>
              <a:rPr lang="fr-CA" sz="1200">
                <a:solidFill>
                  <a:srgbClr val="000000"/>
                </a:solidFill>
                <a:latin typeface="+mn-lt" pitchFamily="18"/>
                <a:ea typeface="+mn-ea" pitchFamily="2"/>
                <a:cs typeface="+mn-cs" pitchFamily="2"/>
              </a:rPr>
              <a:t>Nous l’avons vu avec J’accuse de Zola,</a:t>
            </a:r>
          </a:p>
          <a:p>
            <a:pPr lvl="0"/>
            <a:endParaRPr lang="fr-CA" sz="1200">
              <a:solidFill>
                <a:srgbClr val="000000"/>
              </a:solidFill>
              <a:latin typeface="+mn-lt" pitchFamily="18"/>
              <a:ea typeface="+mn-ea" pitchFamily="2"/>
              <a:cs typeface="+mn-cs" pitchFamily="2"/>
            </a:endParaRPr>
          </a:p>
          <a:p>
            <a:pPr lvl="0"/>
            <a:r>
              <a:rPr lang="fr-CA" sz="1200">
                <a:solidFill>
                  <a:srgbClr val="000000"/>
                </a:solidFill>
                <a:latin typeface="+mn-lt" pitchFamily="18"/>
                <a:ea typeface="+mn-ea" pitchFamily="2"/>
                <a:cs typeface="+mn-cs" pitchFamily="2"/>
              </a:rPr>
              <a:t>Tout journaliste est tenté, un jour ou l’autre, de réfléchir sur le caractère éphémère, évanescent de son produit quotidien, ou hebdomadaire. Une information, une nouvelle pour donner dans le jargon d’ici, dure à peine plus qu’une rose au mois de juillet. Comment résister au désir de prolonger une réflexion, de s’inscrire dans une certaine durée, d’échapper à l’éphémère impitoyable</a:t>
            </a:r>
            <a:r>
              <a:rPr lang="fr-CA" sz="1200" b="1">
                <a:solidFill>
                  <a:srgbClr val="000000"/>
                </a:solidFill>
                <a:latin typeface="+mn-lt" pitchFamily="18"/>
                <a:ea typeface="+mn-ea" pitchFamily="2"/>
                <a:cs typeface="+mn-cs" pitchFamily="2"/>
                <a:hlinkClick r:id="rId3">
                  <a:extLst>
                    <a:ext uri="{A12FA001-AC4F-418D-AE19-62706E023703}">
                      <ahyp:hlinkClr xmlns:ahyp="http://schemas.microsoft.com/office/drawing/2018/hyperlinkcolor" val="tx"/>
                    </a:ext>
                  </a:extLst>
                </a:hlinkClick>
              </a:rPr>
              <a:t>2</a:t>
            </a:r>
            <a:r>
              <a:rPr lang="fr-CA" sz="1200">
                <a:solidFill>
                  <a:srgbClr val="000000"/>
                </a:solidFill>
                <a:latin typeface="+mn-lt" pitchFamily="18"/>
                <a:ea typeface="+mn-ea" pitchFamily="2"/>
                <a:cs typeface="+mn-cs" pitchFamily="2"/>
              </a:rPr>
              <a:t>. Les journalistes couronnent souvent leur carrière en consignant dans des mémoires ou ouvrages-synthèses l’essentiel de leur quête de vérité. Certains de ces livres constituent même des témoignages exceptionnels sur une tranche d’histoire, sur des périodes importantes ou tourmentées, dont ils ont été témoins attentifs. Dans cette lignée, on peut citer les mémoires du journaliste américain Théodore H. White, dont le titre à lui seul corrobore ce propos (1979).</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1FB4214A-3930-C96F-4250-2A95C62BFEB6}"/>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208D8786-286F-464D-B8EF-A57E6D20BC22}" type="slidenum">
              <a:t>23</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C5953F4B-B3B3-27F0-2238-388820DE34D8}"/>
              </a:ext>
            </a:extLst>
          </p:cNvPr>
          <p:cNvSpPr txBox="1">
            <a:spLocks noGrp="1"/>
          </p:cNvSpPr>
          <p:nvPr>
            <p:ph type="sldNum" sz="quarter" idx="5"/>
          </p:nvPr>
        </p:nvSpPr>
        <p:spPr>
          <a:ln/>
        </p:spPr>
        <p:txBody>
          <a:bodyPr lIns="0" tIns="0" rIns="0" bIns="0" anchor="b" anchorCtr="0">
            <a:noAutofit/>
          </a:bodyPr>
          <a:lstStyle/>
          <a:p>
            <a:pPr lvl="0"/>
            <a:fld id="{FCD21E0E-02FE-4B38-9E61-BF3DC8E0CD27}" type="slidenum">
              <a:t>23</a:t>
            </a:fld>
            <a:endParaRPr lang="fr-CA"/>
          </a:p>
        </p:txBody>
      </p:sp>
      <p:sp>
        <p:nvSpPr>
          <p:cNvPr id="2" name="Espace réservé de l'image des diapositives 1">
            <a:extLst>
              <a:ext uri="{FF2B5EF4-FFF2-40B4-BE49-F238E27FC236}">
                <a16:creationId xmlns:a16="http://schemas.microsoft.com/office/drawing/2014/main" id="{29B028A8-C287-5CA5-1CD8-8DECEC7CC4FA}"/>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0BD50856-1840-ADF9-5BE9-DFCF73C94C89}"/>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endParaRPr lang="fr-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9B861F0-22EB-B9E7-5B81-7ACBBC64133D}"/>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7737B68F-E1D6-4484-8932-04B272C9C372}" type="slidenum">
              <a:t>24</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970070C8-6D15-61F9-8187-01C8178CB396}"/>
              </a:ext>
            </a:extLst>
          </p:cNvPr>
          <p:cNvSpPr txBox="1">
            <a:spLocks noGrp="1"/>
          </p:cNvSpPr>
          <p:nvPr>
            <p:ph type="sldNum" sz="quarter" idx="5"/>
          </p:nvPr>
        </p:nvSpPr>
        <p:spPr>
          <a:ln/>
        </p:spPr>
        <p:txBody>
          <a:bodyPr lIns="0" tIns="0" rIns="0" bIns="0" anchor="b" anchorCtr="0">
            <a:noAutofit/>
          </a:bodyPr>
          <a:lstStyle/>
          <a:p>
            <a:pPr lvl="0"/>
            <a:fld id="{7199C29D-5F8B-433C-862B-2CC6D2F42F11}" type="slidenum">
              <a:t>24</a:t>
            </a:fld>
            <a:endParaRPr lang="fr-CA"/>
          </a:p>
        </p:txBody>
      </p:sp>
      <p:sp>
        <p:nvSpPr>
          <p:cNvPr id="2" name="Espace réservé de l'image des diapositives 1">
            <a:extLst>
              <a:ext uri="{FF2B5EF4-FFF2-40B4-BE49-F238E27FC236}">
                <a16:creationId xmlns:a16="http://schemas.microsoft.com/office/drawing/2014/main" id="{AD23BD6B-E2F5-3BF9-44C5-3F08842B4F3E}"/>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5505609-977C-583F-6A1B-ADC608EBD621}"/>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marL="0" lvl="0" indent="0" algn="l" hangingPunct="1"/>
            <a:r>
              <a:rPr lang="fr-CA"/>
              <a:t>Dans une série de trois éditoriaux publiés par le journal Combat en 1944, Albert Camus définit le « journalisme critique » comme un impératif moral à la veille de la reconstruction de la France. « Notre désir, d’autant plus profond qu’il était souvent muet, était de libérer les journaux de l’argent et de leur donner un ton et une vérité qui mettent le public à la hauteur de ce qu’il y a de meilleur en lui. Nous pensions alors qu’un pays vaut souvent ce que vaut la presse. Et s’il est vrai que les journaux sont la voix d’une nation, nous étions décidés, à notre place et pour notre faible part, à élever ce pays en élevant son langage ». Dans un manifeste de 1939, non publié à l’époque, il évoque aussi les conditions d’un journalisme « libre »  : « la lucidité, le refus, l’ironie et l’obstination ».Réf. : Camus, Actuelles I. Écrits politiques (Chroniques 1944‑1948), 1950, Gallimard ; Camus,  « Manifeste  censuré », Le Monde, (1939), 18 mars 2012</a:t>
            </a:r>
          </a:p>
          <a:p>
            <a:pPr marL="0" lvl="0" indent="0" algn="l" hangingPunct="1"/>
            <a:endParaRPr lang="fr-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85F82C3-F2BA-9E61-71CC-90FCCD724E8F}"/>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F861D2AF-5BCC-4090-86AD-090BD7F885CC}" type="slidenum">
              <a:t>25</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68EFE0D7-6846-3E70-E4C5-674FFB85A29F}"/>
              </a:ext>
            </a:extLst>
          </p:cNvPr>
          <p:cNvSpPr txBox="1">
            <a:spLocks noGrp="1"/>
          </p:cNvSpPr>
          <p:nvPr>
            <p:ph type="sldNum" sz="quarter" idx="5"/>
          </p:nvPr>
        </p:nvSpPr>
        <p:spPr>
          <a:ln/>
        </p:spPr>
        <p:txBody>
          <a:bodyPr lIns="0" tIns="0" rIns="0" bIns="0" anchor="b" anchorCtr="0">
            <a:noAutofit/>
          </a:bodyPr>
          <a:lstStyle/>
          <a:p>
            <a:pPr lvl="0"/>
            <a:fld id="{EC7C84FC-955A-416C-88FC-60668AC50755}" type="slidenum">
              <a:t>25</a:t>
            </a:fld>
            <a:endParaRPr lang="fr-CA"/>
          </a:p>
        </p:txBody>
      </p:sp>
      <p:sp>
        <p:nvSpPr>
          <p:cNvPr id="2" name="Espace réservé de l'image des diapositives 1">
            <a:extLst>
              <a:ext uri="{FF2B5EF4-FFF2-40B4-BE49-F238E27FC236}">
                <a16:creationId xmlns:a16="http://schemas.microsoft.com/office/drawing/2014/main" id="{89893C0A-5E48-618A-F9B1-4707A153066E}"/>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021123E9-23D4-12A1-6713-5B9D5753EF9A}"/>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endParaRPr lang="fr-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18A1A58-1314-C89C-7082-C80BDE90F5E1}"/>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6DA5B4C5-3B96-4DB0-A146-8F37348CD1BF}" type="slidenum">
              <a:t>26</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CC135744-7E97-4754-5821-83DCBC6DE9C6}"/>
              </a:ext>
            </a:extLst>
          </p:cNvPr>
          <p:cNvSpPr txBox="1">
            <a:spLocks noGrp="1"/>
          </p:cNvSpPr>
          <p:nvPr>
            <p:ph type="sldNum" sz="quarter" idx="5"/>
          </p:nvPr>
        </p:nvSpPr>
        <p:spPr>
          <a:ln/>
        </p:spPr>
        <p:txBody>
          <a:bodyPr lIns="0" tIns="0" rIns="0" bIns="0" anchor="b" anchorCtr="0">
            <a:noAutofit/>
          </a:bodyPr>
          <a:lstStyle/>
          <a:p>
            <a:pPr lvl="0"/>
            <a:fld id="{9FFC3811-B484-4F20-B73E-68328B21B4F2}" type="slidenum">
              <a:t>26</a:t>
            </a:fld>
            <a:endParaRPr lang="fr-CA"/>
          </a:p>
        </p:txBody>
      </p:sp>
      <p:sp>
        <p:nvSpPr>
          <p:cNvPr id="2" name="Espace réservé de l'image des diapositives 1">
            <a:extLst>
              <a:ext uri="{FF2B5EF4-FFF2-40B4-BE49-F238E27FC236}">
                <a16:creationId xmlns:a16="http://schemas.microsoft.com/office/drawing/2014/main" id="{AF9E459E-1C26-81D6-DC0C-DF7A34655AA9}"/>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082BDAFE-CCE1-009A-BFEF-9F718F4C6BF6}"/>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a:t>André Gide : l’esprit n’avance que sur des cadavres d’idées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16293-E05A-7BBA-D686-72E12BE2CBD4}"/>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8AF39EA-3B41-BB00-54C8-D79AA0594C22}"/>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6DA5B4C5-3B96-4DB0-A146-8F37348CD1BF}" type="slidenum">
              <a:t>27</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1CF7C5DE-CBC3-6662-09E5-36486628A37D}"/>
              </a:ext>
            </a:extLst>
          </p:cNvPr>
          <p:cNvSpPr txBox="1">
            <a:spLocks noGrp="1"/>
          </p:cNvSpPr>
          <p:nvPr>
            <p:ph type="sldNum" sz="quarter" idx="5"/>
          </p:nvPr>
        </p:nvSpPr>
        <p:spPr>
          <a:ln/>
        </p:spPr>
        <p:txBody>
          <a:bodyPr lIns="0" tIns="0" rIns="0" bIns="0" anchor="b" anchorCtr="0">
            <a:noAutofit/>
          </a:bodyPr>
          <a:lstStyle/>
          <a:p>
            <a:pPr lvl="0"/>
            <a:fld id="{9FFC3811-B484-4F20-B73E-68328B21B4F2}" type="slidenum">
              <a:t>27</a:t>
            </a:fld>
            <a:endParaRPr lang="fr-CA"/>
          </a:p>
        </p:txBody>
      </p:sp>
      <p:sp>
        <p:nvSpPr>
          <p:cNvPr id="2" name="Espace réservé de l'image des diapositives 1">
            <a:extLst>
              <a:ext uri="{FF2B5EF4-FFF2-40B4-BE49-F238E27FC236}">
                <a16:creationId xmlns:a16="http://schemas.microsoft.com/office/drawing/2014/main" id="{B929A61E-8A8B-D7B5-9BB3-EEA9BE0BFC9D}"/>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A0EBFBCB-1D08-998E-FDE2-52B3B11FEFD3}"/>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dirty="0"/>
              <a:t>André Gide : l’esprit n’avance que sur des cadavres d’idées</a:t>
            </a:r>
          </a:p>
        </p:txBody>
      </p:sp>
    </p:spTree>
    <p:extLst>
      <p:ext uri="{BB962C8B-B14F-4D97-AF65-F5344CB8AC3E}">
        <p14:creationId xmlns:p14="http://schemas.microsoft.com/office/powerpoint/2010/main" val="3419413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508B152-4D9C-205B-208C-3073CD024AF3}"/>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A7FA96CA-0177-4AEC-9708-E746804737CB}" type="slidenum">
              <a:t>28</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EB1C6CF0-E729-2E45-5D91-E2F0FCFFB059}"/>
              </a:ext>
            </a:extLst>
          </p:cNvPr>
          <p:cNvSpPr txBox="1">
            <a:spLocks noGrp="1"/>
          </p:cNvSpPr>
          <p:nvPr>
            <p:ph type="sldNum" sz="quarter" idx="5"/>
          </p:nvPr>
        </p:nvSpPr>
        <p:spPr>
          <a:ln/>
        </p:spPr>
        <p:txBody>
          <a:bodyPr lIns="0" tIns="0" rIns="0" bIns="0" anchor="b" anchorCtr="0">
            <a:noAutofit/>
          </a:bodyPr>
          <a:lstStyle/>
          <a:p>
            <a:pPr lvl="0"/>
            <a:fld id="{1A9DC9CD-B38E-472A-8005-2E30E5C95E25}" type="slidenum">
              <a:t>28</a:t>
            </a:fld>
            <a:endParaRPr lang="fr-CA"/>
          </a:p>
        </p:txBody>
      </p:sp>
      <p:sp>
        <p:nvSpPr>
          <p:cNvPr id="2" name="Espace réservé de l'image des diapositives 1">
            <a:extLst>
              <a:ext uri="{FF2B5EF4-FFF2-40B4-BE49-F238E27FC236}">
                <a16:creationId xmlns:a16="http://schemas.microsoft.com/office/drawing/2014/main" id="{1D034F38-A123-A178-6625-53E4F3B6A2A9}"/>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E07E1960-9D02-B117-DCD1-9DA576BF2F2E}"/>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spcBef>
                <a:spcPts val="1001"/>
              </a:spcBef>
              <a:buFont typeface="Arial" pitchFamily="32"/>
              <a:buChar char="•"/>
            </a:pPr>
            <a:r>
              <a:rPr lang="fr-FR" dirty="0"/>
              <a:t>Je ne vous dirai pas si vos écrits sont bons ou mauvais.</a:t>
            </a:r>
          </a:p>
          <a:p>
            <a:pPr lvl="0">
              <a:spcBef>
                <a:spcPts val="1001"/>
              </a:spcBef>
              <a:buFont typeface="Arial" pitchFamily="32"/>
              <a:buChar char="•"/>
            </a:pPr>
            <a:r>
              <a:rPr lang="fr-FR" dirty="0"/>
              <a:t>En revanche, je regarderai si vous avez bien travaillé.</a:t>
            </a:r>
            <a:endParaRPr lang="fr-CA"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918D424-D25E-95A0-C7F1-6692C869E714}"/>
              </a:ext>
            </a:extLst>
          </p:cNvPr>
          <p:cNvSpPr txBox="1">
            <a:spLocks noGrp="1"/>
          </p:cNvSpPr>
          <p:nvPr>
            <p:ph type="sldNum" sz="quarter" idx="5"/>
          </p:nvPr>
        </p:nvSpPr>
        <p:spPr>
          <a:ln/>
        </p:spPr>
        <p:txBody>
          <a:bodyPr lIns="0" tIns="0" rIns="0" bIns="0" anchor="b" anchorCtr="0">
            <a:noAutofit/>
          </a:bodyPr>
          <a:lstStyle/>
          <a:p>
            <a:pPr lvl="0"/>
            <a:fld id="{1AAF5BB3-2005-44C0-8A09-6877F63789F5}" type="slidenum">
              <a:t>29</a:t>
            </a:fld>
            <a:endParaRPr lang="fr-CA"/>
          </a:p>
        </p:txBody>
      </p:sp>
      <p:sp>
        <p:nvSpPr>
          <p:cNvPr id="2" name="Espace réservé de l'image des diapositives 1">
            <a:extLst>
              <a:ext uri="{FF2B5EF4-FFF2-40B4-BE49-F238E27FC236}">
                <a16:creationId xmlns:a16="http://schemas.microsoft.com/office/drawing/2014/main" id="{B20038D0-45E9-F915-4D48-4962AD0A70F1}"/>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BD0E5094-CF6B-7365-766C-9A92A54BDCC5}"/>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FA677-79F9-FDFE-0EF0-C28E88A14194}"/>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41BC280B-0024-8F99-F8F6-DBC55DAB930E}"/>
              </a:ext>
            </a:extLst>
          </p:cNvPr>
          <p:cNvSpPr txBox="1">
            <a:spLocks noGrp="1"/>
          </p:cNvSpPr>
          <p:nvPr>
            <p:ph type="sldNum" sz="quarter" idx="5"/>
          </p:nvPr>
        </p:nvSpPr>
        <p:spPr>
          <a:ln/>
        </p:spPr>
        <p:txBody>
          <a:bodyPr lIns="0" tIns="0" rIns="0" bIns="0" anchor="b" anchorCtr="0">
            <a:noAutofit/>
          </a:bodyPr>
          <a:lstStyle/>
          <a:p>
            <a:pPr lvl="0"/>
            <a:fld id="{1AAF5BB3-2005-44C0-8A09-6877F63789F5}" type="slidenum">
              <a:t>30</a:t>
            </a:fld>
            <a:endParaRPr lang="fr-CA"/>
          </a:p>
        </p:txBody>
      </p:sp>
      <p:sp>
        <p:nvSpPr>
          <p:cNvPr id="2" name="Espace réservé de l'image des diapositives 1">
            <a:extLst>
              <a:ext uri="{FF2B5EF4-FFF2-40B4-BE49-F238E27FC236}">
                <a16:creationId xmlns:a16="http://schemas.microsoft.com/office/drawing/2014/main" id="{3AAC72B8-BDDC-40AC-DE1E-EA7F6BF27691}"/>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0A0B5312-AEFF-E937-F2E6-99EF207D63BB}"/>
              </a:ext>
            </a:extLst>
          </p:cNvPr>
          <p:cNvSpPr txBox="1">
            <a:spLocks noGrp="1"/>
          </p:cNvSpPr>
          <p:nvPr>
            <p:ph type="body" sz="quarter" idx="1"/>
          </p:nvPr>
        </p:nvSpPr>
        <p:spPr/>
        <p:txBody>
          <a:bodyPr/>
          <a:lstStyle/>
          <a:p>
            <a:endParaRPr lang="fr-CA"/>
          </a:p>
        </p:txBody>
      </p:sp>
    </p:spTree>
    <p:extLst>
      <p:ext uri="{BB962C8B-B14F-4D97-AF65-F5344CB8AC3E}">
        <p14:creationId xmlns:p14="http://schemas.microsoft.com/office/powerpoint/2010/main" val="7138415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D513FB1-A5BD-5AD0-A020-45A5AD42EDF9}"/>
              </a:ext>
            </a:extLst>
          </p:cNvPr>
          <p:cNvSpPr txBox="1">
            <a:spLocks noGrp="1"/>
          </p:cNvSpPr>
          <p:nvPr>
            <p:ph type="sldNum" sz="quarter" idx="5"/>
          </p:nvPr>
        </p:nvSpPr>
        <p:spPr>
          <a:ln/>
        </p:spPr>
        <p:txBody>
          <a:bodyPr lIns="0" tIns="0" rIns="0" bIns="0" anchor="b" anchorCtr="0">
            <a:noAutofit/>
          </a:bodyPr>
          <a:lstStyle/>
          <a:p>
            <a:pPr lvl="0"/>
            <a:fld id="{31A91B0D-2BA3-4F5B-BB42-33FF9790AB7A}" type="slidenum">
              <a:t>31</a:t>
            </a:fld>
            <a:endParaRPr lang="fr-CA"/>
          </a:p>
        </p:txBody>
      </p:sp>
      <p:sp>
        <p:nvSpPr>
          <p:cNvPr id="2" name="Espace réservé de l'image des diapositives 1">
            <a:extLst>
              <a:ext uri="{FF2B5EF4-FFF2-40B4-BE49-F238E27FC236}">
                <a16:creationId xmlns:a16="http://schemas.microsoft.com/office/drawing/2014/main" id="{6A7770DA-34A2-2399-2554-62A32C87F4CA}"/>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9D39131-3077-B5A8-5867-5AB26DDC0C91}"/>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73D27A9C-FA7D-F2A8-FAF2-60FFAD815BEC}"/>
              </a:ext>
            </a:extLst>
          </p:cNvPr>
          <p:cNvSpPr txBox="1">
            <a:spLocks noGrp="1"/>
          </p:cNvSpPr>
          <p:nvPr>
            <p:ph type="sldNum" sz="quarter" idx="5"/>
          </p:nvPr>
        </p:nvSpPr>
        <p:spPr>
          <a:ln/>
        </p:spPr>
        <p:txBody>
          <a:bodyPr lIns="0" tIns="0" rIns="0" bIns="0" anchor="b" anchorCtr="0">
            <a:noAutofit/>
          </a:bodyPr>
          <a:lstStyle/>
          <a:p>
            <a:pPr lvl="0"/>
            <a:fld id="{320E0BAC-3C4E-4991-AF07-9D55586C3169}" type="slidenum">
              <a:t>32</a:t>
            </a:fld>
            <a:endParaRPr lang="fr-CA"/>
          </a:p>
        </p:txBody>
      </p:sp>
      <p:sp>
        <p:nvSpPr>
          <p:cNvPr id="2" name="Espace réservé de l'image des diapositives 1">
            <a:extLst>
              <a:ext uri="{FF2B5EF4-FFF2-40B4-BE49-F238E27FC236}">
                <a16:creationId xmlns:a16="http://schemas.microsoft.com/office/drawing/2014/main" id="{30D71380-2727-6ECE-DA2F-1B23CD71DFAE}"/>
              </a:ext>
            </a:extLst>
          </p:cNvPr>
          <p:cNvSpPr>
            <a:spLocks noGrp="1" noRot="1" noChangeAspect="1" noResize="1"/>
          </p:cNvSpPr>
          <p:nvPr>
            <p:ph type="sldImg"/>
          </p:nvPr>
        </p:nvSpPr>
        <p:spPr>
          <a:xfrm>
            <a:off x="380880" y="694800"/>
            <a:ext cx="6095519" cy="3428639"/>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2650A234-6312-E98B-8FC5-171CE7757053}"/>
              </a:ext>
            </a:extLst>
          </p:cNvPr>
          <p:cNvSpPr txBox="1">
            <a:spLocks noGrp="1"/>
          </p:cNvSpPr>
          <p:nvPr>
            <p:ph type="body" sz="quarter" idx="1"/>
          </p:nvPr>
        </p:nvSpPr>
        <p:spPr>
          <a:xfrm>
            <a:off x="685799" y="4343400"/>
            <a:ext cx="5486040" cy="4114440"/>
          </a:xfrm>
        </p:spPr>
        <p:txBody>
          <a:bodyPr/>
          <a:lstStyle/>
          <a:p>
            <a:endParaRPr lang="fr-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8036874-DC1C-46DB-E7BF-257281F92C49}"/>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90C4E5FA-5BC4-4588-AD2B-8022CABC7195}" type="slidenum">
              <a:t>33</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BD67AD01-56DB-E14F-7674-8A6CE1FCE07B}"/>
              </a:ext>
            </a:extLst>
          </p:cNvPr>
          <p:cNvSpPr txBox="1">
            <a:spLocks noGrp="1"/>
          </p:cNvSpPr>
          <p:nvPr>
            <p:ph type="sldNum" sz="quarter" idx="5"/>
          </p:nvPr>
        </p:nvSpPr>
        <p:spPr>
          <a:ln/>
        </p:spPr>
        <p:txBody>
          <a:bodyPr lIns="0" tIns="0" rIns="0" bIns="0" anchor="b" anchorCtr="0">
            <a:noAutofit/>
          </a:bodyPr>
          <a:lstStyle/>
          <a:p>
            <a:pPr lvl="0"/>
            <a:fld id="{3BC0FB53-4F23-4AE2-BEA2-4B540F983EF8}" type="slidenum">
              <a:t>33</a:t>
            </a:fld>
            <a:endParaRPr lang="fr-CA"/>
          </a:p>
        </p:txBody>
      </p:sp>
      <p:sp>
        <p:nvSpPr>
          <p:cNvPr id="2" name="Espace réservé de l'image des diapositives 1">
            <a:extLst>
              <a:ext uri="{FF2B5EF4-FFF2-40B4-BE49-F238E27FC236}">
                <a16:creationId xmlns:a16="http://schemas.microsoft.com/office/drawing/2014/main" id="{E8DA09B1-A866-B500-A993-20C3352C564E}"/>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DB283F20-CC61-1077-4E9F-5A582D8A5A83}"/>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a:t>Qui était journaliste…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032F53FE-CA42-613E-46B0-05A7FAE8146D}"/>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57DD2CC0-0506-4DEC-AF30-90BBE311A6EA}" type="slidenum">
              <a:t>34</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D487B8E2-FDE4-AFF5-D3A4-F9F6A8251B2D}"/>
              </a:ext>
            </a:extLst>
          </p:cNvPr>
          <p:cNvSpPr txBox="1">
            <a:spLocks noGrp="1"/>
          </p:cNvSpPr>
          <p:nvPr>
            <p:ph type="sldNum" sz="quarter" idx="5"/>
          </p:nvPr>
        </p:nvSpPr>
        <p:spPr>
          <a:ln/>
        </p:spPr>
        <p:txBody>
          <a:bodyPr lIns="0" tIns="0" rIns="0" bIns="0" anchor="b" anchorCtr="0">
            <a:noAutofit/>
          </a:bodyPr>
          <a:lstStyle/>
          <a:p>
            <a:pPr lvl="0"/>
            <a:fld id="{D22E8598-2E06-4C2D-AFD1-81F2EBF96AA3}" type="slidenum">
              <a:t>34</a:t>
            </a:fld>
            <a:endParaRPr lang="fr-CA"/>
          </a:p>
        </p:txBody>
      </p:sp>
      <p:sp>
        <p:nvSpPr>
          <p:cNvPr id="2" name="Espace réservé de l'image des diapositives 1">
            <a:extLst>
              <a:ext uri="{FF2B5EF4-FFF2-40B4-BE49-F238E27FC236}">
                <a16:creationId xmlns:a16="http://schemas.microsoft.com/office/drawing/2014/main" id="{862ADF5B-BBE4-727E-FB95-465B050EB363}"/>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0653FF8C-F0C0-B630-32D3-DF61FF01642F}"/>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dirty="0"/>
              <a:t>Mettre en scène les 5 sens</a:t>
            </a:r>
          </a:p>
          <a:p>
            <a:pPr lvl="0"/>
            <a:r>
              <a:rPr lang="fr-CA" dirty="0"/>
              <a:t>Mettre du rythme dans vos mots</a:t>
            </a:r>
          </a:p>
          <a:p>
            <a:pPr lvl="0"/>
            <a:endParaRPr lang="fr-CA" dirty="0"/>
          </a:p>
          <a:p>
            <a:pPr lvl="0"/>
            <a:r>
              <a:rPr lang="fr-CA" dirty="0"/>
              <a:t>Le reportage : choses vues, entendues, senties, touchées, goutées que l’on recueille et que l’on restitue</a:t>
            </a:r>
          </a:p>
          <a:p>
            <a:pPr lvl="0"/>
            <a:endParaRPr lang="fr-CA" dirty="0"/>
          </a:p>
          <a:p>
            <a:pPr lvl="0"/>
            <a:r>
              <a:rPr lang="fr-CA" dirty="0"/>
              <a:t>Faire découvrir au lecteur des choses vues et entendues, c’est déjà raconter une histoire.</a:t>
            </a:r>
          </a:p>
          <a:p>
            <a:pPr lvl="0"/>
            <a:r>
              <a:rPr lang="fr-CA" dirty="0"/>
              <a:t>Dans les magasins, la rue, les transports. Inutile d’aller chercher de l’extraordinaire…</a:t>
            </a:r>
          </a:p>
          <a:p>
            <a:pPr lvl="0"/>
            <a:endParaRPr lang="fr-CA" dirty="0"/>
          </a:p>
          <a:p>
            <a:pPr lvl="0"/>
            <a:r>
              <a:rPr lang="fr-CA" dirty="0"/>
              <a:t>Allez au-delà des tendances naturelles et de privilégier un sens plutôt qu’un autre.</a:t>
            </a:r>
          </a:p>
          <a:p>
            <a:pPr lvl="0"/>
            <a:endParaRPr lang="fr-CA" dirty="0"/>
          </a:p>
          <a:p>
            <a:pPr lvl="0"/>
            <a:r>
              <a:rPr lang="fr-CA" dirty="0"/>
              <a:t>L’IMPORTANT EST DE RACONTER UNE HISTOIRE.</a:t>
            </a:r>
          </a:p>
          <a:p>
            <a:pPr lvl="0"/>
            <a:r>
              <a:rPr lang="fr-CA" dirty="0"/>
              <a:t>Votre esprit doit être en état d’alerte.</a:t>
            </a:r>
          </a:p>
          <a:p>
            <a:pPr lvl="0"/>
            <a:endParaRPr lang="fr-CA"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E7717563-2030-4555-3FB8-21268713AB71}"/>
              </a:ext>
            </a:extLst>
          </p:cNvPr>
          <p:cNvSpPr txBox="1">
            <a:spLocks noGrp="1"/>
          </p:cNvSpPr>
          <p:nvPr>
            <p:ph type="sldNum" sz="quarter" idx="5"/>
          </p:nvPr>
        </p:nvSpPr>
        <p:spPr>
          <a:ln/>
        </p:spPr>
        <p:txBody>
          <a:bodyPr lIns="0" tIns="0" rIns="0" bIns="0" anchor="b" anchorCtr="0">
            <a:noAutofit/>
          </a:bodyPr>
          <a:lstStyle/>
          <a:p>
            <a:pPr lvl="0"/>
            <a:fld id="{328A1F52-8FFA-4773-BFC8-EC86FAACC99C}" type="slidenum">
              <a:t>35</a:t>
            </a:fld>
            <a:endParaRPr lang="fr-CA"/>
          </a:p>
        </p:txBody>
      </p:sp>
      <p:sp>
        <p:nvSpPr>
          <p:cNvPr id="2" name="Espace réservé de l'image des diapositives 1">
            <a:extLst>
              <a:ext uri="{FF2B5EF4-FFF2-40B4-BE49-F238E27FC236}">
                <a16:creationId xmlns:a16="http://schemas.microsoft.com/office/drawing/2014/main" id="{DF8B6EBF-7769-065F-2309-80E31E1FA63D}"/>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C3804053-EC24-9DF2-B1D7-B69A25DB57BF}"/>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A7A789DD-A5E6-1E26-FB67-5C2B6B32AD05}"/>
              </a:ext>
            </a:extLst>
          </p:cNvPr>
          <p:cNvSpPr txBox="1">
            <a:spLocks noGrp="1"/>
          </p:cNvSpPr>
          <p:nvPr>
            <p:ph type="sldNum" sz="quarter" idx="5"/>
          </p:nvPr>
        </p:nvSpPr>
        <p:spPr>
          <a:ln/>
        </p:spPr>
        <p:txBody>
          <a:bodyPr lIns="0" tIns="0" rIns="0" bIns="0" anchor="b" anchorCtr="0">
            <a:noAutofit/>
          </a:bodyPr>
          <a:lstStyle/>
          <a:p>
            <a:pPr lvl="0"/>
            <a:fld id="{4793EEBE-3A61-4E73-BBF9-B73CC5552233}" type="slidenum">
              <a:t>36</a:t>
            </a:fld>
            <a:endParaRPr lang="fr-CA"/>
          </a:p>
        </p:txBody>
      </p:sp>
      <p:sp>
        <p:nvSpPr>
          <p:cNvPr id="2" name="Espace réservé de l'image des diapositives 1">
            <a:extLst>
              <a:ext uri="{FF2B5EF4-FFF2-40B4-BE49-F238E27FC236}">
                <a16:creationId xmlns:a16="http://schemas.microsoft.com/office/drawing/2014/main" id="{5521E2B7-D441-EF7F-AC4C-61E5125252F4}"/>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116530D-E3AA-27D2-0AC1-8C95578D06BC}"/>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B8F119A-434A-5FF1-743F-B7EBC2C7048E}"/>
              </a:ext>
            </a:extLst>
          </p:cNvPr>
          <p:cNvSpPr txBox="1">
            <a:spLocks noGrp="1"/>
          </p:cNvSpPr>
          <p:nvPr>
            <p:ph type="sldNum" sz="quarter" idx="5"/>
          </p:nvPr>
        </p:nvSpPr>
        <p:spPr>
          <a:ln/>
        </p:spPr>
        <p:txBody>
          <a:bodyPr lIns="0" tIns="0" rIns="0" bIns="0" anchor="b" anchorCtr="0">
            <a:noAutofit/>
          </a:bodyPr>
          <a:lstStyle/>
          <a:p>
            <a:pPr lvl="0"/>
            <a:fld id="{CB5B2DB2-CBA7-4C41-8B7B-628781779E73}" type="slidenum">
              <a:t>37</a:t>
            </a:fld>
            <a:endParaRPr lang="fr-CA"/>
          </a:p>
        </p:txBody>
      </p:sp>
      <p:sp>
        <p:nvSpPr>
          <p:cNvPr id="2" name="Espace réservé de l'image des diapositives 1">
            <a:extLst>
              <a:ext uri="{FF2B5EF4-FFF2-40B4-BE49-F238E27FC236}">
                <a16:creationId xmlns:a16="http://schemas.microsoft.com/office/drawing/2014/main" id="{C719D98B-8222-2F33-D812-270D9D1B3BA9}"/>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7FBC3F37-B8AD-9D08-0E6F-CA8BFAED5ABA}"/>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B09ED2B-1C70-9481-9B83-CC79E6D9B131}"/>
              </a:ext>
            </a:extLst>
          </p:cNvPr>
          <p:cNvSpPr txBox="1">
            <a:spLocks noGrp="1"/>
          </p:cNvSpPr>
          <p:nvPr>
            <p:ph type="sldNum" sz="quarter" idx="5"/>
          </p:nvPr>
        </p:nvSpPr>
        <p:spPr>
          <a:ln/>
        </p:spPr>
        <p:txBody>
          <a:bodyPr lIns="0" tIns="0" rIns="0" bIns="0" anchor="b" anchorCtr="0">
            <a:noAutofit/>
          </a:bodyPr>
          <a:lstStyle/>
          <a:p>
            <a:pPr lvl="0"/>
            <a:fld id="{D11AEEAD-3504-40A9-9A74-6B74C6BA8B07}" type="slidenum">
              <a:t>39</a:t>
            </a:fld>
            <a:endParaRPr lang="fr-CA"/>
          </a:p>
        </p:txBody>
      </p:sp>
      <p:sp>
        <p:nvSpPr>
          <p:cNvPr id="2" name="Espace réservé de l'image des diapositives 1">
            <a:extLst>
              <a:ext uri="{FF2B5EF4-FFF2-40B4-BE49-F238E27FC236}">
                <a16:creationId xmlns:a16="http://schemas.microsoft.com/office/drawing/2014/main" id="{66C8DE8D-8B9E-B2C5-6FFD-7079362BB68F}"/>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1CED35DA-2DF2-1ABD-4D79-578BFD8E1DD9}"/>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AEA5124-0C6B-B74F-5F35-9BDBE1FCF2A8}"/>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59C0111E-FA2E-4D5A-8C31-19C8AFF4D50D}" type="slidenum">
              <a:t>40</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924A7551-5E74-94D7-52D5-AB0F2E08F227}"/>
              </a:ext>
            </a:extLst>
          </p:cNvPr>
          <p:cNvSpPr txBox="1">
            <a:spLocks noGrp="1"/>
          </p:cNvSpPr>
          <p:nvPr>
            <p:ph type="sldNum" sz="quarter" idx="5"/>
          </p:nvPr>
        </p:nvSpPr>
        <p:spPr>
          <a:ln/>
        </p:spPr>
        <p:txBody>
          <a:bodyPr lIns="0" tIns="0" rIns="0" bIns="0" anchor="b" anchorCtr="0">
            <a:noAutofit/>
          </a:bodyPr>
          <a:lstStyle/>
          <a:p>
            <a:pPr lvl="0"/>
            <a:fld id="{E10F99C5-3BF6-4074-80B6-158E322D3D26}" type="slidenum">
              <a:t>40</a:t>
            </a:fld>
            <a:endParaRPr lang="fr-CA"/>
          </a:p>
        </p:txBody>
      </p:sp>
      <p:sp>
        <p:nvSpPr>
          <p:cNvPr id="2" name="Espace réservé de l'image des diapositives 1">
            <a:extLst>
              <a:ext uri="{FF2B5EF4-FFF2-40B4-BE49-F238E27FC236}">
                <a16:creationId xmlns:a16="http://schemas.microsoft.com/office/drawing/2014/main" id="{745D5482-5C86-84A8-F7E3-75FF1BA83554}"/>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38C07909-B81E-B5A9-991F-BAD3CB9D6FCE}"/>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a:t>Pour cela, Le titre est l'élément clé qui « vend » le contenu</a:t>
            </a:r>
          </a:p>
          <a:p>
            <a:pPr lvl="0"/>
            <a:r>
              <a:rPr lang="fr-CA"/>
              <a:t>Son objectif idéal est d'attirer l'attention du lecteur, susciter son intérêt et l'informer.</a:t>
            </a:r>
          </a:p>
          <a:p>
            <a:pPr lvl="0"/>
            <a:endParaRPr lang="fr-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20F1115-6A96-D99F-5D6F-97D191D6C784}"/>
              </a:ext>
            </a:extLst>
          </p:cNvPr>
          <p:cNvSpPr txBox="1">
            <a:spLocks noGrp="1"/>
          </p:cNvSpPr>
          <p:nvPr>
            <p:ph type="sldNum" sz="quarter" idx="5"/>
          </p:nvPr>
        </p:nvSpPr>
        <p:spPr>
          <a:ln/>
        </p:spPr>
        <p:txBody>
          <a:bodyPr lIns="0" tIns="0" rIns="0" bIns="0" anchor="b" anchorCtr="0">
            <a:noAutofit/>
          </a:bodyPr>
          <a:lstStyle/>
          <a:p>
            <a:pPr lvl="0"/>
            <a:fld id="{80C9AD5A-BCB3-48C8-86F3-64937EB53C37}" type="slidenum">
              <a:t>41</a:t>
            </a:fld>
            <a:endParaRPr lang="fr-CA"/>
          </a:p>
        </p:txBody>
      </p:sp>
      <p:sp>
        <p:nvSpPr>
          <p:cNvPr id="2" name="Espace réservé de l'image des diapositives 1">
            <a:extLst>
              <a:ext uri="{FF2B5EF4-FFF2-40B4-BE49-F238E27FC236}">
                <a16:creationId xmlns:a16="http://schemas.microsoft.com/office/drawing/2014/main" id="{82AAA8B9-7D8B-29EC-AB52-87A656353DE6}"/>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CB890CF4-BA36-0C62-10E1-6662089F4A77}"/>
              </a:ext>
            </a:extLst>
          </p:cNvPr>
          <p:cNvSpPr txBox="1">
            <a:spLocks noGrp="1"/>
          </p:cNvSpPr>
          <p:nvPr>
            <p:ph type="body" sz="quarter" idx="1"/>
          </p:nvPr>
        </p:nvSpPr>
        <p:spPr/>
        <p:txBody>
          <a:bodyPr/>
          <a:lstStyle/>
          <a:p>
            <a:pPr marL="216000" marR="0" lvl="0" indent="-216000" defTabSz="914400" rtl="0" eaLnBrk="1" fontAlgn="auto" latinLnBrk="0" hangingPunct="0">
              <a:lnSpc>
                <a:spcPct val="100000"/>
              </a:lnSpc>
              <a:spcBef>
                <a:spcPts val="0"/>
              </a:spcBef>
              <a:spcAft>
                <a:spcPts val="0"/>
              </a:spcAft>
              <a:buClrTx/>
              <a:buSzTx/>
              <a:buFontTx/>
              <a:buNone/>
              <a:tabLst/>
              <a:defRPr/>
            </a:pPr>
            <a:r>
              <a:rPr lang="fr-FR" sz="2000" dirty="0"/>
              <a:t>ceci est un exercice, alors faites-vous plaisir et laissez parler votre imagination</a:t>
            </a:r>
          </a:p>
          <a:p>
            <a:endParaRPr lang="fr-CA"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D109025-7783-A154-5C9E-3C499C1B9C0D}"/>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4DE10363-1BEF-4FE7-8F80-CFA46667890C}" type="slidenum">
              <a:t>42</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6CB3E6AA-8199-20C0-2400-A5EB80FD13CC}"/>
              </a:ext>
            </a:extLst>
          </p:cNvPr>
          <p:cNvSpPr txBox="1">
            <a:spLocks noGrp="1"/>
          </p:cNvSpPr>
          <p:nvPr>
            <p:ph type="sldNum" sz="quarter" idx="5"/>
          </p:nvPr>
        </p:nvSpPr>
        <p:spPr>
          <a:ln/>
        </p:spPr>
        <p:txBody>
          <a:bodyPr lIns="0" tIns="0" rIns="0" bIns="0" anchor="b" anchorCtr="0">
            <a:noAutofit/>
          </a:bodyPr>
          <a:lstStyle/>
          <a:p>
            <a:pPr lvl="0"/>
            <a:fld id="{9D75161E-2F21-43DB-95A1-544268DC9F5D}" type="slidenum">
              <a:t>42</a:t>
            </a:fld>
            <a:endParaRPr lang="fr-CA"/>
          </a:p>
        </p:txBody>
      </p:sp>
      <p:sp>
        <p:nvSpPr>
          <p:cNvPr id="2" name="Espace réservé de l'image des diapositives 1">
            <a:extLst>
              <a:ext uri="{FF2B5EF4-FFF2-40B4-BE49-F238E27FC236}">
                <a16:creationId xmlns:a16="http://schemas.microsoft.com/office/drawing/2014/main" id="{1227CB34-F311-0D4E-FE1E-FC3DF423CF49}"/>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60BA0482-DD04-C5FC-E42F-B95927863257}"/>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endParaRPr lang="fr-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70C97A20-125D-492C-E71B-95A9C9B3E7A5}"/>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DF3E0F0D-0FB1-425A-B973-77ACF688C6A3}" type="slidenum">
              <a:t>43</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A11AB4EC-40DD-D9F6-A2F4-AA37B65E2D29}"/>
              </a:ext>
            </a:extLst>
          </p:cNvPr>
          <p:cNvSpPr txBox="1">
            <a:spLocks noGrp="1"/>
          </p:cNvSpPr>
          <p:nvPr>
            <p:ph type="sldNum" sz="quarter" idx="5"/>
          </p:nvPr>
        </p:nvSpPr>
        <p:spPr>
          <a:ln/>
        </p:spPr>
        <p:txBody>
          <a:bodyPr lIns="0" tIns="0" rIns="0" bIns="0" anchor="b" anchorCtr="0">
            <a:noAutofit/>
          </a:bodyPr>
          <a:lstStyle/>
          <a:p>
            <a:pPr lvl="0"/>
            <a:fld id="{E7CB4238-33DD-4400-986D-A0A80FB9BDD4}" type="slidenum">
              <a:t>43</a:t>
            </a:fld>
            <a:endParaRPr lang="fr-CA"/>
          </a:p>
        </p:txBody>
      </p:sp>
      <p:sp>
        <p:nvSpPr>
          <p:cNvPr id="2" name="Espace réservé de l'image des diapositives 1">
            <a:extLst>
              <a:ext uri="{FF2B5EF4-FFF2-40B4-BE49-F238E27FC236}">
                <a16:creationId xmlns:a16="http://schemas.microsoft.com/office/drawing/2014/main" id="{12F868EB-F91F-89C7-CA5D-DE95F45A25D5}"/>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449E794F-88E0-A989-AED2-73D073DA237C}"/>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marL="0" lvl="0" indent="0" algn="l" hangingPunct="1"/>
            <a:r>
              <a:rPr lang="fr-CA" b="1" i="1" dirty="0"/>
              <a:t>Analogie en politique</a:t>
            </a:r>
          </a:p>
          <a:p>
            <a:pPr marL="0" lvl="0" indent="0" algn="l" hangingPunct="1"/>
            <a:r>
              <a:rPr lang="fr-CA" b="1" dirty="0"/>
              <a:t>La politique est comme un jeu d’échecs.</a:t>
            </a:r>
          </a:p>
          <a:p>
            <a:pPr marL="0" lvl="0" indent="0" algn="l" hangingPunct="1"/>
            <a:r>
              <a:rPr lang="fr-CA" dirty="0"/>
              <a:t>Le journaliste peut utiliser cette analogie pour expliquer la stratégie des différents partis politiques, où chaque décision (comme dans les échecs) est prise en fonction de mouvements futurs et des actions de l’adversaire. Cela permet d’illustrer le calcul stratégique en politique.</a:t>
            </a:r>
          </a:p>
          <a:p>
            <a:pPr marL="0" lvl="0" indent="0" algn="l" hangingPunct="1"/>
            <a:endParaRPr lang="fr-CA" b="1" i="1" dirty="0"/>
          </a:p>
          <a:p>
            <a:pPr marL="0" lvl="0" indent="0" algn="l" hangingPunct="1"/>
            <a:r>
              <a:rPr lang="fr-CA" b="1" i="1" dirty="0"/>
              <a:t>Analogie dans le sport</a:t>
            </a:r>
          </a:p>
          <a:p>
            <a:pPr marL="0" lvl="0" indent="0" algn="l" hangingPunct="1"/>
            <a:r>
              <a:rPr lang="fr-CA" b="1" dirty="0"/>
              <a:t>"La campagne électorale est une véritable course de fond.« </a:t>
            </a:r>
          </a:p>
          <a:p>
            <a:pPr marL="0" lvl="0" indent="0" algn="l" hangingPunct="1"/>
            <a:r>
              <a:rPr lang="fr-CA" dirty="0"/>
              <a:t>Cette analogie empruntée au monde du sport met l’accent sur l’endurance, la stratégie et les efforts soutenus nécessaires pour remporter une élection, tout comme dans une course longue et exigeante.</a:t>
            </a:r>
          </a:p>
          <a:p>
            <a:pPr marL="0" lvl="0" indent="0" algn="l" hangingPunct="1"/>
            <a:endParaRPr lang="fr-CA" dirty="0"/>
          </a:p>
          <a:p>
            <a:pPr marL="0" lvl="0" indent="0" algn="l" hangingPunct="1"/>
            <a:r>
              <a:rPr lang="fr-CA" b="1" i="1" dirty="0"/>
              <a:t>Analogie dans la culture</a:t>
            </a:r>
          </a:p>
          <a:p>
            <a:pPr marL="0" lvl="0" indent="0" algn="l" hangingPunct="1"/>
            <a:r>
              <a:rPr lang="fr-CA" b="1" dirty="0"/>
              <a:t>"La culture est un miroir de la société."</a:t>
            </a:r>
            <a:br>
              <a:rPr lang="fr-CA" dirty="0"/>
            </a:br>
            <a:r>
              <a:rPr lang="fr-CA" dirty="0"/>
              <a:t>L’analogie du miroir est utilisée pour illustrer comment les œuvres culturelles (cinéma, musique, littérature) reflètent les valeurs, les tensions et les aspirations d’une société à un moment donné.</a:t>
            </a:r>
          </a:p>
          <a:p>
            <a:pPr marL="0" lvl="0" indent="0" algn="l" hangingPunct="1"/>
            <a:endParaRPr lang="fr-CA" dirty="0"/>
          </a:p>
          <a:p>
            <a:pPr marL="0" lvl="0" indent="0" algn="l" hangingPunct="1"/>
            <a:r>
              <a:rPr lang="fr-CA" b="1" i="1" dirty="0"/>
              <a:t>Analogie dans le secteur de l’environnement</a:t>
            </a:r>
          </a:p>
          <a:p>
            <a:pPr marL="0" lvl="0" indent="0" algn="l" hangingPunct="1"/>
            <a:r>
              <a:rPr lang="fr-CA" b="1" dirty="0"/>
              <a:t>"Le réchauffement climatique est un compte à rebours."</a:t>
            </a:r>
            <a:br>
              <a:rPr lang="fr-CA" dirty="0"/>
            </a:br>
            <a:r>
              <a:rPr lang="fr-CA" dirty="0"/>
              <a:t>Cette analogie rend tangible l’urgence de la situation climatique en la comparant à une horloge qui s'approche d'une échéance fatidique. Cela illustre l'idée que nous avons un temps limité pour agir avant que des conséquences irréversibles ne se produisent.</a:t>
            </a:r>
          </a:p>
          <a:p>
            <a:pPr marL="0" lvl="0" indent="0" algn="l" hangingPunct="1"/>
            <a:endParaRPr lang="fr-CA" dirty="0"/>
          </a:p>
          <a:p>
            <a:pPr marL="0" lvl="0" indent="0" algn="l" hangingPunct="1"/>
            <a:r>
              <a:rPr lang="fr-CA" b="1" i="1" dirty="0"/>
              <a:t>Analogie dans le secteur des nouvelles technologies</a:t>
            </a:r>
          </a:p>
          <a:p>
            <a:pPr marL="0" lvl="0" indent="0" algn="l" hangingPunct="1"/>
            <a:r>
              <a:rPr lang="fr-CA" b="1" dirty="0"/>
              <a:t>L’intelligence artificielle est le nouveau carburant du 21ᵉ siècle."</a:t>
            </a:r>
            <a:br>
              <a:rPr lang="fr-CA" dirty="0"/>
            </a:br>
            <a:r>
              <a:rPr lang="fr-CA" dirty="0"/>
              <a:t>Comparer l'intelligence artificielle à du carburant permet de montrer à quel point elle est essentielle à l’innovation et à la croissance économique, comme le pétrole l’était pour l’industrie au 20ᵉ siècle.</a:t>
            </a:r>
          </a:p>
          <a:p>
            <a:pPr marL="0" lvl="0" indent="0" algn="l" hangingPunct="1"/>
            <a:endParaRPr lang="fr-CA" dirty="0"/>
          </a:p>
          <a:p>
            <a:pPr marL="0" lvl="0" indent="0" algn="l" hangingPunct="1"/>
            <a:endParaRPr lang="fr-CA"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4BB6921-EE1C-5A7A-E430-BAAD41C45A1A}"/>
              </a:ext>
            </a:extLst>
          </p:cNvPr>
          <p:cNvSpPr txBox="1">
            <a:spLocks noGrp="1"/>
          </p:cNvSpPr>
          <p:nvPr>
            <p:ph type="sldNum" sz="quarter" idx="5"/>
          </p:nvPr>
        </p:nvSpPr>
        <p:spPr>
          <a:ln/>
        </p:spPr>
        <p:txBody>
          <a:bodyPr lIns="0" tIns="0" rIns="0" bIns="0" anchor="b" anchorCtr="0">
            <a:noAutofit/>
          </a:bodyPr>
          <a:lstStyle/>
          <a:p>
            <a:pPr lvl="0"/>
            <a:fld id="{B0E1F3D9-E64E-4F23-A82D-6D61D2DD6ECB}" type="slidenum">
              <a:t>44</a:t>
            </a:fld>
            <a:endParaRPr lang="fr-CA"/>
          </a:p>
        </p:txBody>
      </p:sp>
      <p:sp>
        <p:nvSpPr>
          <p:cNvPr id="2" name="Espace réservé de l'image des diapositives 1">
            <a:extLst>
              <a:ext uri="{FF2B5EF4-FFF2-40B4-BE49-F238E27FC236}">
                <a16:creationId xmlns:a16="http://schemas.microsoft.com/office/drawing/2014/main" id="{F884BCCB-6271-655B-A4BD-1342D245D5B9}"/>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6DD57059-8150-E454-F010-8DD0DC082911}"/>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5248C355-D576-D401-15AE-F620038214BF}"/>
              </a:ext>
            </a:extLst>
          </p:cNvPr>
          <p:cNvSpPr txBox="1">
            <a:spLocks noGrp="1"/>
          </p:cNvSpPr>
          <p:nvPr>
            <p:ph type="sldNum" sz="quarter" idx="5"/>
          </p:nvPr>
        </p:nvSpPr>
        <p:spPr>
          <a:ln/>
        </p:spPr>
        <p:txBody>
          <a:bodyPr lIns="0" tIns="0" rIns="0" bIns="0" anchor="b" anchorCtr="0">
            <a:noAutofit/>
          </a:bodyPr>
          <a:lstStyle/>
          <a:p>
            <a:pPr lvl="0"/>
            <a:fld id="{253EB072-35A1-48C7-848B-DE83AB678C76}" type="slidenum">
              <a:t>45</a:t>
            </a:fld>
            <a:endParaRPr lang="fr-CA"/>
          </a:p>
        </p:txBody>
      </p:sp>
      <p:sp>
        <p:nvSpPr>
          <p:cNvPr id="2" name="Espace réservé de l'image des diapositives 1">
            <a:extLst>
              <a:ext uri="{FF2B5EF4-FFF2-40B4-BE49-F238E27FC236}">
                <a16:creationId xmlns:a16="http://schemas.microsoft.com/office/drawing/2014/main" id="{00737424-BCB3-CA98-0679-729D9CA00FF0}"/>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FBE872D-B76C-929A-25C7-5F0A0671D093}"/>
              </a:ext>
            </a:extLst>
          </p:cNvPr>
          <p:cNvSpPr txBox="1">
            <a:spLocks noGrp="1"/>
          </p:cNvSpPr>
          <p:nvPr>
            <p:ph type="body" sz="quarter" idx="1"/>
          </p:nvPr>
        </p:nvSpPr>
        <p:spPr/>
        <p:txBody>
          <a:bodyPr/>
          <a:lstStyle/>
          <a:p>
            <a:endParaRPr lang="fr-CA"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19544F69-9A50-8DEB-C3C8-C113856B6630}"/>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790C385D-7505-4986-849E-5F718CEE5D99}" type="slidenum">
              <a:t>46</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EE8E55FC-85D4-3FAE-444F-05A278F67CC4}"/>
              </a:ext>
            </a:extLst>
          </p:cNvPr>
          <p:cNvSpPr txBox="1">
            <a:spLocks noGrp="1"/>
          </p:cNvSpPr>
          <p:nvPr>
            <p:ph type="sldNum" sz="quarter" idx="5"/>
          </p:nvPr>
        </p:nvSpPr>
        <p:spPr>
          <a:ln/>
        </p:spPr>
        <p:txBody>
          <a:bodyPr lIns="0" tIns="0" rIns="0" bIns="0" anchor="b" anchorCtr="0">
            <a:noAutofit/>
          </a:bodyPr>
          <a:lstStyle/>
          <a:p>
            <a:pPr lvl="0"/>
            <a:fld id="{D10A389F-5D60-4FB7-AF53-DBEA978605CD}" type="slidenum">
              <a:t>46</a:t>
            </a:fld>
            <a:endParaRPr lang="fr-CA"/>
          </a:p>
        </p:txBody>
      </p:sp>
      <p:sp>
        <p:nvSpPr>
          <p:cNvPr id="2" name="Espace réservé de l'image des diapositives 1">
            <a:extLst>
              <a:ext uri="{FF2B5EF4-FFF2-40B4-BE49-F238E27FC236}">
                <a16:creationId xmlns:a16="http://schemas.microsoft.com/office/drawing/2014/main" id="{0DD16327-C768-498E-A0CC-2850F771B8DF}"/>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5CBFAE97-8D08-BFFE-C16D-9922640A4AEF}"/>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b="1" dirty="0"/>
              <a:t>"Le discours du candidat était aussi tranchant qu'une lame de rasoir."</a:t>
            </a:r>
            <a:br>
              <a:rPr lang="fr-CA" dirty="0"/>
            </a:br>
            <a:r>
              <a:rPr lang="fr-CA" dirty="0"/>
              <a:t>Cette comparaison met en avant la manière directe et incisive dont un candidat politique a peut-être critiqué ses adversaires ou abordé certains sujets.</a:t>
            </a:r>
          </a:p>
          <a:p>
            <a:pPr lvl="0"/>
            <a:r>
              <a:rPr lang="fr-CA" b="1" dirty="0"/>
              <a:t>"Le débat était aussi tendu qu'un match de boxe."</a:t>
            </a:r>
            <a:br>
              <a:rPr lang="fr-CA" dirty="0"/>
            </a:br>
            <a:r>
              <a:rPr lang="fr-CA" dirty="0"/>
              <a:t>Comparer un débat à un combat de boxe met en lumière la confrontation intense et parfois agressive entre les participants.</a:t>
            </a:r>
          </a:p>
          <a:p>
            <a:pPr lvl="0"/>
            <a:r>
              <a:rPr lang="fr-CA" b="1" dirty="0"/>
              <a:t>L'inflation grimpe aussi vite que les températures en été."</a:t>
            </a:r>
            <a:br>
              <a:rPr lang="fr-CA" dirty="0"/>
            </a:br>
            <a:r>
              <a:rPr lang="fr-CA" dirty="0"/>
              <a:t>Cela aide à imager la montée rapide des prix, en la comparant à un phénomène naturel que tout le monde connaît.</a:t>
            </a:r>
          </a:p>
          <a:p>
            <a:pPr lvl="0"/>
            <a:endParaRPr lang="fr-CA" dirty="0"/>
          </a:p>
          <a:p>
            <a:pPr lvl="0"/>
            <a:r>
              <a:rPr lang="fr-CA" b="1" dirty="0"/>
              <a:t>"Les données personnelles sont devenues aussi précieuses que de l'or."</a:t>
            </a:r>
            <a:br>
              <a:rPr lang="fr-CA" dirty="0"/>
            </a:br>
            <a:r>
              <a:rPr lang="fr-CA" dirty="0"/>
              <a:t>Comparer les données personnelles à de l’or met en évidence leur grande valeur dans le monde actuel, surtout pour les entreprises technologiques.</a:t>
            </a:r>
          </a:p>
          <a:p>
            <a:pPr lvl="0"/>
            <a:endParaRPr lang="fr-CA" dirty="0"/>
          </a:p>
          <a:p>
            <a:pPr lvl="0"/>
            <a:endParaRPr lang="fr-CA"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AB357899-9CA6-F161-4332-45BAA698808A}"/>
              </a:ext>
            </a:extLst>
          </p:cNvPr>
          <p:cNvSpPr txBox="1">
            <a:spLocks noGrp="1"/>
          </p:cNvSpPr>
          <p:nvPr>
            <p:ph type="sldNum" sz="quarter" idx="5"/>
          </p:nvPr>
        </p:nvSpPr>
        <p:spPr>
          <a:ln/>
        </p:spPr>
        <p:txBody>
          <a:bodyPr lIns="0" tIns="0" rIns="0" bIns="0" anchor="b" anchorCtr="0">
            <a:noAutofit/>
          </a:bodyPr>
          <a:lstStyle/>
          <a:p>
            <a:pPr lvl="0"/>
            <a:fld id="{F7DF2757-A4CF-49A0-8F6B-C93558A0E853}" type="slidenum">
              <a:t>47</a:t>
            </a:fld>
            <a:endParaRPr lang="fr-CA"/>
          </a:p>
        </p:txBody>
      </p:sp>
      <p:sp>
        <p:nvSpPr>
          <p:cNvPr id="2" name="Espace réservé de l'image des diapositives 1">
            <a:extLst>
              <a:ext uri="{FF2B5EF4-FFF2-40B4-BE49-F238E27FC236}">
                <a16:creationId xmlns:a16="http://schemas.microsoft.com/office/drawing/2014/main" id="{53502767-3410-41CB-E78D-BE4DD1A30598}"/>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73154DB4-6261-E32C-DFDE-1700378E16B3}"/>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C0D4B1B-2726-D74B-D09F-F64D1289FA55}"/>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E39A1677-89BB-4B00-8913-E1BB12F3FE81}" type="slidenum">
              <a:t>48</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CE280B67-BAE9-B774-E611-99B8185CABC9}"/>
              </a:ext>
            </a:extLst>
          </p:cNvPr>
          <p:cNvSpPr txBox="1">
            <a:spLocks noGrp="1"/>
          </p:cNvSpPr>
          <p:nvPr>
            <p:ph type="sldNum" sz="quarter" idx="5"/>
          </p:nvPr>
        </p:nvSpPr>
        <p:spPr>
          <a:ln/>
        </p:spPr>
        <p:txBody>
          <a:bodyPr lIns="0" tIns="0" rIns="0" bIns="0" anchor="b" anchorCtr="0">
            <a:noAutofit/>
          </a:bodyPr>
          <a:lstStyle/>
          <a:p>
            <a:pPr lvl="0"/>
            <a:fld id="{28CAAC66-4E74-4288-9F0F-D280A9182F3B}" type="slidenum">
              <a:t>48</a:t>
            </a:fld>
            <a:endParaRPr lang="fr-CA"/>
          </a:p>
        </p:txBody>
      </p:sp>
      <p:sp>
        <p:nvSpPr>
          <p:cNvPr id="2" name="Espace réservé de l'image des diapositives 1">
            <a:extLst>
              <a:ext uri="{FF2B5EF4-FFF2-40B4-BE49-F238E27FC236}">
                <a16:creationId xmlns:a16="http://schemas.microsoft.com/office/drawing/2014/main" id="{3408B0D5-C09C-17DE-B415-F8C31B36CDA8}"/>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2B465394-275D-C6A1-555B-0BD7DB65E7E7}"/>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b="1"/>
              <a:t>"Les réseaux sociaux sont devenus un véritable champ de bataille pour l’information."</a:t>
            </a:r>
            <a:br>
              <a:rPr lang="fr-CA"/>
            </a:br>
            <a:r>
              <a:rPr lang="fr-CA"/>
              <a:t>Cette métaphore compare les réseaux sociaux à un champ de guerre, illustrant les conflits d’idées, de désinformation et d’influence qui s’y jouent.</a:t>
            </a:r>
          </a:p>
          <a:p>
            <a:pPr lvl="0"/>
            <a:r>
              <a:rPr lang="fr-CA" b="1"/>
              <a:t>"L’intelligence artificielle est le moteur de la révolution technologique."</a:t>
            </a:r>
            <a:br>
              <a:rPr lang="fr-CA"/>
            </a:br>
            <a:r>
              <a:rPr lang="fr-CA"/>
              <a:t>En comparant l'IA à un moteur, cette métaphore met en évidence son rôle central dans la transformation rapide du secteur technologique.</a:t>
            </a:r>
          </a:p>
          <a:p>
            <a:pPr lvl="0"/>
            <a:endParaRPr lang="fr-C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28BE01C-7F82-A0D1-84B7-4F597575F359}"/>
              </a:ext>
            </a:extLst>
          </p:cNvPr>
          <p:cNvSpPr txBox="1">
            <a:spLocks noGrp="1"/>
          </p:cNvSpPr>
          <p:nvPr>
            <p:ph type="sldNum" sz="quarter" idx="5"/>
          </p:nvPr>
        </p:nvSpPr>
        <p:spPr>
          <a:ln/>
        </p:spPr>
        <p:txBody>
          <a:bodyPr lIns="0" tIns="0" rIns="0" bIns="0" anchor="b" anchorCtr="0">
            <a:noAutofit/>
          </a:bodyPr>
          <a:lstStyle/>
          <a:p>
            <a:pPr lvl="0"/>
            <a:fld id="{119CD0C8-B166-4267-9185-EE91BBB5D324}" type="slidenum">
              <a:t>49</a:t>
            </a:fld>
            <a:endParaRPr lang="fr-CA"/>
          </a:p>
        </p:txBody>
      </p:sp>
      <p:sp>
        <p:nvSpPr>
          <p:cNvPr id="2" name="Espace réservé de l'image des diapositives 1">
            <a:extLst>
              <a:ext uri="{FF2B5EF4-FFF2-40B4-BE49-F238E27FC236}">
                <a16:creationId xmlns:a16="http://schemas.microsoft.com/office/drawing/2014/main" id="{0DB9D69F-A966-CF35-FE70-F70A8FD0E50B}"/>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5EAA150C-49EA-65ED-73AB-91840592776C}"/>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566268C4-EA83-C435-088F-D713D7F862D5}"/>
              </a:ext>
            </a:extLst>
          </p:cNvPr>
          <p:cNvSpPr txBox="1">
            <a:spLocks noGrp="1"/>
          </p:cNvSpPr>
          <p:nvPr>
            <p:ph type="sldNum" sz="quarter" idx="5"/>
          </p:nvPr>
        </p:nvSpPr>
        <p:spPr>
          <a:ln/>
        </p:spPr>
        <p:txBody>
          <a:bodyPr lIns="0" tIns="0" rIns="0" bIns="0" anchor="b" anchorCtr="0">
            <a:noAutofit/>
          </a:bodyPr>
          <a:lstStyle/>
          <a:p>
            <a:pPr lvl="0"/>
            <a:fld id="{B8E9E911-E091-4394-9BCA-4DD31172BE76}" type="slidenum">
              <a:t>50</a:t>
            </a:fld>
            <a:endParaRPr lang="fr-CA"/>
          </a:p>
        </p:txBody>
      </p:sp>
      <p:sp>
        <p:nvSpPr>
          <p:cNvPr id="2" name="Espace réservé de l'image des diapositives 1">
            <a:extLst>
              <a:ext uri="{FF2B5EF4-FFF2-40B4-BE49-F238E27FC236}">
                <a16:creationId xmlns:a16="http://schemas.microsoft.com/office/drawing/2014/main" id="{1F341B18-44D2-B73A-B6BF-903C5E48E29C}"/>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7A0E2987-3125-3B3E-81C1-7B7837784DC6}"/>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477AA5E-6C79-78BF-763E-91E139BF87B1}"/>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0E3C51C1-CCB0-4D0F-9490-58F6149D2459}" type="slidenum">
              <a:t>51</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2A80E3BC-F6E7-6106-5555-D81E582F7CCA}"/>
              </a:ext>
            </a:extLst>
          </p:cNvPr>
          <p:cNvSpPr txBox="1">
            <a:spLocks noGrp="1"/>
          </p:cNvSpPr>
          <p:nvPr>
            <p:ph type="sldNum" sz="quarter" idx="5"/>
          </p:nvPr>
        </p:nvSpPr>
        <p:spPr>
          <a:ln/>
        </p:spPr>
        <p:txBody>
          <a:bodyPr lIns="0" tIns="0" rIns="0" bIns="0" anchor="b" anchorCtr="0">
            <a:noAutofit/>
          </a:bodyPr>
          <a:lstStyle/>
          <a:p>
            <a:pPr lvl="0"/>
            <a:fld id="{80B834FF-A6B8-4EED-A0B8-70DC38F4B912}" type="slidenum">
              <a:t>51</a:t>
            </a:fld>
            <a:endParaRPr lang="fr-CA"/>
          </a:p>
        </p:txBody>
      </p:sp>
      <p:sp>
        <p:nvSpPr>
          <p:cNvPr id="2" name="Espace réservé de l'image des diapositives 1">
            <a:extLst>
              <a:ext uri="{FF2B5EF4-FFF2-40B4-BE49-F238E27FC236}">
                <a16:creationId xmlns:a16="http://schemas.microsoft.com/office/drawing/2014/main" id="{2239320B-39E4-1401-2D9F-C129D40892BE}"/>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1EDAC86-8E8D-EDC0-14AB-16BC7E3E9E13}"/>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a:t>Corrida – Francis Cabrel</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4C7AD216-F0DE-95F0-3299-549575EADAEA}"/>
              </a:ext>
            </a:extLst>
          </p:cNvPr>
          <p:cNvSpPr txBox="1">
            <a:spLocks noGrp="1"/>
          </p:cNvSpPr>
          <p:nvPr>
            <p:ph type="sldNum" sz="quarter" idx="5"/>
          </p:nvPr>
        </p:nvSpPr>
        <p:spPr>
          <a:ln/>
        </p:spPr>
        <p:txBody>
          <a:bodyPr lIns="0" tIns="0" rIns="0" bIns="0" anchor="b" anchorCtr="0">
            <a:noAutofit/>
          </a:bodyPr>
          <a:lstStyle/>
          <a:p>
            <a:pPr lvl="0"/>
            <a:fld id="{96275DBB-07FC-4A19-85F1-CAB3899820E3}" type="slidenum">
              <a:t>52</a:t>
            </a:fld>
            <a:endParaRPr lang="fr-CA"/>
          </a:p>
        </p:txBody>
      </p:sp>
      <p:sp>
        <p:nvSpPr>
          <p:cNvPr id="2" name="Espace réservé de l'image des diapositives 1">
            <a:extLst>
              <a:ext uri="{FF2B5EF4-FFF2-40B4-BE49-F238E27FC236}">
                <a16:creationId xmlns:a16="http://schemas.microsoft.com/office/drawing/2014/main" id="{33B66663-AF70-DC1C-C47C-11EBF8021AF4}"/>
              </a:ext>
            </a:extLst>
          </p:cNvPr>
          <p:cNvSpPr>
            <a:spLocks noGrp="1" noRot="1" noChangeAspect="1" noResize="1"/>
          </p:cNvSpPr>
          <p:nvPr>
            <p:ph type="sldImg"/>
          </p:nvPr>
        </p:nvSpPr>
        <p:spPr>
          <a:xfrm>
            <a:off x="380880" y="694800"/>
            <a:ext cx="6095519" cy="3428639"/>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62691335-B347-459E-5CCD-278C8D861CBA}"/>
              </a:ext>
            </a:extLst>
          </p:cNvPr>
          <p:cNvSpPr txBox="1">
            <a:spLocks noGrp="1"/>
          </p:cNvSpPr>
          <p:nvPr>
            <p:ph type="body" sz="quarter" idx="1"/>
          </p:nvPr>
        </p:nvSpPr>
        <p:spPr>
          <a:xfrm>
            <a:off x="685799" y="4343400"/>
            <a:ext cx="5486040" cy="4114440"/>
          </a:xfrm>
        </p:spPr>
        <p:txBody>
          <a:bodyPr/>
          <a:lstStyle/>
          <a:p>
            <a:endParaRPr lang="fr-C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57F03A5E-501A-D7EE-11D2-B97E76365386}"/>
              </a:ext>
            </a:extLst>
          </p:cNvPr>
          <p:cNvSpPr txBox="1">
            <a:spLocks noGrp="1"/>
          </p:cNvSpPr>
          <p:nvPr>
            <p:ph type="sldNum" sz="quarter" idx="5"/>
          </p:nvPr>
        </p:nvSpPr>
        <p:spPr>
          <a:ln/>
        </p:spPr>
        <p:txBody>
          <a:bodyPr lIns="0" tIns="0" rIns="0" bIns="0" anchor="b" anchorCtr="0">
            <a:noAutofit/>
          </a:bodyPr>
          <a:lstStyle/>
          <a:p>
            <a:pPr lvl="0"/>
            <a:fld id="{94370C58-FA7C-4237-98CB-D0D0190CB4D1}" type="slidenum">
              <a:t>53</a:t>
            </a:fld>
            <a:endParaRPr lang="fr-CA"/>
          </a:p>
        </p:txBody>
      </p:sp>
      <p:sp>
        <p:nvSpPr>
          <p:cNvPr id="2" name="Espace réservé de l'image des diapositives 1">
            <a:extLst>
              <a:ext uri="{FF2B5EF4-FFF2-40B4-BE49-F238E27FC236}">
                <a16:creationId xmlns:a16="http://schemas.microsoft.com/office/drawing/2014/main" id="{5B54CBEA-5497-CCE7-28BF-91D8E479DCF2}"/>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1C43491-D0C7-704D-1150-14B57EBB5F48}"/>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38F8B997-E190-E066-2CF0-490CEB7252C0}"/>
              </a:ext>
            </a:extLst>
          </p:cNvPr>
          <p:cNvSpPr txBox="1">
            <a:spLocks noGrp="1"/>
          </p:cNvSpPr>
          <p:nvPr>
            <p:ph type="sldNum" sz="quarter" idx="5"/>
          </p:nvPr>
        </p:nvSpPr>
        <p:spPr>
          <a:ln/>
        </p:spPr>
        <p:txBody>
          <a:bodyPr lIns="0" tIns="0" rIns="0" bIns="0" anchor="b" anchorCtr="0">
            <a:noAutofit/>
          </a:bodyPr>
          <a:lstStyle/>
          <a:p>
            <a:pPr lvl="0"/>
            <a:fld id="{7337C353-D7E8-437A-BDEB-9370D47DC648}" type="slidenum">
              <a:t>54</a:t>
            </a:fld>
            <a:endParaRPr lang="fr-CA"/>
          </a:p>
        </p:txBody>
      </p:sp>
      <p:sp>
        <p:nvSpPr>
          <p:cNvPr id="2" name="Espace réservé de l'image des diapositives 1">
            <a:extLst>
              <a:ext uri="{FF2B5EF4-FFF2-40B4-BE49-F238E27FC236}">
                <a16:creationId xmlns:a16="http://schemas.microsoft.com/office/drawing/2014/main" id="{69CA4617-B6FC-9E92-9B88-3B6C4053A5E9}"/>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17E89F1D-E81F-8601-89F6-A40881288881}"/>
              </a:ext>
            </a:extLst>
          </p:cNvPr>
          <p:cNvSpPr txBox="1">
            <a:spLocks noGrp="1"/>
          </p:cNvSpPr>
          <p:nvPr>
            <p:ph type="body" sz="quarter" idx="1"/>
          </p:nvPr>
        </p:nvSpPr>
        <p:spPr/>
        <p:txBody>
          <a:bodyPr/>
          <a:lstStyle/>
          <a:p>
            <a:endParaRPr lang="fr-CA"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E984216C-442A-7AC8-BA8C-50CBA684737F}"/>
              </a:ext>
            </a:extLst>
          </p:cNvPr>
          <p:cNvSpPr txBox="1">
            <a:spLocks noGrp="1"/>
          </p:cNvSpPr>
          <p:nvPr>
            <p:ph type="sldNum" sz="quarter" idx="5"/>
          </p:nvPr>
        </p:nvSpPr>
        <p:spPr>
          <a:ln/>
        </p:spPr>
        <p:txBody>
          <a:bodyPr lIns="0" tIns="0" rIns="0" bIns="0" anchor="b" anchorCtr="0">
            <a:noAutofit/>
          </a:bodyPr>
          <a:lstStyle/>
          <a:p>
            <a:pPr lvl="0"/>
            <a:fld id="{88339A8D-18CB-4DA3-A19B-4355312143C0}" type="slidenum">
              <a:t>55</a:t>
            </a:fld>
            <a:endParaRPr lang="fr-CA"/>
          </a:p>
        </p:txBody>
      </p:sp>
      <p:sp>
        <p:nvSpPr>
          <p:cNvPr id="2" name="Espace réservé de l'image des diapositives 1">
            <a:extLst>
              <a:ext uri="{FF2B5EF4-FFF2-40B4-BE49-F238E27FC236}">
                <a16:creationId xmlns:a16="http://schemas.microsoft.com/office/drawing/2014/main" id="{2D48E7A0-1D14-9A3D-7091-7C59A1BBF26F}"/>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B3298120-9B78-4198-391E-BD4356AEC8D3}"/>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80DAB8EE-EDFB-C1A3-7901-9F0B83531231}"/>
              </a:ext>
            </a:extLst>
          </p:cNvPr>
          <p:cNvSpPr txBox="1">
            <a:spLocks noGrp="1"/>
          </p:cNvSpPr>
          <p:nvPr>
            <p:ph type="sldNum" sz="quarter" idx="5"/>
          </p:nvPr>
        </p:nvSpPr>
        <p:spPr>
          <a:ln/>
        </p:spPr>
        <p:txBody>
          <a:bodyPr lIns="0" tIns="0" rIns="0" bIns="0" anchor="b" anchorCtr="0">
            <a:noAutofit/>
          </a:bodyPr>
          <a:lstStyle/>
          <a:p>
            <a:pPr lvl="0"/>
            <a:fld id="{3FA06CFC-061C-44EB-BD65-8EF2CCCA1617}" type="slidenum">
              <a:t>56</a:t>
            </a:fld>
            <a:endParaRPr lang="fr-CA"/>
          </a:p>
        </p:txBody>
      </p:sp>
      <p:sp>
        <p:nvSpPr>
          <p:cNvPr id="2" name="Espace réservé de l'image des diapositives 1">
            <a:extLst>
              <a:ext uri="{FF2B5EF4-FFF2-40B4-BE49-F238E27FC236}">
                <a16:creationId xmlns:a16="http://schemas.microsoft.com/office/drawing/2014/main" id="{113D8CC4-8BC8-DC39-D056-E873F2B35AA5}"/>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2BC9645-90B1-5D7C-CFE9-2B87545FF48E}"/>
              </a:ext>
            </a:extLst>
          </p:cNvPr>
          <p:cNvSpPr txBox="1">
            <a:spLocks noGrp="1"/>
          </p:cNvSpPr>
          <p:nvPr>
            <p:ph type="body" sz="quarter" idx="1"/>
          </p:nvPr>
        </p:nvSpPr>
        <p:spPr/>
        <p:txBody>
          <a:bodyPr/>
          <a:lstStyle/>
          <a:p>
            <a:endParaRPr lang="fr-CA"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D64E1-E2D6-9641-192D-2A9363DF885E}"/>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50CCF6A-F606-32FC-B498-02C3ECCDA4ED}"/>
              </a:ext>
            </a:extLst>
          </p:cNvPr>
          <p:cNvSpPr txBox="1">
            <a:spLocks noGrp="1"/>
          </p:cNvSpPr>
          <p:nvPr>
            <p:ph type="sldNum" sz="quarter" idx="5"/>
          </p:nvPr>
        </p:nvSpPr>
        <p:spPr>
          <a:ln/>
        </p:spPr>
        <p:txBody>
          <a:bodyPr lIns="0" tIns="0" rIns="0" bIns="0" anchor="b" anchorCtr="0">
            <a:noAutofit/>
          </a:bodyPr>
          <a:lstStyle/>
          <a:p>
            <a:pPr lvl="0"/>
            <a:fld id="{3FA06CFC-061C-44EB-BD65-8EF2CCCA1617}" type="slidenum">
              <a:t>57</a:t>
            </a:fld>
            <a:endParaRPr lang="fr-CA"/>
          </a:p>
        </p:txBody>
      </p:sp>
      <p:sp>
        <p:nvSpPr>
          <p:cNvPr id="2" name="Espace réservé de l'image des diapositives 1">
            <a:extLst>
              <a:ext uri="{FF2B5EF4-FFF2-40B4-BE49-F238E27FC236}">
                <a16:creationId xmlns:a16="http://schemas.microsoft.com/office/drawing/2014/main" id="{D4950169-324D-4DBF-56CC-F4F014B8F6A5}"/>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E9673BF9-B0AA-9B81-6CC0-D8CB6854B239}"/>
              </a:ext>
            </a:extLst>
          </p:cNvPr>
          <p:cNvSpPr txBox="1">
            <a:spLocks noGrp="1"/>
          </p:cNvSpPr>
          <p:nvPr>
            <p:ph type="body" sz="quarter" idx="1"/>
          </p:nvPr>
        </p:nvSpPr>
        <p:spPr/>
        <p:txBody>
          <a:bodyPr/>
          <a:lstStyle/>
          <a:p>
            <a:endParaRPr lang="fr-CA" dirty="0"/>
          </a:p>
        </p:txBody>
      </p:sp>
    </p:spTree>
    <p:extLst>
      <p:ext uri="{BB962C8B-B14F-4D97-AF65-F5344CB8AC3E}">
        <p14:creationId xmlns:p14="http://schemas.microsoft.com/office/powerpoint/2010/main" val="30901169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8B946BE8-2724-BFA6-4F06-836984AF928F}"/>
              </a:ext>
            </a:extLst>
          </p:cNvPr>
          <p:cNvSpPr txBox="1">
            <a:spLocks noGrp="1"/>
          </p:cNvSpPr>
          <p:nvPr>
            <p:ph type="sldNum" sz="quarter" idx="5"/>
          </p:nvPr>
        </p:nvSpPr>
        <p:spPr>
          <a:ln/>
        </p:spPr>
        <p:txBody>
          <a:bodyPr lIns="0" tIns="0" rIns="0" bIns="0" anchor="b" anchorCtr="0">
            <a:noAutofit/>
          </a:bodyPr>
          <a:lstStyle/>
          <a:p>
            <a:pPr lvl="0"/>
            <a:fld id="{15489E4A-82B4-4C2C-AB14-86E4692DB8A9}" type="slidenum">
              <a:t>58</a:t>
            </a:fld>
            <a:endParaRPr lang="fr-CA"/>
          </a:p>
        </p:txBody>
      </p:sp>
      <p:sp>
        <p:nvSpPr>
          <p:cNvPr id="2" name="Espace réservé de l'image des diapositives 1">
            <a:extLst>
              <a:ext uri="{FF2B5EF4-FFF2-40B4-BE49-F238E27FC236}">
                <a16:creationId xmlns:a16="http://schemas.microsoft.com/office/drawing/2014/main" id="{519FA72E-3BC0-8761-C1F0-ED315655DC53}"/>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7C0CBB4D-7A58-42AE-3A33-16A3E82D4239}"/>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89EA81FA-E914-B618-7B2B-E34CA3391B7E}"/>
              </a:ext>
            </a:extLst>
          </p:cNvPr>
          <p:cNvSpPr txBox="1">
            <a:spLocks noGrp="1"/>
          </p:cNvSpPr>
          <p:nvPr>
            <p:ph type="sldNum" sz="quarter" idx="5"/>
          </p:nvPr>
        </p:nvSpPr>
        <p:spPr>
          <a:ln/>
        </p:spPr>
        <p:txBody>
          <a:bodyPr lIns="0" tIns="0" rIns="0" bIns="0" anchor="b" anchorCtr="0">
            <a:noAutofit/>
          </a:bodyPr>
          <a:lstStyle/>
          <a:p>
            <a:pPr lvl="0"/>
            <a:fld id="{D1B961BE-FD66-439B-9D9C-0E94D2D4DC3C}" type="slidenum">
              <a:t>59</a:t>
            </a:fld>
            <a:endParaRPr lang="fr-CA"/>
          </a:p>
        </p:txBody>
      </p:sp>
      <p:sp>
        <p:nvSpPr>
          <p:cNvPr id="2" name="Espace réservé de l'image des diapositives 1">
            <a:extLst>
              <a:ext uri="{FF2B5EF4-FFF2-40B4-BE49-F238E27FC236}">
                <a16:creationId xmlns:a16="http://schemas.microsoft.com/office/drawing/2014/main" id="{36BA0097-9638-22BC-01D4-D97DD949EE66}"/>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752E85E4-B345-9ACE-7808-CB9B906E7461}"/>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CEB956D-4D86-75F7-C7D2-584DC2C244B4}"/>
              </a:ext>
            </a:extLst>
          </p:cNvPr>
          <p:cNvSpPr txBox="1">
            <a:spLocks noGrp="1"/>
          </p:cNvSpPr>
          <p:nvPr>
            <p:ph type="sldNum" sz="quarter" idx="5"/>
          </p:nvPr>
        </p:nvSpPr>
        <p:spPr>
          <a:ln/>
        </p:spPr>
        <p:txBody>
          <a:bodyPr lIns="0" tIns="0" rIns="0" bIns="0" anchor="b" anchorCtr="0">
            <a:noAutofit/>
          </a:bodyPr>
          <a:lstStyle/>
          <a:p>
            <a:pPr lvl="0"/>
            <a:fld id="{64A42E82-4945-4CF6-9218-98C95D9C355E}" type="slidenum">
              <a:t>61</a:t>
            </a:fld>
            <a:endParaRPr lang="fr-CA"/>
          </a:p>
        </p:txBody>
      </p:sp>
      <p:sp>
        <p:nvSpPr>
          <p:cNvPr id="2" name="Espace réservé de l'image des diapositives 1">
            <a:extLst>
              <a:ext uri="{FF2B5EF4-FFF2-40B4-BE49-F238E27FC236}">
                <a16:creationId xmlns:a16="http://schemas.microsoft.com/office/drawing/2014/main" id="{4740F45C-D389-4EAA-15A7-5D96E6486207}"/>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4A672CE6-5DCB-8E84-CDA8-AB9E337653A9}"/>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FAB75C6-4051-8831-5233-1EB8824F12A8}"/>
              </a:ext>
            </a:extLst>
          </p:cNvPr>
          <p:cNvSpPr txBox="1">
            <a:spLocks noGrp="1"/>
          </p:cNvSpPr>
          <p:nvPr>
            <p:ph type="sldNum" sz="quarter" idx="5"/>
          </p:nvPr>
        </p:nvSpPr>
        <p:spPr>
          <a:ln/>
        </p:spPr>
        <p:txBody>
          <a:bodyPr lIns="0" tIns="0" rIns="0" bIns="0" anchor="b" anchorCtr="0">
            <a:noAutofit/>
          </a:bodyPr>
          <a:lstStyle/>
          <a:p>
            <a:pPr lvl="0"/>
            <a:fld id="{81AEB6BC-6A08-45EC-A669-3FC6CC66E654}" type="slidenum">
              <a:t>62</a:t>
            </a:fld>
            <a:endParaRPr lang="fr-CA"/>
          </a:p>
        </p:txBody>
      </p:sp>
      <p:sp>
        <p:nvSpPr>
          <p:cNvPr id="2" name="Espace réservé de l'image des diapositives 1">
            <a:extLst>
              <a:ext uri="{FF2B5EF4-FFF2-40B4-BE49-F238E27FC236}">
                <a16:creationId xmlns:a16="http://schemas.microsoft.com/office/drawing/2014/main" id="{D7AC9D30-C7C4-D43C-8460-5F7141348525}"/>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7F6774DE-711B-9175-7FB4-4BAFB9E6DA4B}"/>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A6D5144-1E8A-4AAE-2641-6BECEFE52961}"/>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0B731D66-693A-446A-B0B6-B8551FE74F0A}" type="slidenum">
              <a:t>63</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450B5B08-61F1-DAAE-852D-34235E9117B7}"/>
              </a:ext>
            </a:extLst>
          </p:cNvPr>
          <p:cNvSpPr txBox="1">
            <a:spLocks noGrp="1"/>
          </p:cNvSpPr>
          <p:nvPr>
            <p:ph type="sldNum" sz="quarter" idx="5"/>
          </p:nvPr>
        </p:nvSpPr>
        <p:spPr>
          <a:ln/>
        </p:spPr>
        <p:txBody>
          <a:bodyPr lIns="0" tIns="0" rIns="0" bIns="0" anchor="b" anchorCtr="0">
            <a:noAutofit/>
          </a:bodyPr>
          <a:lstStyle/>
          <a:p>
            <a:pPr lvl="0"/>
            <a:fld id="{9698AE2C-FD98-4228-A820-EE92F558559C}" type="slidenum">
              <a:t>63</a:t>
            </a:fld>
            <a:endParaRPr lang="fr-CA"/>
          </a:p>
        </p:txBody>
      </p:sp>
      <p:sp>
        <p:nvSpPr>
          <p:cNvPr id="2" name="Espace réservé de l'image des diapositives 1">
            <a:extLst>
              <a:ext uri="{FF2B5EF4-FFF2-40B4-BE49-F238E27FC236}">
                <a16:creationId xmlns:a16="http://schemas.microsoft.com/office/drawing/2014/main" id="{660D03C1-8621-D849-E06F-C9E9FE10CCC5}"/>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A86DD3DC-2F78-A755-9686-3322E3599F18}"/>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dirty="0"/>
              <a:t>Vous avez saisi des bribes de conversation, dont vous ne connaissez ni le début ni la fin,</a:t>
            </a:r>
          </a:p>
          <a:p>
            <a:pPr lvl="0"/>
            <a:r>
              <a:rPr lang="fr-CA" dirty="0"/>
              <a:t>Souvent dans un registre langagier qui n’est pas le vôtre</a:t>
            </a:r>
          </a:p>
          <a:p>
            <a:pPr lvl="0"/>
            <a:r>
              <a:rPr lang="fr-CA" dirty="0"/>
              <a:t>Ce que vous avez noté, est votre matière première</a:t>
            </a:r>
          </a:p>
          <a:p>
            <a:pPr lvl="0"/>
            <a:r>
              <a:rPr lang="fr-CA" dirty="0"/>
              <a:t>C’est une source d’inspiration.</a:t>
            </a:r>
          </a:p>
          <a:p>
            <a:pPr lvl="0"/>
            <a:endParaRPr lang="fr-CA"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A1CAD4F-8BEF-C649-B785-4DF198BBCF26}"/>
              </a:ext>
            </a:extLst>
          </p:cNvPr>
          <p:cNvSpPr txBox="1">
            <a:spLocks noGrp="1"/>
          </p:cNvSpPr>
          <p:nvPr>
            <p:ph type="sldNum" sz="quarter" idx="5"/>
          </p:nvPr>
        </p:nvSpPr>
        <p:spPr>
          <a:ln/>
        </p:spPr>
        <p:txBody>
          <a:bodyPr lIns="0" tIns="0" rIns="0" bIns="0" anchor="b" anchorCtr="0">
            <a:noAutofit/>
          </a:bodyPr>
          <a:lstStyle/>
          <a:p>
            <a:pPr lvl="0"/>
            <a:fld id="{CA7DC70E-FAB6-4DDC-97C1-D7C0282AD324}" type="slidenum">
              <a:t>64</a:t>
            </a:fld>
            <a:endParaRPr lang="fr-CA"/>
          </a:p>
        </p:txBody>
      </p:sp>
      <p:sp>
        <p:nvSpPr>
          <p:cNvPr id="2" name="Espace réservé de l'image des diapositives 1">
            <a:extLst>
              <a:ext uri="{FF2B5EF4-FFF2-40B4-BE49-F238E27FC236}">
                <a16:creationId xmlns:a16="http://schemas.microsoft.com/office/drawing/2014/main" id="{16623019-7B29-81AF-5353-1543CF66631E}"/>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DC1D84D0-8334-6E68-1102-A038F9739A9D}"/>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79381B39-65AE-098E-9227-CA6FA068E5F9}"/>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741A90C0-8797-43A0-9148-6105C942DA51}" type="slidenum">
              <a:t>65</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37B145D6-EA5A-32D6-2186-8C782309B3E6}"/>
              </a:ext>
            </a:extLst>
          </p:cNvPr>
          <p:cNvSpPr txBox="1">
            <a:spLocks noGrp="1"/>
          </p:cNvSpPr>
          <p:nvPr>
            <p:ph type="sldNum" sz="quarter" idx="5"/>
          </p:nvPr>
        </p:nvSpPr>
        <p:spPr>
          <a:ln/>
        </p:spPr>
        <p:txBody>
          <a:bodyPr lIns="0" tIns="0" rIns="0" bIns="0" anchor="b" anchorCtr="0">
            <a:noAutofit/>
          </a:bodyPr>
          <a:lstStyle/>
          <a:p>
            <a:pPr lvl="0"/>
            <a:fld id="{3FD7AEF1-905D-4F1C-9CC7-150FCB80A5C9}" type="slidenum">
              <a:t>65</a:t>
            </a:fld>
            <a:endParaRPr lang="fr-CA"/>
          </a:p>
        </p:txBody>
      </p:sp>
      <p:sp>
        <p:nvSpPr>
          <p:cNvPr id="2" name="Espace réservé de l'image des diapositives 1">
            <a:extLst>
              <a:ext uri="{FF2B5EF4-FFF2-40B4-BE49-F238E27FC236}">
                <a16:creationId xmlns:a16="http://schemas.microsoft.com/office/drawing/2014/main" id="{858E6837-FDB0-AE5B-2ED9-39C671890AB4}"/>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ECDDECED-FA95-9118-BA61-D308818180E1}"/>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a:t>Pour cela, Le titre est l'élément clé qui « vend » le contenu</a:t>
            </a:r>
          </a:p>
          <a:p>
            <a:pPr lvl="0"/>
            <a:r>
              <a:rPr lang="fr-CA"/>
              <a:t>Son objectif idéal est d'attirer l'attention du lecteur, susciter son intérêt et l'informer.</a:t>
            </a:r>
          </a:p>
          <a:p>
            <a:pPr lvl="0"/>
            <a:endParaRPr lang="fr-CA"/>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2F24D5B-32C2-26C4-2062-28171F1E132B}"/>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BBE55D52-D57E-4E68-8EDB-BAEF1614B86A}" type="slidenum">
              <a:t>66</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46B44744-E7BE-5D60-6C0E-C0EBE5989ED7}"/>
              </a:ext>
            </a:extLst>
          </p:cNvPr>
          <p:cNvSpPr txBox="1">
            <a:spLocks noGrp="1"/>
          </p:cNvSpPr>
          <p:nvPr>
            <p:ph type="sldNum" sz="quarter" idx="5"/>
          </p:nvPr>
        </p:nvSpPr>
        <p:spPr>
          <a:ln/>
        </p:spPr>
        <p:txBody>
          <a:bodyPr lIns="0" tIns="0" rIns="0" bIns="0" anchor="b" anchorCtr="0">
            <a:noAutofit/>
          </a:bodyPr>
          <a:lstStyle/>
          <a:p>
            <a:pPr lvl="0"/>
            <a:fld id="{5A0F4FB7-52C3-4A20-9E0B-C75CB13E16F4}" type="slidenum">
              <a:t>66</a:t>
            </a:fld>
            <a:endParaRPr lang="fr-CA"/>
          </a:p>
        </p:txBody>
      </p:sp>
      <p:sp>
        <p:nvSpPr>
          <p:cNvPr id="2" name="Espace réservé de l'image des diapositives 1">
            <a:extLst>
              <a:ext uri="{FF2B5EF4-FFF2-40B4-BE49-F238E27FC236}">
                <a16:creationId xmlns:a16="http://schemas.microsoft.com/office/drawing/2014/main" id="{E71B5229-0DFB-CD82-B90D-A5EC10AB6BAC}"/>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A4C96234-2A50-BB12-7F48-242F2EC62832}"/>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dirty="0"/>
              <a:t>3 caractéristiques :</a:t>
            </a:r>
          </a:p>
          <a:p>
            <a:pPr lvl="0"/>
            <a:r>
              <a:rPr lang="fr-CA" dirty="0"/>
              <a:t>Informatif</a:t>
            </a:r>
          </a:p>
          <a:p>
            <a:pPr lvl="0"/>
            <a:r>
              <a:rPr lang="fr-CA" dirty="0"/>
              <a:t>Pertinent</a:t>
            </a:r>
          </a:p>
          <a:p>
            <a:pPr lvl="0"/>
            <a:r>
              <a:rPr lang="fr-CA" dirty="0"/>
              <a:t>Susciter l’envie de lire</a:t>
            </a:r>
          </a:p>
          <a:p>
            <a:pPr lvl="0"/>
            <a:endParaRPr lang="fr-CA"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7C37AE14-597D-EF48-F213-85218567AD3D}"/>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0E16E5A6-E029-414B-BB24-C54AD3452DDD}" type="slidenum">
              <a:t>67</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552D3BCE-71C0-76E4-EA76-113EB1D0BE73}"/>
              </a:ext>
            </a:extLst>
          </p:cNvPr>
          <p:cNvSpPr txBox="1">
            <a:spLocks noGrp="1"/>
          </p:cNvSpPr>
          <p:nvPr>
            <p:ph type="sldNum" sz="quarter" idx="5"/>
          </p:nvPr>
        </p:nvSpPr>
        <p:spPr>
          <a:ln/>
        </p:spPr>
        <p:txBody>
          <a:bodyPr lIns="0" tIns="0" rIns="0" bIns="0" anchor="b" anchorCtr="0">
            <a:noAutofit/>
          </a:bodyPr>
          <a:lstStyle/>
          <a:p>
            <a:pPr lvl="0"/>
            <a:fld id="{9F05AFE0-8E3C-4576-96D4-52F6B327A7CD}" type="slidenum">
              <a:t>67</a:t>
            </a:fld>
            <a:endParaRPr lang="fr-CA"/>
          </a:p>
        </p:txBody>
      </p:sp>
      <p:sp>
        <p:nvSpPr>
          <p:cNvPr id="2" name="Espace réservé de l'image des diapositives 1">
            <a:extLst>
              <a:ext uri="{FF2B5EF4-FFF2-40B4-BE49-F238E27FC236}">
                <a16:creationId xmlns:a16="http://schemas.microsoft.com/office/drawing/2014/main" id="{9ED69430-F0E4-5FBB-11F4-896619888216}"/>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2976B9C4-1704-1B5A-72A9-4C6E3F94318F}"/>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dirty="0"/>
              <a:t>À l'ère de l'information, nous sommes constamment bombardés de gros titres et d'articles qui rivalisent pour attirer notre attention.</a:t>
            </a:r>
          </a:p>
          <a:p>
            <a:pPr lvl="0"/>
            <a:r>
              <a:rPr lang="fr-CA" dirty="0"/>
              <a:t>Avec autant de contenu à portée de main, il n'est pas étonnant que nous parcourions souvent les articles au lieu de les lire en entier.</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25A8058-A667-45BD-2BDD-CDF0A9D078DD}"/>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E0DEE6BC-3224-4DE8-BBF7-CA152FE52810}" type="slidenum">
              <a:t>68</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6CC59F4A-34B5-B316-283C-79A243C21C5E}"/>
              </a:ext>
            </a:extLst>
          </p:cNvPr>
          <p:cNvSpPr txBox="1">
            <a:spLocks noGrp="1"/>
          </p:cNvSpPr>
          <p:nvPr>
            <p:ph type="sldNum" sz="quarter" idx="5"/>
          </p:nvPr>
        </p:nvSpPr>
        <p:spPr>
          <a:ln/>
        </p:spPr>
        <p:txBody>
          <a:bodyPr lIns="0" tIns="0" rIns="0" bIns="0" anchor="b" anchorCtr="0">
            <a:noAutofit/>
          </a:bodyPr>
          <a:lstStyle/>
          <a:p>
            <a:pPr lvl="0"/>
            <a:fld id="{646FE653-257F-4E02-9749-A437671C3185}" type="slidenum">
              <a:t>68</a:t>
            </a:fld>
            <a:endParaRPr lang="fr-CA"/>
          </a:p>
        </p:txBody>
      </p:sp>
      <p:sp>
        <p:nvSpPr>
          <p:cNvPr id="2" name="Espace réservé de l'image des diapositives 1">
            <a:extLst>
              <a:ext uri="{FF2B5EF4-FFF2-40B4-BE49-F238E27FC236}">
                <a16:creationId xmlns:a16="http://schemas.microsoft.com/office/drawing/2014/main" id="{7333909A-D7FC-8C01-081F-DFE35F8E9578}"/>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1004B9FC-C662-AF0B-BDFD-66A9FC2CF559}"/>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a:t>Un des articles parus dans la presse les plus connus au monde</a:t>
            </a:r>
          </a:p>
          <a:p>
            <a:pPr lvl="0"/>
            <a:r>
              <a:rPr lang="fr-CA"/>
              <a:t>Le symbole du pouvoir de la presse au service de la défense d'un homme et de la vérité.</a:t>
            </a:r>
          </a:p>
          <a:p>
            <a:pPr lvl="0"/>
            <a:r>
              <a:rPr lang="fr-CA"/>
              <a:t>Publié le 13 janvier 1898 en première page du quotidien parisien «  L’aurore » sous forme d’une lettre ouverte au président de la république.</a:t>
            </a:r>
          </a:p>
          <a:p>
            <a:pPr lvl="0"/>
            <a:r>
              <a:rPr lang="fr-CA"/>
              <a:t>Le texte accuse le gouvernement de l’époque d’antisémitisme dans l’affaire Dreyfus.</a:t>
            </a:r>
          </a:p>
          <a:p>
            <a:pPr lvl="0"/>
            <a:r>
              <a:rPr lang="fr-CA"/>
              <a:t>Le quotidien L’Aurore n’existe que depuis 3 mois.</a:t>
            </a:r>
          </a:p>
          <a:p>
            <a:pPr lvl="0"/>
            <a:r>
              <a:rPr lang="fr-CA"/>
              <a:t>Sa publication habituelle : 30.000 exemplaires. Pour ce numéro, sa diffusion sera entre 200.000 et 300.000 exemplaires</a:t>
            </a:r>
          </a:p>
          <a:p>
            <a:pPr lvl="0"/>
            <a:endParaRPr lang="fr-CA"/>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36F42CE-5D2F-10EE-2790-9D9BC773B500}"/>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0F9DE2E1-2AAB-420E-9E13-9598429CBFD3}" type="slidenum">
              <a:t>69</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A9D1A6D4-5388-834D-078E-F5C0300D08BD}"/>
              </a:ext>
            </a:extLst>
          </p:cNvPr>
          <p:cNvSpPr txBox="1">
            <a:spLocks noGrp="1"/>
          </p:cNvSpPr>
          <p:nvPr>
            <p:ph type="sldNum" sz="quarter" idx="5"/>
          </p:nvPr>
        </p:nvSpPr>
        <p:spPr>
          <a:ln/>
        </p:spPr>
        <p:txBody>
          <a:bodyPr lIns="0" tIns="0" rIns="0" bIns="0" anchor="b" anchorCtr="0">
            <a:noAutofit/>
          </a:bodyPr>
          <a:lstStyle/>
          <a:p>
            <a:pPr lvl="0"/>
            <a:fld id="{9A1C6621-7358-4377-9B72-B5DD90507276}" type="slidenum">
              <a:t>69</a:t>
            </a:fld>
            <a:endParaRPr lang="fr-CA"/>
          </a:p>
        </p:txBody>
      </p:sp>
      <p:sp>
        <p:nvSpPr>
          <p:cNvPr id="2" name="Espace réservé de l'image des diapositives 1">
            <a:extLst>
              <a:ext uri="{FF2B5EF4-FFF2-40B4-BE49-F238E27FC236}">
                <a16:creationId xmlns:a16="http://schemas.microsoft.com/office/drawing/2014/main" id="{C133E218-CF04-A3EF-3B54-2B3038F6A834}"/>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65D5ED85-8BB4-F8AC-41E1-6FF30DA56570}"/>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a:t>Du point de vue du fond avec le talent de l’écrivain qui raconte une histoire, l’histoire complète accessible au commun des mortels</a:t>
            </a:r>
          </a:p>
          <a:p>
            <a:pPr lvl="0"/>
            <a:r>
              <a:rPr lang="fr-CA"/>
              <a:t>Du point de vue de la forme : un article en première page d’environ 4500 mots (ce qui est très long)</a:t>
            </a:r>
          </a:p>
          <a:p>
            <a:pPr lvl="0"/>
            <a:r>
              <a:rPr lang="fr-CA"/>
              <a:t>Un titre très court et percutant qui peut se crier dans la rue. L’information se fait dans la rue (et non pas sur Internet ! ;) )</a:t>
            </a:r>
          </a:p>
          <a:p>
            <a:pPr lvl="0"/>
            <a:endParaRPr lang="fr-CA"/>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3BCC6B18-0596-14B5-1B8C-20BCDACB9E59}"/>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AAEDAD86-E1E3-4199-9976-4D48FC93F77D}" type="slidenum">
              <a:t>70</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006204EB-38D9-E6DE-866F-8A5ED1760033}"/>
              </a:ext>
            </a:extLst>
          </p:cNvPr>
          <p:cNvSpPr txBox="1">
            <a:spLocks noGrp="1"/>
          </p:cNvSpPr>
          <p:nvPr>
            <p:ph type="sldNum" sz="quarter" idx="5"/>
          </p:nvPr>
        </p:nvSpPr>
        <p:spPr>
          <a:ln/>
        </p:spPr>
        <p:txBody>
          <a:bodyPr lIns="0" tIns="0" rIns="0" bIns="0" anchor="b" anchorCtr="0">
            <a:noAutofit/>
          </a:bodyPr>
          <a:lstStyle/>
          <a:p>
            <a:pPr lvl="0"/>
            <a:fld id="{5763B194-035D-4428-9062-202FE4273BE1}" type="slidenum">
              <a:t>70</a:t>
            </a:fld>
            <a:endParaRPr lang="fr-CA"/>
          </a:p>
        </p:txBody>
      </p:sp>
      <p:sp>
        <p:nvSpPr>
          <p:cNvPr id="2" name="Espace réservé de l'image des diapositives 1">
            <a:extLst>
              <a:ext uri="{FF2B5EF4-FFF2-40B4-BE49-F238E27FC236}">
                <a16:creationId xmlns:a16="http://schemas.microsoft.com/office/drawing/2014/main" id="{659DD564-3778-A6EF-CCF1-B678F2BAAFF4}"/>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7D88A901-31FE-93E3-22AE-6B77562380F4}"/>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sz="1200" dirty="0">
                <a:solidFill>
                  <a:srgbClr val="000000"/>
                </a:solidFill>
                <a:latin typeface="+mn-lt" pitchFamily="18"/>
                <a:ea typeface="+mn-ea" pitchFamily="2"/>
                <a:cs typeface="+mn-cs" pitchFamily="2"/>
              </a:rPr>
              <a:t>La loi doit son nom au journaliste britannique spécialisé dans les technologies Ian </a:t>
            </a:r>
            <a:r>
              <a:rPr lang="fr-CA" sz="1200" dirty="0" err="1">
                <a:solidFill>
                  <a:srgbClr val="000000"/>
                </a:solidFill>
                <a:latin typeface="+mn-lt" pitchFamily="18"/>
                <a:ea typeface="+mn-ea" pitchFamily="2"/>
                <a:cs typeface="+mn-cs" pitchFamily="2"/>
              </a:rPr>
              <a:t>Betteridge</a:t>
            </a:r>
            <a:r>
              <a:rPr lang="fr-CA" sz="1200" dirty="0">
                <a:solidFill>
                  <a:srgbClr val="000000"/>
                </a:solidFill>
                <a:latin typeface="+mn-lt" pitchFamily="18"/>
                <a:ea typeface="+mn-ea" pitchFamily="2"/>
                <a:cs typeface="+mn-cs" pitchFamily="2"/>
              </a:rPr>
              <a:t>, qui l'a proposée pour la première fois en 2009.</a:t>
            </a:r>
          </a:p>
          <a:p>
            <a:pPr lvl="0"/>
            <a:r>
              <a:rPr lang="fr-CA" sz="1200" dirty="0">
                <a:solidFill>
                  <a:srgbClr val="000000"/>
                </a:solidFill>
                <a:latin typeface="+mn-lt" pitchFamily="18"/>
                <a:ea typeface="+mn-ea" pitchFamily="2"/>
                <a:cs typeface="+mn-cs" pitchFamily="2"/>
              </a:rPr>
              <a:t>Le principe repose sur l'hypothèse selon laquelle si un éditeur est sûr que la réponse à une question est « oui », il la présentera comme une affirmation.</a:t>
            </a:r>
          </a:p>
          <a:p>
            <a:pPr lvl="0"/>
            <a:r>
              <a:rPr lang="fr-CA" sz="1200" dirty="0">
                <a:solidFill>
                  <a:srgbClr val="000000"/>
                </a:solidFill>
                <a:latin typeface="+mn-lt" pitchFamily="18"/>
                <a:ea typeface="+mn-ea" pitchFamily="2"/>
                <a:cs typeface="+mn-cs" pitchFamily="2"/>
              </a:rPr>
              <a:t>L'éditeur n'est pas tenu responsable de l'exactitude de la réponse en présentant la question comme une question.</a:t>
            </a:r>
          </a:p>
          <a:p>
            <a:pPr lvl="0"/>
            <a:endParaRPr lang="fr-CA" sz="1200" dirty="0">
              <a:solidFill>
                <a:srgbClr val="000000"/>
              </a:solidFill>
              <a:latin typeface="+mn-lt" pitchFamily="18"/>
              <a:ea typeface="+mn-ea" pitchFamily="2"/>
              <a:cs typeface="+mn-cs" pitchFamily="2"/>
            </a:endParaRPr>
          </a:p>
          <a:p>
            <a:pPr lvl="0"/>
            <a:r>
              <a:rPr lang="fr-CA" sz="1200" dirty="0">
                <a:solidFill>
                  <a:srgbClr val="000000"/>
                </a:solidFill>
                <a:latin typeface="+mn-lt" pitchFamily="18"/>
                <a:ea typeface="+mn-ea" pitchFamily="2"/>
                <a:cs typeface="+mn-cs" pitchFamily="2"/>
              </a:rPr>
              <a:t>D'autres noms ont cité cette loi depuis 1991, lorsqu'une compilation de variantes de la loi d'Eddie Murphy l'a appelée « loi de Davis ». En 2007, elle a été qualifiée de « principe journalistique ».</a:t>
            </a:r>
          </a:p>
          <a:p>
            <a:pPr lvl="0"/>
            <a:endParaRPr lang="fr-CA" sz="1200" dirty="0">
              <a:solidFill>
                <a:srgbClr val="000000"/>
              </a:solidFill>
              <a:latin typeface="+mn-lt" pitchFamily="18"/>
              <a:ea typeface="+mn-ea" pitchFamily="2"/>
              <a:cs typeface="+mn-cs" pitchFamily="2"/>
            </a:endParaRPr>
          </a:p>
          <a:p>
            <a:pPr lvl="0"/>
            <a:r>
              <a:rPr lang="fr-CA" sz="1200" dirty="0">
                <a:solidFill>
                  <a:srgbClr val="000000"/>
                </a:solidFill>
                <a:latin typeface="+mn-lt" pitchFamily="18"/>
                <a:ea typeface="+mn-ea" pitchFamily="2"/>
                <a:cs typeface="+mn-cs" pitchFamily="2"/>
              </a:rPr>
              <a:t>https://www.houseofgoldbergs.com/Docs/Humor/murphyAll.txt</a:t>
            </a:r>
          </a:p>
          <a:p>
            <a:pPr lvl="0"/>
            <a:endParaRPr lang="fr-CA" sz="1200" dirty="0">
              <a:solidFill>
                <a:srgbClr val="000000"/>
              </a:solidFill>
              <a:latin typeface="+mn-lt" pitchFamily="18"/>
              <a:ea typeface="+mn-ea" pitchFamily="2"/>
              <a:cs typeface="+mn-cs" pitchFamily="2"/>
            </a:endParaRPr>
          </a:p>
          <a:p>
            <a:pPr lvl="0"/>
            <a:r>
              <a:rPr lang="fr-CA" sz="1200" dirty="0" err="1">
                <a:solidFill>
                  <a:srgbClr val="000000"/>
                </a:solidFill>
                <a:latin typeface="+mn-lt" pitchFamily="18"/>
                <a:ea typeface="+mn-ea" pitchFamily="2"/>
                <a:cs typeface="+mn-cs" pitchFamily="2"/>
              </a:rPr>
              <a:t>Betteridge</a:t>
            </a:r>
            <a:r>
              <a:rPr lang="fr-CA" sz="1200" dirty="0">
                <a:solidFill>
                  <a:srgbClr val="000000"/>
                </a:solidFill>
                <a:latin typeface="+mn-lt" pitchFamily="18"/>
                <a:ea typeface="+mn-ea" pitchFamily="2"/>
                <a:cs typeface="+mn-cs" pitchFamily="2"/>
              </a:rPr>
              <a:t> en explique le concept dans un article de février 2009, à propos d'un article du site </a:t>
            </a:r>
            <a:r>
              <a:rPr lang="fr-CA" sz="1200" dirty="0" err="1">
                <a:solidFill>
                  <a:srgbClr val="000000"/>
                </a:solidFill>
                <a:latin typeface="+mn-lt" pitchFamily="18"/>
                <a:ea typeface="+mn-ea" pitchFamily="2"/>
                <a:cs typeface="+mn-cs" pitchFamily="2"/>
                <a:hlinkClick r:id="rId3">
                  <a:extLst>
                    <a:ext uri="{A12FA001-AC4F-418D-AE19-62706E023703}">
                      <ahyp:hlinkClr xmlns:ahyp="http://schemas.microsoft.com/office/drawing/2018/hyperlinkcolor" val="tx"/>
                    </a:ext>
                  </a:extLst>
                </a:hlinkClick>
              </a:rPr>
              <a:t>TechCrunch</a:t>
            </a:r>
            <a:r>
              <a:rPr lang="fr-CA" sz="1200" dirty="0">
                <a:solidFill>
                  <a:srgbClr val="000000"/>
                </a:solidFill>
                <a:latin typeface="+mn-lt" pitchFamily="18"/>
                <a:ea typeface="+mn-ea" pitchFamily="2"/>
                <a:cs typeface="+mn-cs" pitchFamily="2"/>
              </a:rPr>
              <a:t> intitulé « </a:t>
            </a:r>
            <a:r>
              <a:rPr lang="fr-CA" sz="1200" dirty="0">
                <a:solidFill>
                  <a:srgbClr val="000000"/>
                </a:solidFill>
                <a:latin typeface="+mn-lt" pitchFamily="18"/>
                <a:ea typeface="+mn-ea" pitchFamily="2"/>
                <a:cs typeface="+mn-cs" pitchFamily="2"/>
                <a:hlinkClick r:id="rId4">
                  <a:extLst>
                    <a:ext uri="{A12FA001-AC4F-418D-AE19-62706E023703}">
                      <ahyp:hlinkClr xmlns:ahyp="http://schemas.microsoft.com/office/drawing/2018/hyperlinkcolor" val="tx"/>
                    </a:ext>
                  </a:extLst>
                </a:hlinkClick>
              </a:rPr>
              <a:t>Last.fm</a:t>
            </a:r>
            <a:r>
              <a:rPr lang="fr-CA" sz="1200" dirty="0">
                <a:solidFill>
                  <a:srgbClr val="000000"/>
                </a:solidFill>
                <a:latin typeface="+mn-lt" pitchFamily="18"/>
                <a:ea typeface="+mn-ea" pitchFamily="2"/>
                <a:cs typeface="+mn-cs" pitchFamily="2"/>
              </a:rPr>
              <a:t> a-t-il remis ses statistiques d'écoute utilisateurs à la </a:t>
            </a:r>
            <a:r>
              <a:rPr lang="fr-CA" sz="1200" dirty="0">
                <a:solidFill>
                  <a:srgbClr val="000000"/>
                </a:solidFill>
                <a:latin typeface="+mn-lt" pitchFamily="18"/>
                <a:ea typeface="+mn-ea" pitchFamily="2"/>
                <a:cs typeface="+mn-cs" pitchFamily="2"/>
                <a:hlinkClick r:id="rId5">
                  <a:extLst>
                    <a:ext uri="{A12FA001-AC4F-418D-AE19-62706E023703}">
                      <ahyp:hlinkClr xmlns:ahyp="http://schemas.microsoft.com/office/drawing/2018/hyperlinkcolor" val="tx"/>
                    </a:ext>
                  </a:extLst>
                </a:hlinkClick>
              </a:rPr>
              <a:t>RIAA</a:t>
            </a:r>
            <a:r>
              <a:rPr lang="fr-CA" sz="1200" dirty="0">
                <a:solidFill>
                  <a:srgbClr val="000000"/>
                </a:solidFill>
                <a:latin typeface="+mn-lt" pitchFamily="18"/>
                <a:ea typeface="+mn-ea" pitchFamily="2"/>
                <a:cs typeface="+mn-cs" pitchFamily="2"/>
              </a:rPr>
              <a:t> ? » (« </a:t>
            </a:r>
            <a:r>
              <a:rPr lang="fr-CA" sz="1200" i="1" dirty="0" err="1">
                <a:solidFill>
                  <a:srgbClr val="000000"/>
                </a:solidFill>
                <a:latin typeface="+mn-lt" pitchFamily="18"/>
                <a:ea typeface="+mn-ea" pitchFamily="2"/>
                <a:cs typeface="+mn-cs" pitchFamily="2"/>
              </a:rPr>
              <a:t>Did</a:t>
            </a:r>
            <a:r>
              <a:rPr lang="fr-CA" sz="1200" i="1" dirty="0">
                <a:solidFill>
                  <a:srgbClr val="000000"/>
                </a:solidFill>
                <a:latin typeface="+mn-lt" pitchFamily="18"/>
                <a:ea typeface="+mn-ea" pitchFamily="2"/>
                <a:cs typeface="+mn-cs" pitchFamily="2"/>
              </a:rPr>
              <a:t> Last.fm Just Hand Over User </a:t>
            </a:r>
            <a:r>
              <a:rPr lang="fr-CA" sz="1200" i="1" dirty="0" err="1">
                <a:solidFill>
                  <a:srgbClr val="000000"/>
                </a:solidFill>
                <a:latin typeface="+mn-lt" pitchFamily="18"/>
                <a:ea typeface="+mn-ea" pitchFamily="2"/>
                <a:cs typeface="+mn-cs" pitchFamily="2"/>
              </a:rPr>
              <a:t>Listening</a:t>
            </a:r>
            <a:r>
              <a:rPr lang="fr-CA" sz="1200" i="1" dirty="0">
                <a:solidFill>
                  <a:srgbClr val="000000"/>
                </a:solidFill>
                <a:latin typeface="+mn-lt" pitchFamily="18"/>
                <a:ea typeface="+mn-ea" pitchFamily="2"/>
                <a:cs typeface="+mn-cs" pitchFamily="2"/>
              </a:rPr>
              <a:t> Data To the RIAA?</a:t>
            </a:r>
            <a:r>
              <a:rPr lang="fr-CA" sz="1200" dirty="0">
                <a:solidFill>
                  <a:srgbClr val="000000"/>
                </a:solidFill>
                <a:latin typeface="+mn-lt" pitchFamily="18"/>
                <a:ea typeface="+mn-ea" pitchFamily="2"/>
                <a:cs typeface="+mn-cs" pitchFamily="2"/>
              </a:rPr>
              <a:t> »).</a:t>
            </a:r>
          </a:p>
          <a:p>
            <a:pPr lvl="0"/>
            <a:endParaRPr lang="fr-CA" sz="1200" dirty="0">
              <a:solidFill>
                <a:srgbClr val="000000"/>
              </a:solidFill>
              <a:latin typeface="+mn-lt" pitchFamily="18"/>
              <a:ea typeface="+mn-ea" pitchFamily="2"/>
              <a:cs typeface="+mn-cs" pitchFamily="2"/>
            </a:endParaRPr>
          </a:p>
          <a:p>
            <a:pPr lvl="0"/>
            <a:r>
              <a:rPr lang="fr-CA" sz="1200" dirty="0">
                <a:solidFill>
                  <a:srgbClr val="000000"/>
                </a:solidFill>
                <a:latin typeface="+mn-lt" pitchFamily="18"/>
                <a:ea typeface="+mn-ea" pitchFamily="2"/>
                <a:cs typeface="+mn-cs" pitchFamily="2"/>
              </a:rPr>
              <a:t>En d'autres termes, les titres formulés sous forme de questions sont généralement des appâts à clics ou destinés à générer du buzz sans réellement tenir la promesse du </a:t>
            </a:r>
            <a:r>
              <a:rPr lang="fr-CA" sz="1200" dirty="0" err="1">
                <a:solidFill>
                  <a:srgbClr val="000000"/>
                </a:solidFill>
                <a:latin typeface="+mn-lt" pitchFamily="18"/>
                <a:ea typeface="+mn-ea" pitchFamily="2"/>
                <a:cs typeface="+mn-cs" pitchFamily="2"/>
              </a:rPr>
              <a:t>titre.Cela</a:t>
            </a:r>
            <a:r>
              <a:rPr lang="fr-CA" sz="1200" dirty="0">
                <a:solidFill>
                  <a:srgbClr val="000000"/>
                </a:solidFill>
                <a:latin typeface="+mn-lt" pitchFamily="18"/>
                <a:ea typeface="+mn-ea" pitchFamily="2"/>
                <a:cs typeface="+mn-cs" pitchFamily="2"/>
              </a:rPr>
              <a:t> peut sembler évident, mais vous seriez surpris de voir à quelle fréquence les titres sont rédigés d'une manière qui amène les lecteurs à croire que la réponse est « oui » alors qu'en réalité c'est « non ».C'est ce qu'on appelle le « journalisme paresseux », un problème trop courant dans le paysage médiatique actuel.</a:t>
            </a:r>
          </a:p>
          <a:p>
            <a:pPr lvl="0"/>
            <a:br>
              <a:rPr lang="fr-CA" sz="1200" dirty="0">
                <a:solidFill>
                  <a:srgbClr val="000000"/>
                </a:solidFill>
                <a:latin typeface="+mn-lt" pitchFamily="18"/>
                <a:ea typeface="+mn-ea" pitchFamily="2"/>
                <a:cs typeface="+mn-cs" pitchFamily="2"/>
              </a:rPr>
            </a:br>
            <a:r>
              <a:rPr lang="fr-CA" sz="1200" b="0" i="0" u="none" strike="noStrike" kern="1200" dirty="0">
                <a:ln>
                  <a:noFill/>
                </a:ln>
                <a:solidFill>
                  <a:srgbClr val="000000"/>
                </a:solidFill>
                <a:latin typeface="Arial" pitchFamily="18"/>
                <a:ea typeface="Microsoft YaHei" pitchFamily="2"/>
              </a:rPr>
              <a:t>Ian </a:t>
            </a:r>
            <a:r>
              <a:rPr lang="fr-CA" sz="1200" b="0" i="0" u="none" strike="noStrike" kern="1200" dirty="0" err="1">
                <a:ln>
                  <a:noFill/>
                </a:ln>
                <a:solidFill>
                  <a:srgbClr val="000000"/>
                </a:solidFill>
                <a:latin typeface="Arial" pitchFamily="18"/>
                <a:ea typeface="Microsoft YaHei" pitchFamily="2"/>
              </a:rPr>
              <a:t>Betteridge</a:t>
            </a:r>
            <a:r>
              <a:rPr lang="fr-CA" sz="1200" b="0" i="0" u="none" strike="noStrike" kern="1200" dirty="0">
                <a:ln>
                  <a:noFill/>
                </a:ln>
                <a:solidFill>
                  <a:srgbClr val="000000"/>
                </a:solidFill>
                <a:latin typeface="Arial" pitchFamily="18"/>
                <a:ea typeface="Microsoft YaHei" pitchFamily="2"/>
              </a:rPr>
              <a:t>, journaliste britannique spécialisé dans les nouvelles technologies</a:t>
            </a:r>
            <a:r>
              <a:rPr lang="fr-CA" sz="1200" b="0" i="0" u="none" strike="noStrike" kern="1200" dirty="0">
                <a:ln>
                  <a:noFill/>
                </a:ln>
                <a:solidFill>
                  <a:srgbClr val="000000"/>
                </a:solidFill>
                <a:latin typeface="Arial" pitchFamily="18"/>
                <a:ea typeface="Microsoft YaHei" pitchFamily="2"/>
                <a:hlinkClick r:id="rId6">
                  <a:extLst>
                    <a:ext uri="{A12FA001-AC4F-418D-AE19-62706E023703}">
                      <ahyp:hlinkClr xmlns:ahyp="http://schemas.microsoft.com/office/drawing/2018/hyperlinkcolor" val="tx"/>
                    </a:ext>
                  </a:extLst>
                </a:hlinkClick>
              </a:rPr>
              <a:t>1</a:t>
            </a:r>
            <a:r>
              <a:rPr lang="fr-CA" sz="1200" b="0" i="0" u="none" strike="noStrike" kern="1200" dirty="0">
                <a:ln>
                  <a:noFill/>
                </a:ln>
                <a:solidFill>
                  <a:srgbClr val="000000"/>
                </a:solidFill>
                <a:latin typeface="Arial" pitchFamily="18"/>
                <a:ea typeface="Microsoft YaHei" pitchFamily="2"/>
              </a:rPr>
              <a:t>, bien que l’idée soit bien plus ancienne. Comme d’autres lois similaires (p. ex. la </a:t>
            </a:r>
            <a:r>
              <a:rPr lang="fr-CA" sz="1200" b="0" i="0" u="none" strike="noStrike" kern="1200" dirty="0">
                <a:ln>
                  <a:noFill/>
                </a:ln>
                <a:solidFill>
                  <a:srgbClr val="000000"/>
                </a:solidFill>
                <a:latin typeface="Arial" pitchFamily="18"/>
                <a:ea typeface="Microsoft YaHei" pitchFamily="2"/>
                <a:hlinkClick r:id="rId7">
                  <a:extLst>
                    <a:ext uri="{A12FA001-AC4F-418D-AE19-62706E023703}">
                      <ahyp:hlinkClr xmlns:ahyp="http://schemas.microsoft.com/office/drawing/2018/hyperlinkcolor" val="tx"/>
                    </a:ext>
                  </a:extLst>
                </a:hlinkClick>
              </a:rPr>
              <a:t>loi de Murphy</a:t>
            </a:r>
            <a:r>
              <a:rPr lang="fr-CA" sz="1200" b="0" i="0" u="none" strike="noStrike" kern="1200" dirty="0">
                <a:ln>
                  <a:noFill/>
                </a:ln>
                <a:solidFill>
                  <a:srgbClr val="000000"/>
                </a:solidFill>
                <a:latin typeface="Arial" pitchFamily="18"/>
                <a:ea typeface="Microsoft YaHei" pitchFamily="2"/>
              </a:rPr>
              <a:t>), elle se veut humoristique plutôt que littérale.</a:t>
            </a:r>
          </a:p>
          <a:p>
            <a:pPr lvl="0"/>
            <a:br>
              <a:rPr lang="fr-CA" sz="1200" b="0" i="0" u="none" strike="noStrike" kern="1200" dirty="0">
                <a:ln>
                  <a:noFill/>
                </a:ln>
                <a:solidFill>
                  <a:srgbClr val="000000"/>
                </a:solidFill>
                <a:latin typeface="Arial" pitchFamily="18"/>
                <a:ea typeface="Microsoft YaHei" pitchFamily="2"/>
              </a:rPr>
            </a:br>
            <a:r>
              <a:rPr lang="fr-CA" sz="1200" b="0" i="0" u="none" strike="noStrike" kern="1200" dirty="0">
                <a:ln>
                  <a:noFill/>
                </a:ln>
                <a:solidFill>
                  <a:srgbClr val="000000"/>
                </a:solidFill>
                <a:latin typeface="Arial" pitchFamily="18"/>
                <a:ea typeface="Microsoft YaHei" pitchFamily="2"/>
              </a:rPr>
              <a:t>La maxime est citée sous d'autres noms dès 1991. Elle est ainsi dénommée « </a:t>
            </a:r>
            <a:r>
              <a:rPr lang="fr-CA" sz="1200" b="1" i="0" u="none" strike="noStrike" kern="1200" dirty="0">
                <a:ln>
                  <a:noFill/>
                </a:ln>
                <a:solidFill>
                  <a:srgbClr val="000000"/>
                </a:solidFill>
                <a:latin typeface="Arial" pitchFamily="18"/>
                <a:ea typeface="Microsoft YaHei" pitchFamily="2"/>
              </a:rPr>
              <a:t>loi de Davis »</a:t>
            </a:r>
            <a:r>
              <a:rPr lang="fr-CA" sz="1200" b="0" i="0" u="none" strike="noStrike" kern="1200" dirty="0">
                <a:ln>
                  <a:noFill/>
                </a:ln>
                <a:solidFill>
                  <a:srgbClr val="000000"/>
                </a:solidFill>
                <a:latin typeface="Arial" pitchFamily="18"/>
                <a:ea typeface="Microsoft YaHei" pitchFamily="2"/>
                <a:hlinkClick r:id="rId8">
                  <a:extLst>
                    <a:ext uri="{A12FA001-AC4F-418D-AE19-62706E023703}">
                      <ahyp:hlinkClr xmlns:ahyp="http://schemas.microsoft.com/office/drawing/2018/hyperlinkcolor" val="tx"/>
                    </a:ext>
                  </a:extLst>
                </a:hlinkClick>
              </a:rPr>
              <a:t>2</a:t>
            </a:r>
            <a:r>
              <a:rPr lang="fr-CA" sz="1200" b="0" i="0" u="none" strike="noStrike" kern="1200" dirty="0">
                <a:ln>
                  <a:noFill/>
                </a:ln>
                <a:solidFill>
                  <a:srgbClr val="000000"/>
                </a:solidFill>
                <a:latin typeface="Arial" pitchFamily="18"/>
                <a:ea typeface="Microsoft YaHei" pitchFamily="2"/>
              </a:rPr>
              <a:t>,</a:t>
            </a:r>
            <a:r>
              <a:rPr lang="fr-CA" sz="1200" b="0" i="0" u="none" strike="noStrike" kern="1200" dirty="0">
                <a:ln>
                  <a:noFill/>
                </a:ln>
                <a:solidFill>
                  <a:srgbClr val="000000"/>
                </a:solidFill>
                <a:latin typeface="Arial" pitchFamily="18"/>
                <a:ea typeface="Microsoft YaHei" pitchFamily="2"/>
                <a:hlinkClick r:id="rId9">
                  <a:extLst>
                    <a:ext uri="{A12FA001-AC4F-418D-AE19-62706E023703}">
                      <ahyp:hlinkClr xmlns:ahyp="http://schemas.microsoft.com/office/drawing/2018/hyperlinkcolor" val="tx"/>
                    </a:ext>
                  </a:extLst>
                </a:hlinkClick>
              </a:rPr>
              <a:t>3</a:t>
            </a:r>
            <a:r>
              <a:rPr lang="fr-CA" sz="1200" b="0" i="0" u="none" strike="noStrike" kern="1200" dirty="0">
                <a:ln>
                  <a:noFill/>
                </a:ln>
                <a:solidFill>
                  <a:srgbClr val="000000"/>
                </a:solidFill>
                <a:latin typeface="Arial" pitchFamily="18"/>
                <a:ea typeface="Microsoft YaHei" pitchFamily="2"/>
              </a:rPr>
              <a:t> ou « </a:t>
            </a:r>
            <a:r>
              <a:rPr lang="fr-CA" sz="1200" b="1" i="0" u="none" strike="noStrike" kern="1200" dirty="0">
                <a:ln>
                  <a:noFill/>
                </a:ln>
                <a:solidFill>
                  <a:srgbClr val="000000"/>
                </a:solidFill>
                <a:latin typeface="Arial" pitchFamily="18"/>
                <a:ea typeface="Microsoft YaHei" pitchFamily="2"/>
              </a:rPr>
              <a:t>principe journalistique »</a:t>
            </a:r>
            <a:r>
              <a:rPr lang="fr-CA" sz="1200" b="0" i="0" u="none" strike="noStrike" kern="1200" dirty="0">
                <a:ln>
                  <a:noFill/>
                </a:ln>
                <a:solidFill>
                  <a:srgbClr val="000000"/>
                </a:solidFill>
                <a:latin typeface="Arial" pitchFamily="18"/>
                <a:ea typeface="Microsoft YaHei" pitchFamily="2"/>
                <a:hlinkClick r:id="rId10">
                  <a:extLst>
                    <a:ext uri="{A12FA001-AC4F-418D-AE19-62706E023703}">
                      <ahyp:hlinkClr xmlns:ahyp="http://schemas.microsoft.com/office/drawing/2018/hyperlinkcolor" val="tx"/>
                    </a:ext>
                  </a:extLst>
                </a:hlinkClick>
              </a:rPr>
              <a:t>4</a:t>
            </a:r>
            <a:r>
              <a:rPr lang="fr-CA" sz="1200" b="0" i="0" u="none" strike="noStrike" kern="1200" dirty="0">
                <a:ln>
                  <a:noFill/>
                </a:ln>
                <a:solidFill>
                  <a:srgbClr val="000000"/>
                </a:solidFill>
                <a:latin typeface="Arial" pitchFamily="18"/>
                <a:ea typeface="Microsoft YaHei" pitchFamily="2"/>
              </a:rPr>
              <a:t>.</a:t>
            </a:r>
          </a:p>
          <a:p>
            <a:pPr lvl="0"/>
            <a:br>
              <a:rPr lang="fr-CA" sz="1200" b="0" i="0" u="none" strike="noStrike" kern="1200" dirty="0">
                <a:ln>
                  <a:noFill/>
                </a:ln>
                <a:solidFill>
                  <a:srgbClr val="000000"/>
                </a:solidFill>
                <a:latin typeface="Arial" pitchFamily="18"/>
                <a:ea typeface="Microsoft YaHei" pitchFamily="2"/>
              </a:rPr>
            </a:br>
            <a:r>
              <a:rPr lang="fr-CA" sz="1200" b="0" i="0" u="none" strike="noStrike" kern="1200" dirty="0">
                <a:ln>
                  <a:noFill/>
                </a:ln>
                <a:solidFill>
                  <a:srgbClr val="000000"/>
                </a:solidFill>
                <a:latin typeface="Arial" pitchFamily="18"/>
                <a:ea typeface="Microsoft YaHei" pitchFamily="2"/>
              </a:rPr>
              <a:t>https://www.houseofgoldbergs.com/Docs/Humor/murphyAll.txt</a:t>
            </a:r>
          </a:p>
          <a:p>
            <a:pPr lvl="0"/>
            <a:endParaRPr lang="fr-CA" sz="1200" b="0" i="0" u="none" strike="noStrike" kern="1200" dirty="0">
              <a:ln>
                <a:noFill/>
              </a:ln>
              <a:solidFill>
                <a:srgbClr val="000000"/>
              </a:solidFill>
              <a:latin typeface="Arial" pitchFamily="18"/>
              <a:ea typeface="Microsoft YaHei" pitchFamily="2"/>
            </a:endParaRPr>
          </a:p>
          <a:p>
            <a:pPr lvl="0"/>
            <a:r>
              <a:rPr lang="fr-CA" sz="1200" b="0" i="0" u="none" strike="noStrike" kern="1200" dirty="0" err="1">
                <a:ln>
                  <a:noFill/>
                </a:ln>
                <a:solidFill>
                  <a:srgbClr val="000000"/>
                </a:solidFill>
                <a:latin typeface="Arial" pitchFamily="18"/>
                <a:ea typeface="Microsoft YaHei" pitchFamily="2"/>
              </a:rPr>
              <a:t>Betteridge</a:t>
            </a:r>
            <a:r>
              <a:rPr lang="fr-CA" sz="1200" b="0" i="0" u="none" strike="noStrike" kern="1200" dirty="0">
                <a:ln>
                  <a:noFill/>
                </a:ln>
                <a:solidFill>
                  <a:srgbClr val="000000"/>
                </a:solidFill>
                <a:latin typeface="Arial" pitchFamily="18"/>
                <a:ea typeface="Microsoft YaHei" pitchFamily="2"/>
              </a:rPr>
              <a:t> en explique le concept dans un article de février 2009, à propos d'un article du site </a:t>
            </a:r>
            <a:r>
              <a:rPr lang="fr-CA" sz="1200" b="0" i="0" u="none" strike="noStrike" kern="1200" dirty="0" err="1">
                <a:ln>
                  <a:noFill/>
                </a:ln>
                <a:solidFill>
                  <a:srgbClr val="000000"/>
                </a:solidFill>
                <a:latin typeface="Arial" pitchFamily="18"/>
                <a:ea typeface="Microsoft YaHei" pitchFamily="2"/>
                <a:hlinkClick r:id="rId3">
                  <a:extLst>
                    <a:ext uri="{A12FA001-AC4F-418D-AE19-62706E023703}">
                      <ahyp:hlinkClr xmlns:ahyp="http://schemas.microsoft.com/office/drawing/2018/hyperlinkcolor" val="tx"/>
                    </a:ext>
                  </a:extLst>
                </a:hlinkClick>
              </a:rPr>
              <a:t>TechCrunch</a:t>
            </a:r>
            <a:r>
              <a:rPr lang="fr-CA" sz="1200" b="0" i="0" u="none" strike="noStrike" kern="1200" dirty="0">
                <a:ln>
                  <a:noFill/>
                </a:ln>
                <a:solidFill>
                  <a:srgbClr val="000000"/>
                </a:solidFill>
                <a:latin typeface="Arial" pitchFamily="18"/>
                <a:ea typeface="Microsoft YaHei" pitchFamily="2"/>
              </a:rPr>
              <a:t> intitulé « </a:t>
            </a:r>
            <a:r>
              <a:rPr lang="fr-CA" sz="1200" b="0" i="0" u="none" strike="noStrike" kern="1200" dirty="0">
                <a:ln>
                  <a:noFill/>
                </a:ln>
                <a:solidFill>
                  <a:srgbClr val="000000"/>
                </a:solidFill>
                <a:latin typeface="Arial" pitchFamily="18"/>
                <a:ea typeface="Microsoft YaHei" pitchFamily="2"/>
                <a:hlinkClick r:id="rId4">
                  <a:extLst>
                    <a:ext uri="{A12FA001-AC4F-418D-AE19-62706E023703}">
                      <ahyp:hlinkClr xmlns:ahyp="http://schemas.microsoft.com/office/drawing/2018/hyperlinkcolor" val="tx"/>
                    </a:ext>
                  </a:extLst>
                </a:hlinkClick>
              </a:rPr>
              <a:t>Last.fm</a:t>
            </a:r>
            <a:r>
              <a:rPr lang="fr-CA" sz="1200" b="0" i="0" u="none" strike="noStrike" kern="1200" dirty="0">
                <a:ln>
                  <a:noFill/>
                </a:ln>
                <a:solidFill>
                  <a:srgbClr val="000000"/>
                </a:solidFill>
                <a:latin typeface="Arial" pitchFamily="18"/>
                <a:ea typeface="Microsoft YaHei" pitchFamily="2"/>
              </a:rPr>
              <a:t> a-t-il remis ses statistiques d'écoute utilisateurs à la </a:t>
            </a:r>
            <a:r>
              <a:rPr lang="fr-CA" sz="1200" b="0" i="0" u="none" strike="noStrike" kern="1200" dirty="0">
                <a:ln>
                  <a:noFill/>
                </a:ln>
                <a:solidFill>
                  <a:srgbClr val="000000"/>
                </a:solidFill>
                <a:latin typeface="Arial" pitchFamily="18"/>
                <a:ea typeface="Microsoft YaHei" pitchFamily="2"/>
                <a:hlinkClick r:id="rId5">
                  <a:extLst>
                    <a:ext uri="{A12FA001-AC4F-418D-AE19-62706E023703}">
                      <ahyp:hlinkClr xmlns:ahyp="http://schemas.microsoft.com/office/drawing/2018/hyperlinkcolor" val="tx"/>
                    </a:ext>
                  </a:extLst>
                </a:hlinkClick>
              </a:rPr>
              <a:t>RIAA</a:t>
            </a:r>
            <a:r>
              <a:rPr lang="fr-CA" sz="1200" b="0" i="0" u="none" strike="noStrike" kern="1200" dirty="0">
                <a:ln>
                  <a:noFill/>
                </a:ln>
                <a:solidFill>
                  <a:srgbClr val="000000"/>
                </a:solidFill>
                <a:latin typeface="Arial" pitchFamily="18"/>
                <a:ea typeface="Microsoft YaHei" pitchFamily="2"/>
              </a:rPr>
              <a:t> ? » (« </a:t>
            </a:r>
            <a:r>
              <a:rPr lang="fr-CA" sz="1200" b="0" i="1" u="none" strike="noStrike" kern="1200" dirty="0" err="1">
                <a:ln>
                  <a:noFill/>
                </a:ln>
                <a:solidFill>
                  <a:srgbClr val="000000"/>
                </a:solidFill>
                <a:latin typeface="Arial" pitchFamily="18"/>
                <a:ea typeface="Microsoft YaHei" pitchFamily="2"/>
              </a:rPr>
              <a:t>Did</a:t>
            </a:r>
            <a:r>
              <a:rPr lang="fr-CA" sz="1200" b="0" i="1" u="none" strike="noStrike" kern="1200" dirty="0">
                <a:ln>
                  <a:noFill/>
                </a:ln>
                <a:solidFill>
                  <a:srgbClr val="000000"/>
                </a:solidFill>
                <a:latin typeface="Arial" pitchFamily="18"/>
                <a:ea typeface="Microsoft YaHei" pitchFamily="2"/>
              </a:rPr>
              <a:t> Last.fm Just Hand Over User </a:t>
            </a:r>
            <a:r>
              <a:rPr lang="fr-CA" sz="1200" b="0" i="1" u="none" strike="noStrike" kern="1200" dirty="0" err="1">
                <a:ln>
                  <a:noFill/>
                </a:ln>
                <a:solidFill>
                  <a:srgbClr val="000000"/>
                </a:solidFill>
                <a:latin typeface="Arial" pitchFamily="18"/>
                <a:ea typeface="Microsoft YaHei" pitchFamily="2"/>
              </a:rPr>
              <a:t>Listening</a:t>
            </a:r>
            <a:r>
              <a:rPr lang="fr-CA" sz="1200" b="0" i="1" u="none" strike="noStrike" kern="1200" dirty="0">
                <a:ln>
                  <a:noFill/>
                </a:ln>
                <a:solidFill>
                  <a:srgbClr val="000000"/>
                </a:solidFill>
                <a:latin typeface="Arial" pitchFamily="18"/>
                <a:ea typeface="Microsoft YaHei" pitchFamily="2"/>
              </a:rPr>
              <a:t> Data To the RIAA?</a:t>
            </a:r>
            <a:r>
              <a:rPr lang="fr-CA" sz="1200" b="0" i="0" u="none" strike="noStrike" kern="1200" dirty="0">
                <a:ln>
                  <a:noFill/>
                </a:ln>
                <a:solidFill>
                  <a:srgbClr val="000000"/>
                </a:solidFill>
                <a:latin typeface="Arial" pitchFamily="18"/>
                <a:ea typeface="Microsoft YaHei" pitchFamily="2"/>
              </a:rPr>
              <a:t> »).</a:t>
            </a:r>
          </a:p>
          <a:p>
            <a:pPr lvl="0"/>
            <a:br>
              <a:rPr lang="fr-CA" sz="1200" b="0" i="0" u="none" strike="noStrike" kern="1200" dirty="0">
                <a:ln>
                  <a:noFill/>
                </a:ln>
                <a:solidFill>
                  <a:srgbClr val="000000"/>
                </a:solidFill>
                <a:latin typeface="Arial" pitchFamily="18"/>
                <a:ea typeface="Microsoft YaHei" pitchFamily="2"/>
              </a:rPr>
            </a:br>
            <a:endParaRPr lang="fr-CA" sz="1200" b="0" i="0" u="none" strike="noStrike" kern="1200" dirty="0">
              <a:ln>
                <a:noFill/>
              </a:ln>
              <a:solidFill>
                <a:srgbClr val="000000"/>
              </a:solidFill>
              <a:latin typeface="Arial" pitchFamily="18"/>
              <a:ea typeface="Microsoft YaHei" pitchFamily="2"/>
            </a:endParaRPr>
          </a:p>
          <a:p>
            <a:pPr lvl="0"/>
            <a:endParaRPr lang="fr-CA" sz="1200" dirty="0">
              <a:solidFill>
                <a:srgbClr val="000000"/>
              </a:solidFill>
              <a:latin typeface="+mn-lt" pitchFamily="18"/>
              <a:ea typeface="+mn-ea" pitchFamily="2"/>
              <a:cs typeface="+mn-cs" pitchFamily="2"/>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E4EEA2B-AB05-7E82-4B82-2D9816FC2A46}"/>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3B9B3195-6A56-4AB1-95F3-675C6C23564C}" type="slidenum">
              <a:t>71</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15B836B3-01D9-2AE1-0EA8-682FF150817C}"/>
              </a:ext>
            </a:extLst>
          </p:cNvPr>
          <p:cNvSpPr txBox="1">
            <a:spLocks noGrp="1"/>
          </p:cNvSpPr>
          <p:nvPr>
            <p:ph type="sldNum" sz="quarter" idx="5"/>
          </p:nvPr>
        </p:nvSpPr>
        <p:spPr>
          <a:ln/>
        </p:spPr>
        <p:txBody>
          <a:bodyPr lIns="0" tIns="0" rIns="0" bIns="0" anchor="b" anchorCtr="0">
            <a:noAutofit/>
          </a:bodyPr>
          <a:lstStyle/>
          <a:p>
            <a:pPr lvl="0"/>
            <a:fld id="{86ACD092-3F1F-4548-8A27-9D44C16C13B3}" type="slidenum">
              <a:t>71</a:t>
            </a:fld>
            <a:endParaRPr lang="fr-CA"/>
          </a:p>
        </p:txBody>
      </p:sp>
      <p:sp>
        <p:nvSpPr>
          <p:cNvPr id="2" name="Espace réservé de l'image des diapositives 1">
            <a:extLst>
              <a:ext uri="{FF2B5EF4-FFF2-40B4-BE49-F238E27FC236}">
                <a16:creationId xmlns:a16="http://schemas.microsoft.com/office/drawing/2014/main" id="{549CA9D6-4FCF-79CA-0284-4D72AC8FED1A}"/>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B695DA67-2948-0122-B36C-1F6525F9CE70}"/>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sz="1200" dirty="0">
                <a:solidFill>
                  <a:srgbClr val="000000"/>
                </a:solidFill>
                <a:latin typeface="+mn-lt" pitchFamily="18"/>
                <a:ea typeface="+mn-ea" pitchFamily="2"/>
                <a:cs typeface="+mn-cs" pitchFamily="2"/>
              </a:rPr>
              <a:t>Ian </a:t>
            </a:r>
            <a:r>
              <a:rPr lang="fr-CA" sz="1200" dirty="0" err="1">
                <a:solidFill>
                  <a:srgbClr val="000000"/>
                </a:solidFill>
                <a:latin typeface="+mn-lt" pitchFamily="18"/>
                <a:ea typeface="+mn-ea" pitchFamily="2"/>
                <a:cs typeface="+mn-cs" pitchFamily="2"/>
              </a:rPr>
              <a:t>Betteridge</a:t>
            </a:r>
            <a:r>
              <a:rPr lang="fr-CA" sz="1200" dirty="0">
                <a:solidFill>
                  <a:srgbClr val="000000"/>
                </a:solidFill>
                <a:latin typeface="+mn-lt" pitchFamily="18"/>
                <a:ea typeface="+mn-ea" pitchFamily="2"/>
                <a:cs typeface="+mn-cs" pitchFamily="2"/>
              </a:rPr>
              <a:t>, journaliste britannique spécialisé dans les nouvelles technologies</a:t>
            </a:r>
            <a:r>
              <a:rPr lang="fr-CA" sz="1200" dirty="0">
                <a:solidFill>
                  <a:srgbClr val="000000"/>
                </a:solidFill>
                <a:latin typeface="+mn-lt" pitchFamily="18"/>
                <a:ea typeface="+mn-ea" pitchFamily="2"/>
                <a:cs typeface="+mn-cs" pitchFamily="2"/>
                <a:hlinkClick r:id="rId3">
                  <a:extLst>
                    <a:ext uri="{A12FA001-AC4F-418D-AE19-62706E023703}">
                      <ahyp:hlinkClr xmlns:ahyp="http://schemas.microsoft.com/office/drawing/2018/hyperlinkcolor" val="tx"/>
                    </a:ext>
                  </a:extLst>
                </a:hlinkClick>
              </a:rPr>
              <a:t>1</a:t>
            </a:r>
            <a:r>
              <a:rPr lang="fr-CA" sz="1200" dirty="0">
                <a:solidFill>
                  <a:srgbClr val="000000"/>
                </a:solidFill>
                <a:latin typeface="+mn-lt" pitchFamily="18"/>
                <a:ea typeface="+mn-ea" pitchFamily="2"/>
                <a:cs typeface="+mn-cs" pitchFamily="2"/>
              </a:rPr>
              <a:t>, bien que l’idée soit bien plus ancienne. Comme d’autres lois similaires (p. ex. la </a:t>
            </a:r>
            <a:r>
              <a:rPr lang="fr-CA" sz="1200" dirty="0">
                <a:solidFill>
                  <a:srgbClr val="000000"/>
                </a:solidFill>
                <a:latin typeface="+mn-lt" pitchFamily="18"/>
                <a:ea typeface="+mn-ea" pitchFamily="2"/>
                <a:cs typeface="+mn-cs" pitchFamily="2"/>
                <a:hlinkClick r:id="rId4">
                  <a:extLst>
                    <a:ext uri="{A12FA001-AC4F-418D-AE19-62706E023703}">
                      <ahyp:hlinkClr xmlns:ahyp="http://schemas.microsoft.com/office/drawing/2018/hyperlinkcolor" val="tx"/>
                    </a:ext>
                  </a:extLst>
                </a:hlinkClick>
              </a:rPr>
              <a:t>loi de Murphy</a:t>
            </a:r>
            <a:r>
              <a:rPr lang="fr-CA" sz="1200" dirty="0">
                <a:solidFill>
                  <a:srgbClr val="000000"/>
                </a:solidFill>
                <a:latin typeface="+mn-lt" pitchFamily="18"/>
                <a:ea typeface="+mn-ea" pitchFamily="2"/>
                <a:cs typeface="+mn-cs" pitchFamily="2"/>
              </a:rPr>
              <a:t>), elle se veut humoristique plutôt que littérale.</a:t>
            </a:r>
          </a:p>
          <a:p>
            <a:pPr lvl="0"/>
            <a:br>
              <a:rPr lang="fr-CA" sz="1200" dirty="0">
                <a:solidFill>
                  <a:srgbClr val="000000"/>
                </a:solidFill>
                <a:latin typeface="+mn-lt" pitchFamily="18"/>
                <a:ea typeface="+mn-ea" pitchFamily="2"/>
                <a:cs typeface="+mn-cs" pitchFamily="2"/>
              </a:rPr>
            </a:br>
            <a:r>
              <a:rPr lang="fr-CA" sz="1200" dirty="0">
                <a:solidFill>
                  <a:srgbClr val="000000"/>
                </a:solidFill>
                <a:latin typeface="+mn-lt" pitchFamily="18"/>
                <a:ea typeface="+mn-ea" pitchFamily="2"/>
                <a:cs typeface="+mn-cs" pitchFamily="2"/>
              </a:rPr>
              <a:t>La maxime est citée sous d'autres noms dès 1991. Elle est ainsi dénommée « </a:t>
            </a:r>
            <a:r>
              <a:rPr lang="fr-CA" sz="1200" b="1" dirty="0">
                <a:solidFill>
                  <a:srgbClr val="000000"/>
                </a:solidFill>
                <a:latin typeface="+mn-lt" pitchFamily="18"/>
                <a:ea typeface="+mn-ea" pitchFamily="2"/>
                <a:cs typeface="+mn-cs" pitchFamily="2"/>
              </a:rPr>
              <a:t>loi de Davis »</a:t>
            </a:r>
            <a:r>
              <a:rPr lang="fr-CA" sz="1200" dirty="0">
                <a:solidFill>
                  <a:srgbClr val="000000"/>
                </a:solidFill>
                <a:latin typeface="+mn-lt" pitchFamily="18"/>
                <a:ea typeface="+mn-ea" pitchFamily="2"/>
                <a:cs typeface="+mn-cs" pitchFamily="2"/>
                <a:hlinkClick r:id="rId5">
                  <a:extLst>
                    <a:ext uri="{A12FA001-AC4F-418D-AE19-62706E023703}">
                      <ahyp:hlinkClr xmlns:ahyp="http://schemas.microsoft.com/office/drawing/2018/hyperlinkcolor" val="tx"/>
                    </a:ext>
                  </a:extLst>
                </a:hlinkClick>
              </a:rPr>
              <a:t>2</a:t>
            </a:r>
            <a:r>
              <a:rPr lang="fr-CA" sz="1200" dirty="0">
                <a:solidFill>
                  <a:srgbClr val="000000"/>
                </a:solidFill>
                <a:latin typeface="+mn-lt" pitchFamily="18"/>
                <a:ea typeface="+mn-ea" pitchFamily="2"/>
                <a:cs typeface="+mn-cs" pitchFamily="2"/>
              </a:rPr>
              <a:t>,</a:t>
            </a:r>
            <a:r>
              <a:rPr lang="fr-CA" sz="1200" dirty="0">
                <a:solidFill>
                  <a:srgbClr val="000000"/>
                </a:solidFill>
                <a:latin typeface="+mn-lt" pitchFamily="18"/>
                <a:ea typeface="+mn-ea" pitchFamily="2"/>
                <a:cs typeface="+mn-cs" pitchFamily="2"/>
                <a:hlinkClick r:id="rId6">
                  <a:extLst>
                    <a:ext uri="{A12FA001-AC4F-418D-AE19-62706E023703}">
                      <ahyp:hlinkClr xmlns:ahyp="http://schemas.microsoft.com/office/drawing/2018/hyperlinkcolor" val="tx"/>
                    </a:ext>
                  </a:extLst>
                </a:hlinkClick>
              </a:rPr>
              <a:t>3</a:t>
            </a:r>
            <a:r>
              <a:rPr lang="fr-CA" sz="1200" dirty="0">
                <a:solidFill>
                  <a:srgbClr val="000000"/>
                </a:solidFill>
                <a:latin typeface="+mn-lt" pitchFamily="18"/>
                <a:ea typeface="+mn-ea" pitchFamily="2"/>
                <a:cs typeface="+mn-cs" pitchFamily="2"/>
              </a:rPr>
              <a:t> ou « </a:t>
            </a:r>
            <a:r>
              <a:rPr lang="fr-CA" sz="1200" b="1" dirty="0">
                <a:solidFill>
                  <a:srgbClr val="000000"/>
                </a:solidFill>
                <a:latin typeface="+mn-lt" pitchFamily="18"/>
                <a:ea typeface="+mn-ea" pitchFamily="2"/>
                <a:cs typeface="+mn-cs" pitchFamily="2"/>
              </a:rPr>
              <a:t>principe journalistique »</a:t>
            </a:r>
            <a:r>
              <a:rPr lang="fr-CA" sz="1200" dirty="0">
                <a:solidFill>
                  <a:srgbClr val="000000"/>
                </a:solidFill>
                <a:latin typeface="+mn-lt" pitchFamily="18"/>
                <a:ea typeface="+mn-ea" pitchFamily="2"/>
                <a:cs typeface="+mn-cs" pitchFamily="2"/>
                <a:hlinkClick r:id="rId7">
                  <a:extLst>
                    <a:ext uri="{A12FA001-AC4F-418D-AE19-62706E023703}">
                      <ahyp:hlinkClr xmlns:ahyp="http://schemas.microsoft.com/office/drawing/2018/hyperlinkcolor" val="tx"/>
                    </a:ext>
                  </a:extLst>
                </a:hlinkClick>
              </a:rPr>
              <a:t>4</a:t>
            </a:r>
            <a:r>
              <a:rPr lang="fr-CA" sz="1200" dirty="0">
                <a:solidFill>
                  <a:srgbClr val="000000"/>
                </a:solidFill>
                <a:latin typeface="+mn-lt" pitchFamily="18"/>
                <a:ea typeface="+mn-ea" pitchFamily="2"/>
                <a:cs typeface="+mn-cs" pitchFamily="2"/>
              </a:rPr>
              <a:t>.</a:t>
            </a:r>
          </a:p>
          <a:p>
            <a:pPr lvl="0"/>
            <a:br>
              <a:rPr lang="fr-CA" sz="1200" dirty="0">
                <a:solidFill>
                  <a:srgbClr val="000000"/>
                </a:solidFill>
                <a:latin typeface="+mn-lt" pitchFamily="18"/>
                <a:ea typeface="+mn-ea" pitchFamily="2"/>
                <a:cs typeface="+mn-cs" pitchFamily="2"/>
              </a:rPr>
            </a:br>
            <a:r>
              <a:rPr lang="fr-CA" sz="1200" dirty="0">
                <a:solidFill>
                  <a:srgbClr val="000000"/>
                </a:solidFill>
                <a:latin typeface="+mn-lt" pitchFamily="18"/>
                <a:ea typeface="+mn-ea" pitchFamily="2"/>
                <a:cs typeface="+mn-cs" pitchFamily="2"/>
              </a:rPr>
              <a:t>https://www.houseofgoldbergs.com/Docs/Humor/murphyAll.txt</a:t>
            </a:r>
          </a:p>
          <a:p>
            <a:pPr lvl="0"/>
            <a:endParaRPr lang="fr-CA" sz="1200" dirty="0">
              <a:solidFill>
                <a:srgbClr val="000000"/>
              </a:solidFill>
              <a:latin typeface="+mn-lt" pitchFamily="18"/>
              <a:ea typeface="+mn-ea" pitchFamily="2"/>
              <a:cs typeface="+mn-cs" pitchFamily="2"/>
            </a:endParaRPr>
          </a:p>
          <a:p>
            <a:pPr lvl="0"/>
            <a:r>
              <a:rPr lang="fr-CA" sz="1200" dirty="0" err="1">
                <a:solidFill>
                  <a:srgbClr val="000000"/>
                </a:solidFill>
                <a:latin typeface="+mn-lt" pitchFamily="18"/>
                <a:ea typeface="+mn-ea" pitchFamily="2"/>
                <a:cs typeface="+mn-cs" pitchFamily="2"/>
              </a:rPr>
              <a:t>Betteridge</a:t>
            </a:r>
            <a:r>
              <a:rPr lang="fr-CA" sz="1200" dirty="0">
                <a:solidFill>
                  <a:srgbClr val="000000"/>
                </a:solidFill>
                <a:latin typeface="+mn-lt" pitchFamily="18"/>
                <a:ea typeface="+mn-ea" pitchFamily="2"/>
                <a:cs typeface="+mn-cs" pitchFamily="2"/>
              </a:rPr>
              <a:t> en explique le concept dans un article de février 2009, à propos d'un article du site </a:t>
            </a:r>
            <a:r>
              <a:rPr lang="fr-CA" sz="1200" dirty="0" err="1">
                <a:solidFill>
                  <a:srgbClr val="000000"/>
                </a:solidFill>
                <a:latin typeface="+mn-lt" pitchFamily="18"/>
                <a:ea typeface="+mn-ea" pitchFamily="2"/>
                <a:cs typeface="+mn-cs" pitchFamily="2"/>
                <a:hlinkClick r:id="rId8">
                  <a:extLst>
                    <a:ext uri="{A12FA001-AC4F-418D-AE19-62706E023703}">
                      <ahyp:hlinkClr xmlns:ahyp="http://schemas.microsoft.com/office/drawing/2018/hyperlinkcolor" val="tx"/>
                    </a:ext>
                  </a:extLst>
                </a:hlinkClick>
              </a:rPr>
              <a:t>TechCrunch</a:t>
            </a:r>
            <a:r>
              <a:rPr lang="fr-CA" sz="1200" dirty="0">
                <a:solidFill>
                  <a:srgbClr val="000000"/>
                </a:solidFill>
                <a:latin typeface="+mn-lt" pitchFamily="18"/>
                <a:ea typeface="+mn-ea" pitchFamily="2"/>
                <a:cs typeface="+mn-cs" pitchFamily="2"/>
              </a:rPr>
              <a:t> intitulé « </a:t>
            </a:r>
            <a:r>
              <a:rPr lang="fr-CA" sz="1200" dirty="0">
                <a:solidFill>
                  <a:srgbClr val="000000"/>
                </a:solidFill>
                <a:latin typeface="+mn-lt" pitchFamily="18"/>
                <a:ea typeface="+mn-ea" pitchFamily="2"/>
                <a:cs typeface="+mn-cs" pitchFamily="2"/>
                <a:hlinkClick r:id="rId9">
                  <a:extLst>
                    <a:ext uri="{A12FA001-AC4F-418D-AE19-62706E023703}">
                      <ahyp:hlinkClr xmlns:ahyp="http://schemas.microsoft.com/office/drawing/2018/hyperlinkcolor" val="tx"/>
                    </a:ext>
                  </a:extLst>
                </a:hlinkClick>
              </a:rPr>
              <a:t>Last.fm</a:t>
            </a:r>
            <a:r>
              <a:rPr lang="fr-CA" sz="1200" dirty="0">
                <a:solidFill>
                  <a:srgbClr val="000000"/>
                </a:solidFill>
                <a:latin typeface="+mn-lt" pitchFamily="18"/>
                <a:ea typeface="+mn-ea" pitchFamily="2"/>
                <a:cs typeface="+mn-cs" pitchFamily="2"/>
              </a:rPr>
              <a:t> a-t-il remis ses statistiques d'écoute utilisateurs à la </a:t>
            </a:r>
            <a:r>
              <a:rPr lang="fr-CA" sz="1200" dirty="0">
                <a:solidFill>
                  <a:srgbClr val="000000"/>
                </a:solidFill>
                <a:latin typeface="+mn-lt" pitchFamily="18"/>
                <a:ea typeface="+mn-ea" pitchFamily="2"/>
                <a:cs typeface="+mn-cs" pitchFamily="2"/>
                <a:hlinkClick r:id="rId10">
                  <a:extLst>
                    <a:ext uri="{A12FA001-AC4F-418D-AE19-62706E023703}">
                      <ahyp:hlinkClr xmlns:ahyp="http://schemas.microsoft.com/office/drawing/2018/hyperlinkcolor" val="tx"/>
                    </a:ext>
                  </a:extLst>
                </a:hlinkClick>
              </a:rPr>
              <a:t>RIAA</a:t>
            </a:r>
            <a:r>
              <a:rPr lang="fr-CA" sz="1200" dirty="0">
                <a:solidFill>
                  <a:srgbClr val="000000"/>
                </a:solidFill>
                <a:latin typeface="+mn-lt" pitchFamily="18"/>
                <a:ea typeface="+mn-ea" pitchFamily="2"/>
                <a:cs typeface="+mn-cs" pitchFamily="2"/>
              </a:rPr>
              <a:t> ? » (« </a:t>
            </a:r>
            <a:r>
              <a:rPr lang="fr-CA" sz="1200" i="1" dirty="0" err="1">
                <a:solidFill>
                  <a:srgbClr val="000000"/>
                </a:solidFill>
                <a:latin typeface="+mn-lt" pitchFamily="18"/>
                <a:ea typeface="+mn-ea" pitchFamily="2"/>
                <a:cs typeface="+mn-cs" pitchFamily="2"/>
              </a:rPr>
              <a:t>Did</a:t>
            </a:r>
            <a:r>
              <a:rPr lang="fr-CA" sz="1200" i="1" dirty="0">
                <a:solidFill>
                  <a:srgbClr val="000000"/>
                </a:solidFill>
                <a:latin typeface="+mn-lt" pitchFamily="18"/>
                <a:ea typeface="+mn-ea" pitchFamily="2"/>
                <a:cs typeface="+mn-cs" pitchFamily="2"/>
              </a:rPr>
              <a:t> Last.fm Just Hand Over User </a:t>
            </a:r>
            <a:r>
              <a:rPr lang="fr-CA" sz="1200" i="1" dirty="0" err="1">
                <a:solidFill>
                  <a:srgbClr val="000000"/>
                </a:solidFill>
                <a:latin typeface="+mn-lt" pitchFamily="18"/>
                <a:ea typeface="+mn-ea" pitchFamily="2"/>
                <a:cs typeface="+mn-cs" pitchFamily="2"/>
              </a:rPr>
              <a:t>Listening</a:t>
            </a:r>
            <a:r>
              <a:rPr lang="fr-CA" sz="1200" i="1" dirty="0">
                <a:solidFill>
                  <a:srgbClr val="000000"/>
                </a:solidFill>
                <a:latin typeface="+mn-lt" pitchFamily="18"/>
                <a:ea typeface="+mn-ea" pitchFamily="2"/>
                <a:cs typeface="+mn-cs" pitchFamily="2"/>
              </a:rPr>
              <a:t> Data To the RIAA?</a:t>
            </a:r>
            <a:r>
              <a:rPr lang="fr-CA" sz="1200" dirty="0">
                <a:solidFill>
                  <a:srgbClr val="000000"/>
                </a:solidFill>
                <a:latin typeface="+mn-lt" pitchFamily="18"/>
                <a:ea typeface="+mn-ea" pitchFamily="2"/>
                <a:cs typeface="+mn-cs" pitchFamily="2"/>
              </a:rPr>
              <a:t> »).</a:t>
            </a:r>
          </a:p>
          <a:p>
            <a:pPr lvl="0"/>
            <a:br>
              <a:rPr lang="fr-CA" sz="1200" dirty="0">
                <a:solidFill>
                  <a:srgbClr val="000000"/>
                </a:solidFill>
                <a:latin typeface="+mn-lt" pitchFamily="18"/>
                <a:ea typeface="+mn-ea" pitchFamily="2"/>
                <a:cs typeface="+mn-cs" pitchFamily="2"/>
              </a:rPr>
            </a:br>
            <a:endParaRPr lang="fr-CA" sz="1200" dirty="0">
              <a:solidFill>
                <a:srgbClr val="000000"/>
              </a:solidFill>
              <a:latin typeface="+mn-lt" pitchFamily="18"/>
              <a:ea typeface="+mn-ea" pitchFamily="2"/>
              <a:cs typeface="+mn-cs" pitchFamily="2"/>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A5C2162-C1EE-2F39-9251-3BBE4DE8D4DD}"/>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79A85EC1-5DBF-4991-8C7A-AD0AEC7CD8AF}" type="slidenum">
              <a:t>72</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C9BC0CA6-DE44-EDC9-1FCD-CF8A64E2C54F}"/>
              </a:ext>
            </a:extLst>
          </p:cNvPr>
          <p:cNvSpPr txBox="1">
            <a:spLocks noGrp="1"/>
          </p:cNvSpPr>
          <p:nvPr>
            <p:ph type="sldNum" sz="quarter" idx="5"/>
          </p:nvPr>
        </p:nvSpPr>
        <p:spPr>
          <a:ln/>
        </p:spPr>
        <p:txBody>
          <a:bodyPr lIns="0" tIns="0" rIns="0" bIns="0" anchor="b" anchorCtr="0">
            <a:noAutofit/>
          </a:bodyPr>
          <a:lstStyle/>
          <a:p>
            <a:pPr lvl="0"/>
            <a:fld id="{69010B3A-A5AA-4FDF-959B-52E9A4599F98}" type="slidenum">
              <a:t>72</a:t>
            </a:fld>
            <a:endParaRPr lang="fr-CA"/>
          </a:p>
        </p:txBody>
      </p:sp>
      <p:sp>
        <p:nvSpPr>
          <p:cNvPr id="2" name="Espace réservé de l'image des diapositives 1">
            <a:extLst>
              <a:ext uri="{FF2B5EF4-FFF2-40B4-BE49-F238E27FC236}">
                <a16:creationId xmlns:a16="http://schemas.microsoft.com/office/drawing/2014/main" id="{0008392F-1B19-461A-9A77-4E7A91C0F1B9}"/>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C996A7A1-F63E-A6D2-84EB-9FEF084F3965}"/>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sz="1200" dirty="0">
                <a:solidFill>
                  <a:srgbClr val="000000"/>
                </a:solidFill>
                <a:latin typeface="+mn-lt" pitchFamily="18"/>
                <a:ea typeface="+mn-ea" pitchFamily="2"/>
                <a:cs typeface="+mn-cs" pitchFamily="2"/>
              </a:rPr>
              <a:t>Ian </a:t>
            </a:r>
            <a:r>
              <a:rPr lang="fr-CA" sz="1200" dirty="0" err="1">
                <a:solidFill>
                  <a:srgbClr val="000000"/>
                </a:solidFill>
                <a:latin typeface="+mn-lt" pitchFamily="18"/>
                <a:ea typeface="+mn-ea" pitchFamily="2"/>
                <a:cs typeface="+mn-cs" pitchFamily="2"/>
              </a:rPr>
              <a:t>Betteridge</a:t>
            </a:r>
            <a:r>
              <a:rPr lang="fr-CA" sz="1200" dirty="0">
                <a:solidFill>
                  <a:srgbClr val="000000"/>
                </a:solidFill>
                <a:latin typeface="+mn-lt" pitchFamily="18"/>
                <a:ea typeface="+mn-ea" pitchFamily="2"/>
                <a:cs typeface="+mn-cs" pitchFamily="2"/>
              </a:rPr>
              <a:t>, journaliste britannique spécialisé dans les nouvelles technologies</a:t>
            </a:r>
            <a:r>
              <a:rPr lang="fr-CA" sz="1200" dirty="0">
                <a:solidFill>
                  <a:srgbClr val="000000"/>
                </a:solidFill>
                <a:latin typeface="+mn-lt" pitchFamily="18"/>
                <a:ea typeface="+mn-ea" pitchFamily="2"/>
                <a:cs typeface="+mn-cs" pitchFamily="2"/>
                <a:hlinkClick r:id="rId3">
                  <a:extLst>
                    <a:ext uri="{A12FA001-AC4F-418D-AE19-62706E023703}">
                      <ahyp:hlinkClr xmlns:ahyp="http://schemas.microsoft.com/office/drawing/2018/hyperlinkcolor" val="tx"/>
                    </a:ext>
                  </a:extLst>
                </a:hlinkClick>
              </a:rPr>
              <a:t>1</a:t>
            </a:r>
            <a:r>
              <a:rPr lang="fr-CA" sz="1200" dirty="0">
                <a:solidFill>
                  <a:srgbClr val="000000"/>
                </a:solidFill>
                <a:latin typeface="+mn-lt" pitchFamily="18"/>
                <a:ea typeface="+mn-ea" pitchFamily="2"/>
                <a:cs typeface="+mn-cs" pitchFamily="2"/>
              </a:rPr>
              <a:t>, bien que l’idée soit bien plus ancienne. Comme d’autres lois similaires (p. ex. la </a:t>
            </a:r>
            <a:r>
              <a:rPr lang="fr-CA" sz="1200" dirty="0">
                <a:solidFill>
                  <a:srgbClr val="000000"/>
                </a:solidFill>
                <a:latin typeface="+mn-lt" pitchFamily="18"/>
                <a:ea typeface="+mn-ea" pitchFamily="2"/>
                <a:cs typeface="+mn-cs" pitchFamily="2"/>
                <a:hlinkClick r:id="rId4">
                  <a:extLst>
                    <a:ext uri="{A12FA001-AC4F-418D-AE19-62706E023703}">
                      <ahyp:hlinkClr xmlns:ahyp="http://schemas.microsoft.com/office/drawing/2018/hyperlinkcolor" val="tx"/>
                    </a:ext>
                  </a:extLst>
                </a:hlinkClick>
              </a:rPr>
              <a:t>loi de Murphy</a:t>
            </a:r>
            <a:r>
              <a:rPr lang="fr-CA" sz="1200" dirty="0">
                <a:solidFill>
                  <a:srgbClr val="000000"/>
                </a:solidFill>
                <a:latin typeface="+mn-lt" pitchFamily="18"/>
                <a:ea typeface="+mn-ea" pitchFamily="2"/>
                <a:cs typeface="+mn-cs" pitchFamily="2"/>
              </a:rPr>
              <a:t>), elle se veut humoristique plutôt que littérale.</a:t>
            </a:r>
          </a:p>
          <a:p>
            <a:pPr lvl="0"/>
            <a:br>
              <a:rPr lang="fr-CA" sz="1200" dirty="0">
                <a:solidFill>
                  <a:srgbClr val="000000"/>
                </a:solidFill>
                <a:latin typeface="+mn-lt" pitchFamily="18"/>
                <a:ea typeface="+mn-ea" pitchFamily="2"/>
                <a:cs typeface="+mn-cs" pitchFamily="2"/>
              </a:rPr>
            </a:br>
            <a:r>
              <a:rPr lang="fr-CA" sz="1200" dirty="0">
                <a:solidFill>
                  <a:srgbClr val="000000"/>
                </a:solidFill>
                <a:latin typeface="+mn-lt" pitchFamily="18"/>
                <a:ea typeface="+mn-ea" pitchFamily="2"/>
                <a:cs typeface="+mn-cs" pitchFamily="2"/>
              </a:rPr>
              <a:t>La maxime est citée sous d'autres noms dès 1991. Elle est ainsi dénommée « </a:t>
            </a:r>
            <a:r>
              <a:rPr lang="fr-CA" sz="1200" b="1" dirty="0">
                <a:solidFill>
                  <a:srgbClr val="000000"/>
                </a:solidFill>
                <a:latin typeface="+mn-lt" pitchFamily="18"/>
                <a:ea typeface="+mn-ea" pitchFamily="2"/>
                <a:cs typeface="+mn-cs" pitchFamily="2"/>
              </a:rPr>
              <a:t>loi de Davis »</a:t>
            </a:r>
            <a:r>
              <a:rPr lang="fr-CA" sz="1200" dirty="0">
                <a:solidFill>
                  <a:srgbClr val="000000"/>
                </a:solidFill>
                <a:latin typeface="+mn-lt" pitchFamily="18"/>
                <a:ea typeface="+mn-ea" pitchFamily="2"/>
                <a:cs typeface="+mn-cs" pitchFamily="2"/>
                <a:hlinkClick r:id="rId5">
                  <a:extLst>
                    <a:ext uri="{A12FA001-AC4F-418D-AE19-62706E023703}">
                      <ahyp:hlinkClr xmlns:ahyp="http://schemas.microsoft.com/office/drawing/2018/hyperlinkcolor" val="tx"/>
                    </a:ext>
                  </a:extLst>
                </a:hlinkClick>
              </a:rPr>
              <a:t>2</a:t>
            </a:r>
            <a:r>
              <a:rPr lang="fr-CA" sz="1200" dirty="0">
                <a:solidFill>
                  <a:srgbClr val="000000"/>
                </a:solidFill>
                <a:latin typeface="+mn-lt" pitchFamily="18"/>
                <a:ea typeface="+mn-ea" pitchFamily="2"/>
                <a:cs typeface="+mn-cs" pitchFamily="2"/>
              </a:rPr>
              <a:t>,</a:t>
            </a:r>
            <a:r>
              <a:rPr lang="fr-CA" sz="1200" dirty="0">
                <a:solidFill>
                  <a:srgbClr val="000000"/>
                </a:solidFill>
                <a:latin typeface="+mn-lt" pitchFamily="18"/>
                <a:ea typeface="+mn-ea" pitchFamily="2"/>
                <a:cs typeface="+mn-cs" pitchFamily="2"/>
                <a:hlinkClick r:id="rId6">
                  <a:extLst>
                    <a:ext uri="{A12FA001-AC4F-418D-AE19-62706E023703}">
                      <ahyp:hlinkClr xmlns:ahyp="http://schemas.microsoft.com/office/drawing/2018/hyperlinkcolor" val="tx"/>
                    </a:ext>
                  </a:extLst>
                </a:hlinkClick>
              </a:rPr>
              <a:t>3</a:t>
            </a:r>
            <a:r>
              <a:rPr lang="fr-CA" sz="1200" dirty="0">
                <a:solidFill>
                  <a:srgbClr val="000000"/>
                </a:solidFill>
                <a:latin typeface="+mn-lt" pitchFamily="18"/>
                <a:ea typeface="+mn-ea" pitchFamily="2"/>
                <a:cs typeface="+mn-cs" pitchFamily="2"/>
              </a:rPr>
              <a:t> ou « </a:t>
            </a:r>
            <a:r>
              <a:rPr lang="fr-CA" sz="1200" b="1" dirty="0">
                <a:solidFill>
                  <a:srgbClr val="000000"/>
                </a:solidFill>
                <a:latin typeface="+mn-lt" pitchFamily="18"/>
                <a:ea typeface="+mn-ea" pitchFamily="2"/>
                <a:cs typeface="+mn-cs" pitchFamily="2"/>
              </a:rPr>
              <a:t>principe journalistique »</a:t>
            </a:r>
            <a:r>
              <a:rPr lang="fr-CA" sz="1200" dirty="0">
                <a:solidFill>
                  <a:srgbClr val="000000"/>
                </a:solidFill>
                <a:latin typeface="+mn-lt" pitchFamily="18"/>
                <a:ea typeface="+mn-ea" pitchFamily="2"/>
                <a:cs typeface="+mn-cs" pitchFamily="2"/>
                <a:hlinkClick r:id="rId7">
                  <a:extLst>
                    <a:ext uri="{A12FA001-AC4F-418D-AE19-62706E023703}">
                      <ahyp:hlinkClr xmlns:ahyp="http://schemas.microsoft.com/office/drawing/2018/hyperlinkcolor" val="tx"/>
                    </a:ext>
                  </a:extLst>
                </a:hlinkClick>
              </a:rPr>
              <a:t>4</a:t>
            </a:r>
            <a:r>
              <a:rPr lang="fr-CA" sz="1200" dirty="0">
                <a:solidFill>
                  <a:srgbClr val="000000"/>
                </a:solidFill>
                <a:latin typeface="+mn-lt" pitchFamily="18"/>
                <a:ea typeface="+mn-ea" pitchFamily="2"/>
                <a:cs typeface="+mn-cs" pitchFamily="2"/>
              </a:rPr>
              <a:t>.</a:t>
            </a:r>
          </a:p>
          <a:p>
            <a:pPr lvl="0"/>
            <a:br>
              <a:rPr lang="fr-CA" sz="1200" dirty="0">
                <a:solidFill>
                  <a:srgbClr val="000000"/>
                </a:solidFill>
                <a:latin typeface="+mn-lt" pitchFamily="18"/>
                <a:ea typeface="+mn-ea" pitchFamily="2"/>
                <a:cs typeface="+mn-cs" pitchFamily="2"/>
              </a:rPr>
            </a:br>
            <a:r>
              <a:rPr lang="fr-CA" sz="1200" dirty="0">
                <a:solidFill>
                  <a:srgbClr val="000000"/>
                </a:solidFill>
                <a:latin typeface="+mn-lt" pitchFamily="18"/>
                <a:ea typeface="+mn-ea" pitchFamily="2"/>
                <a:cs typeface="+mn-cs" pitchFamily="2"/>
              </a:rPr>
              <a:t>https://www.houseofgoldbergs.com/Docs/Humor/murphyAll.txt</a:t>
            </a:r>
          </a:p>
          <a:p>
            <a:pPr lvl="0"/>
            <a:endParaRPr lang="fr-CA" sz="1200" dirty="0">
              <a:solidFill>
                <a:srgbClr val="000000"/>
              </a:solidFill>
              <a:latin typeface="+mn-lt" pitchFamily="18"/>
              <a:ea typeface="+mn-ea" pitchFamily="2"/>
              <a:cs typeface="+mn-cs" pitchFamily="2"/>
            </a:endParaRPr>
          </a:p>
          <a:p>
            <a:pPr lvl="0"/>
            <a:r>
              <a:rPr lang="fr-CA" sz="1200" dirty="0" err="1">
                <a:solidFill>
                  <a:srgbClr val="000000"/>
                </a:solidFill>
                <a:latin typeface="+mn-lt" pitchFamily="18"/>
                <a:ea typeface="+mn-ea" pitchFamily="2"/>
                <a:cs typeface="+mn-cs" pitchFamily="2"/>
              </a:rPr>
              <a:t>Betteridge</a:t>
            </a:r>
            <a:r>
              <a:rPr lang="fr-CA" sz="1200" dirty="0">
                <a:solidFill>
                  <a:srgbClr val="000000"/>
                </a:solidFill>
                <a:latin typeface="+mn-lt" pitchFamily="18"/>
                <a:ea typeface="+mn-ea" pitchFamily="2"/>
                <a:cs typeface="+mn-cs" pitchFamily="2"/>
              </a:rPr>
              <a:t> en explique le concept dans un article de février 2009, à propos d'un article du site </a:t>
            </a:r>
            <a:r>
              <a:rPr lang="fr-CA" sz="1200" dirty="0" err="1">
                <a:solidFill>
                  <a:srgbClr val="000000"/>
                </a:solidFill>
                <a:latin typeface="+mn-lt" pitchFamily="18"/>
                <a:ea typeface="+mn-ea" pitchFamily="2"/>
                <a:cs typeface="+mn-cs" pitchFamily="2"/>
                <a:hlinkClick r:id="rId8">
                  <a:extLst>
                    <a:ext uri="{A12FA001-AC4F-418D-AE19-62706E023703}">
                      <ahyp:hlinkClr xmlns:ahyp="http://schemas.microsoft.com/office/drawing/2018/hyperlinkcolor" val="tx"/>
                    </a:ext>
                  </a:extLst>
                </a:hlinkClick>
              </a:rPr>
              <a:t>TechCrunch</a:t>
            </a:r>
            <a:r>
              <a:rPr lang="fr-CA" sz="1200" dirty="0">
                <a:solidFill>
                  <a:srgbClr val="000000"/>
                </a:solidFill>
                <a:latin typeface="+mn-lt" pitchFamily="18"/>
                <a:ea typeface="+mn-ea" pitchFamily="2"/>
                <a:cs typeface="+mn-cs" pitchFamily="2"/>
              </a:rPr>
              <a:t> intitulé « </a:t>
            </a:r>
            <a:r>
              <a:rPr lang="fr-CA" sz="1200" dirty="0">
                <a:solidFill>
                  <a:srgbClr val="000000"/>
                </a:solidFill>
                <a:latin typeface="+mn-lt" pitchFamily="18"/>
                <a:ea typeface="+mn-ea" pitchFamily="2"/>
                <a:cs typeface="+mn-cs" pitchFamily="2"/>
                <a:hlinkClick r:id="rId9">
                  <a:extLst>
                    <a:ext uri="{A12FA001-AC4F-418D-AE19-62706E023703}">
                      <ahyp:hlinkClr xmlns:ahyp="http://schemas.microsoft.com/office/drawing/2018/hyperlinkcolor" val="tx"/>
                    </a:ext>
                  </a:extLst>
                </a:hlinkClick>
              </a:rPr>
              <a:t>Last.fm</a:t>
            </a:r>
            <a:r>
              <a:rPr lang="fr-CA" sz="1200" dirty="0">
                <a:solidFill>
                  <a:srgbClr val="000000"/>
                </a:solidFill>
                <a:latin typeface="+mn-lt" pitchFamily="18"/>
                <a:ea typeface="+mn-ea" pitchFamily="2"/>
                <a:cs typeface="+mn-cs" pitchFamily="2"/>
              </a:rPr>
              <a:t> a-t-il remis ses statistiques d'écoute utilisateurs à la </a:t>
            </a:r>
            <a:r>
              <a:rPr lang="fr-CA" sz="1200" dirty="0">
                <a:solidFill>
                  <a:srgbClr val="000000"/>
                </a:solidFill>
                <a:latin typeface="+mn-lt" pitchFamily="18"/>
                <a:ea typeface="+mn-ea" pitchFamily="2"/>
                <a:cs typeface="+mn-cs" pitchFamily="2"/>
                <a:hlinkClick r:id="rId10">
                  <a:extLst>
                    <a:ext uri="{A12FA001-AC4F-418D-AE19-62706E023703}">
                      <ahyp:hlinkClr xmlns:ahyp="http://schemas.microsoft.com/office/drawing/2018/hyperlinkcolor" val="tx"/>
                    </a:ext>
                  </a:extLst>
                </a:hlinkClick>
              </a:rPr>
              <a:t>RIAA</a:t>
            </a:r>
            <a:r>
              <a:rPr lang="fr-CA" sz="1200" dirty="0">
                <a:solidFill>
                  <a:srgbClr val="000000"/>
                </a:solidFill>
                <a:latin typeface="+mn-lt" pitchFamily="18"/>
                <a:ea typeface="+mn-ea" pitchFamily="2"/>
                <a:cs typeface="+mn-cs" pitchFamily="2"/>
              </a:rPr>
              <a:t> ? » (« </a:t>
            </a:r>
            <a:r>
              <a:rPr lang="fr-CA" sz="1200" i="1" dirty="0" err="1">
                <a:solidFill>
                  <a:srgbClr val="000000"/>
                </a:solidFill>
                <a:latin typeface="+mn-lt" pitchFamily="18"/>
                <a:ea typeface="+mn-ea" pitchFamily="2"/>
                <a:cs typeface="+mn-cs" pitchFamily="2"/>
              </a:rPr>
              <a:t>Did</a:t>
            </a:r>
            <a:r>
              <a:rPr lang="fr-CA" sz="1200" i="1" dirty="0">
                <a:solidFill>
                  <a:srgbClr val="000000"/>
                </a:solidFill>
                <a:latin typeface="+mn-lt" pitchFamily="18"/>
                <a:ea typeface="+mn-ea" pitchFamily="2"/>
                <a:cs typeface="+mn-cs" pitchFamily="2"/>
              </a:rPr>
              <a:t> Last.fm Just Hand Over User </a:t>
            </a:r>
            <a:r>
              <a:rPr lang="fr-CA" sz="1200" i="1" dirty="0" err="1">
                <a:solidFill>
                  <a:srgbClr val="000000"/>
                </a:solidFill>
                <a:latin typeface="+mn-lt" pitchFamily="18"/>
                <a:ea typeface="+mn-ea" pitchFamily="2"/>
                <a:cs typeface="+mn-cs" pitchFamily="2"/>
              </a:rPr>
              <a:t>Listening</a:t>
            </a:r>
            <a:r>
              <a:rPr lang="fr-CA" sz="1200" i="1" dirty="0">
                <a:solidFill>
                  <a:srgbClr val="000000"/>
                </a:solidFill>
                <a:latin typeface="+mn-lt" pitchFamily="18"/>
                <a:ea typeface="+mn-ea" pitchFamily="2"/>
                <a:cs typeface="+mn-cs" pitchFamily="2"/>
              </a:rPr>
              <a:t> Data To the RIAA?</a:t>
            </a:r>
            <a:r>
              <a:rPr lang="fr-CA" sz="1200" dirty="0">
                <a:solidFill>
                  <a:srgbClr val="000000"/>
                </a:solidFill>
                <a:latin typeface="+mn-lt" pitchFamily="18"/>
                <a:ea typeface="+mn-ea" pitchFamily="2"/>
                <a:cs typeface="+mn-cs" pitchFamily="2"/>
              </a:rPr>
              <a:t> »).</a:t>
            </a:r>
          </a:p>
          <a:p>
            <a:pPr lvl="0"/>
            <a:br>
              <a:rPr lang="fr-CA" sz="1200" dirty="0">
                <a:solidFill>
                  <a:srgbClr val="000000"/>
                </a:solidFill>
                <a:latin typeface="+mn-lt" pitchFamily="18"/>
                <a:ea typeface="+mn-ea" pitchFamily="2"/>
                <a:cs typeface="+mn-cs" pitchFamily="2"/>
              </a:rPr>
            </a:br>
            <a:endParaRPr lang="fr-CA" sz="1200" dirty="0">
              <a:solidFill>
                <a:srgbClr val="000000"/>
              </a:solidFill>
              <a:latin typeface="+mn-lt" pitchFamily="18"/>
              <a:ea typeface="+mn-ea" pitchFamily="2"/>
              <a:cs typeface="+mn-cs" pitchFamily="2"/>
            </a:endParaRPr>
          </a:p>
          <a:p>
            <a:pPr marL="216000" marR="0" lvl="0" indent="-216000" defTabSz="914400" rtl="0" eaLnBrk="1" fontAlgn="auto" latinLnBrk="0" hangingPunct="0">
              <a:lnSpc>
                <a:spcPct val="100000"/>
              </a:lnSpc>
              <a:spcBef>
                <a:spcPts val="0"/>
              </a:spcBef>
              <a:spcAft>
                <a:spcPts val="0"/>
              </a:spcAft>
              <a:buClrTx/>
              <a:buSzTx/>
              <a:buFontTx/>
              <a:buNone/>
              <a:tabLst/>
              <a:defRPr/>
            </a:pPr>
            <a:r>
              <a:rPr lang="fr-FR" sz="1200" dirty="0"/>
              <a:t>Un titre avec un point d'interrogation signifie dans la majorité des cas que le sujet est tendancieux ou survendu. Il s'agit souvent d'un sujet bancal, ou d'une tentative de transformer un reportage à peine validé en controverse nationale, et, tant qu'à faire, en panique nationale. Pour un journaliste à la recherche d'une information crédible, un point d'interrogation équivaut à « ne t'embête pas à lire ce truc »</a:t>
            </a:r>
          </a:p>
          <a:p>
            <a:pPr lvl="0"/>
            <a:endParaRPr lang="fr-CA" sz="1200" dirty="0">
              <a:solidFill>
                <a:srgbClr val="000000"/>
              </a:solidFill>
              <a:latin typeface="+mn-lt" pitchFamily="18"/>
              <a:ea typeface="+mn-ea" pitchFamily="2"/>
              <a:cs typeface="+mn-cs" pitchFamily="2"/>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45143EC-6C77-4B30-F83C-396C53581ED1}"/>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6A8AD352-3293-47FE-9BBE-17B1D5A84681}" type="slidenum">
              <a:t>73</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1339FCDC-9301-BAD6-D45F-B4D2B54CCC61}"/>
              </a:ext>
            </a:extLst>
          </p:cNvPr>
          <p:cNvSpPr txBox="1">
            <a:spLocks noGrp="1"/>
          </p:cNvSpPr>
          <p:nvPr>
            <p:ph type="sldNum" sz="quarter" idx="5"/>
          </p:nvPr>
        </p:nvSpPr>
        <p:spPr>
          <a:ln/>
        </p:spPr>
        <p:txBody>
          <a:bodyPr lIns="0" tIns="0" rIns="0" bIns="0" anchor="b" anchorCtr="0">
            <a:noAutofit/>
          </a:bodyPr>
          <a:lstStyle/>
          <a:p>
            <a:pPr lvl="0"/>
            <a:fld id="{857AFE8A-A352-498B-B972-83618CA67DE5}" type="slidenum">
              <a:t>73</a:t>
            </a:fld>
            <a:endParaRPr lang="fr-CA"/>
          </a:p>
        </p:txBody>
      </p:sp>
      <p:sp>
        <p:nvSpPr>
          <p:cNvPr id="2" name="Espace réservé de l'image des diapositives 1">
            <a:extLst>
              <a:ext uri="{FF2B5EF4-FFF2-40B4-BE49-F238E27FC236}">
                <a16:creationId xmlns:a16="http://schemas.microsoft.com/office/drawing/2014/main" id="{CA32339C-E532-A25D-386A-6B1A7CF91E7F}"/>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A53953CE-2F32-EC64-4D6C-551C249EAEE6}"/>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marL="0" lvl="0" indent="0"/>
            <a:r>
              <a:rPr lang="fr-CA" b="1"/>
              <a:t>“Is Alexa Always Listening? How to Protect Your Privacy”</a:t>
            </a:r>
          </a:p>
          <a:p>
            <a:pPr marL="0" lvl="0" indent="0"/>
            <a:r>
              <a:rPr lang="fr-CA"/>
              <a:t>À première vue, la réponse à cette question semble simple et claire. Mais lorsqu’on réfléchit à toutes les façons dont Amazon Alexa collecte et stocke les données, il devient évident que la réponse est beaucoup plus nuancée. Pour certaines personnes, la réponse peut être un « non » catégorique, tandis que d’autres peuvent faire davantage confiance à la technologie et se sentir à l’aise avec la façon dont elle gère leurs données.</a:t>
            </a:r>
          </a:p>
          <a:p>
            <a:pPr marL="0" lvl="0" indent="0"/>
            <a:endParaRPr lang="fr-CA"/>
          </a:p>
          <a:p>
            <a:pPr marL="0" lvl="0" indent="0"/>
            <a:endParaRPr lang="fr-CA"/>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E94D03B-BD34-277D-038B-CD106F620026}"/>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5F56B0C4-86B4-4459-A41B-FDE4A064FAE4}" type="slidenum">
              <a:t>74</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959C5EED-8839-2279-B8B5-4A4992C79089}"/>
              </a:ext>
            </a:extLst>
          </p:cNvPr>
          <p:cNvSpPr txBox="1">
            <a:spLocks noGrp="1"/>
          </p:cNvSpPr>
          <p:nvPr>
            <p:ph type="sldNum" sz="quarter" idx="5"/>
          </p:nvPr>
        </p:nvSpPr>
        <p:spPr>
          <a:ln/>
        </p:spPr>
        <p:txBody>
          <a:bodyPr lIns="0" tIns="0" rIns="0" bIns="0" anchor="b" anchorCtr="0">
            <a:noAutofit/>
          </a:bodyPr>
          <a:lstStyle/>
          <a:p>
            <a:pPr lvl="0"/>
            <a:fld id="{A071A3EF-5E15-4ED2-82A6-8DEAFA0D5296}" type="slidenum">
              <a:t>74</a:t>
            </a:fld>
            <a:endParaRPr lang="fr-CA"/>
          </a:p>
        </p:txBody>
      </p:sp>
      <p:sp>
        <p:nvSpPr>
          <p:cNvPr id="2" name="Espace réservé de l'image des diapositives 1">
            <a:extLst>
              <a:ext uri="{FF2B5EF4-FFF2-40B4-BE49-F238E27FC236}">
                <a16:creationId xmlns:a16="http://schemas.microsoft.com/office/drawing/2014/main" id="{E06F01C4-27A9-3058-A08D-900BD857C747}"/>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34846B05-A582-8578-0F3E-74F0D9C14094}"/>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marL="0" lvl="0" indent="0"/>
            <a:r>
              <a:rPr lang="fr-CA" b="1"/>
              <a:t>“Will, Your Next Lawyer, Be Named Siri?” Your Privacy”</a:t>
            </a:r>
          </a:p>
          <a:p>
            <a:pPr marL="0" lvl="0" indent="0"/>
            <a:r>
              <a:rPr lang="fr-CA"/>
              <a:t>Cela soulève une possibilité intéressante : à l’avenir, nous pourrions très bien être représentés par l’intelligence artificielle dans le domaine juridique. Mais là encore, la réponse à cette question n’est pas simple. De nombreux facteurs doivent être pris en compte, comme les biais potentiels d’un avocat spécialisé dans l’IA ou la rentabilité de l’utilisation de l’IA de cette manière.</a:t>
            </a:r>
          </a:p>
          <a:p>
            <a:pPr marL="0" lvl="0" indent="0"/>
            <a:endParaRPr lang="fr-CA"/>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A883DA65-4577-6006-A63A-E4AAE7D1EE6D}"/>
              </a:ext>
            </a:extLst>
          </p:cNvPr>
          <p:cNvSpPr txBox="1">
            <a:spLocks noGrp="1"/>
          </p:cNvSpPr>
          <p:nvPr>
            <p:ph type="sldNum" sz="quarter" idx="5"/>
          </p:nvPr>
        </p:nvSpPr>
        <p:spPr>
          <a:ln/>
        </p:spPr>
        <p:txBody>
          <a:bodyPr lIns="0" tIns="0" rIns="0" bIns="0" anchor="b" anchorCtr="0">
            <a:noAutofit/>
          </a:bodyPr>
          <a:lstStyle/>
          <a:p>
            <a:pPr lvl="0"/>
            <a:fld id="{A95B6494-9805-4D30-92E3-B0369B270BA9}" type="slidenum">
              <a:t>75</a:t>
            </a:fld>
            <a:endParaRPr lang="fr-CA"/>
          </a:p>
        </p:txBody>
      </p:sp>
      <p:sp>
        <p:nvSpPr>
          <p:cNvPr id="2" name="Espace réservé de l'image des diapositives 1">
            <a:extLst>
              <a:ext uri="{FF2B5EF4-FFF2-40B4-BE49-F238E27FC236}">
                <a16:creationId xmlns:a16="http://schemas.microsoft.com/office/drawing/2014/main" id="{883ED54A-AED6-7D2D-E572-CFE7050E92EC}"/>
              </a:ext>
            </a:extLst>
          </p:cNvPr>
          <p:cNvSpPr>
            <a:spLocks noGrp="1" noRot="1" noChangeAspect="1" noResize="1"/>
          </p:cNvSpPr>
          <p:nvPr>
            <p:ph type="sldImg"/>
          </p:nvPr>
        </p:nvSpPr>
        <p:spPr>
          <a:xfrm>
            <a:off x="382588" y="695325"/>
            <a:ext cx="6092825" cy="34274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FE0EA97C-53F6-6B29-3055-6BD068A9744E}"/>
              </a:ext>
            </a:extLst>
          </p:cNvPr>
          <p:cNvSpPr txBox="1">
            <a:spLocks noGrp="1"/>
          </p:cNvSpPr>
          <p:nvPr>
            <p:ph type="body" sz="quarter" idx="1"/>
          </p:nvPr>
        </p:nvSpPr>
        <p:spPr>
          <a:xfrm>
            <a:off x="685799" y="4343400"/>
            <a:ext cx="5486040" cy="4114440"/>
          </a:xfrm>
        </p:spPr>
        <p:txBody>
          <a:bodyPr/>
          <a:lstStyle/>
          <a:p>
            <a:pPr marL="216000" marR="0" lvl="0" indent="-216000" defTabSz="914400" rtl="0" eaLnBrk="1" fontAlgn="auto" latinLnBrk="0" hangingPunct="0">
              <a:lnSpc>
                <a:spcPct val="100000"/>
              </a:lnSpc>
              <a:spcBef>
                <a:spcPts val="0"/>
              </a:spcBef>
              <a:spcAft>
                <a:spcPts val="0"/>
              </a:spcAft>
              <a:buClrTx/>
              <a:buSzTx/>
              <a:buFontTx/>
              <a:buNone/>
              <a:tabLst/>
              <a:defRPr/>
            </a:pPr>
            <a:r>
              <a:rPr lang="fr-FR" sz="2000" dirty="0"/>
              <a:t>Chez Forbes, nous présentons rarement les titres comme des questions. Nous ne voulons pas décourager les lecteurs en leur faisant croire que nos articles n’ont pas de réponses. Mais peut-être devrions-nous repenser notre style à la lumière d’une nouvelle étude publiée dans une revue intitulée Social Influence. Un professeur et un membre du personnel de communication de la BI </a:t>
            </a:r>
            <a:r>
              <a:rPr lang="fr-FR" sz="2000" dirty="0" err="1"/>
              <a:t>Norwegian</a:t>
            </a:r>
            <a:r>
              <a:rPr lang="fr-FR" sz="2000" dirty="0"/>
              <a:t> Business </a:t>
            </a:r>
            <a:r>
              <a:rPr lang="fr-FR" sz="2000" dirty="0" err="1"/>
              <a:t>School</a:t>
            </a:r>
            <a:r>
              <a:rPr lang="fr-FR" sz="2000" dirty="0"/>
              <a:t> d’Oslo, en Norvège, ont mené une étude comparant les titres déclaratifs sur Twitter et sur un site de vente en ligne norvégien similaire à eBay. Ils ont découvert que les titres de questions généraient en moyenne 150 % de clics supplémentaires. Lorsque les titres de questions incluaient des mots autoréférencés comme « vous », ils généraient en moyenne 175% de clics supplémentaires que les titres déclaratifs.</a:t>
            </a:r>
          </a:p>
          <a:p>
            <a:pPr marL="216000" marR="0" lvl="0" indent="-216000" defTabSz="914400" rtl="0" eaLnBrk="1" fontAlgn="auto" latinLnBrk="0" hangingPunct="0">
              <a:lnSpc>
                <a:spcPct val="100000"/>
              </a:lnSpc>
              <a:spcBef>
                <a:spcPts val="0"/>
              </a:spcBef>
              <a:spcAft>
                <a:spcPts val="0"/>
              </a:spcAft>
              <a:buClrTx/>
              <a:buSzTx/>
              <a:buFontTx/>
              <a:buNone/>
              <a:tabLst/>
              <a:defRPr/>
            </a:pPr>
            <a:endParaRPr lang="fr-FR" sz="2000" dirty="0"/>
          </a:p>
          <a:p>
            <a:pPr marL="216000" marR="0" lvl="0" indent="-216000" defTabSz="914400" rtl="0" eaLnBrk="1" fontAlgn="auto" latinLnBrk="0" hangingPunct="0">
              <a:lnSpc>
                <a:spcPct val="100000"/>
              </a:lnSpc>
              <a:spcBef>
                <a:spcPts val="0"/>
              </a:spcBef>
              <a:spcAft>
                <a:spcPts val="0"/>
              </a:spcAft>
              <a:buClrTx/>
              <a:buSzTx/>
              <a:buFontTx/>
              <a:buNone/>
              <a:tabLst/>
              <a:defRPr/>
            </a:pPr>
            <a:r>
              <a:rPr lang="fr-FR" sz="2000" dirty="0"/>
              <a:t>Pour tester l’attrait des titres de questions, Ils ont testé trois types de titres : l’un était un titre déclaratif simple. Exemple : « La chasse au statut dans le secteur de la publicité ». Un autre posait une question : « Pourquoi les annonceurs sont-ils si obsédés par l’obtention de prix ? » Ils ont également comparé des titres simples comme </a:t>
            </a:r>
            <a:r>
              <a:rPr lang="fr-FR" sz="2000" b="1" dirty="0"/>
              <a:t>« Le pouvoir corrompt » </a:t>
            </a:r>
            <a:r>
              <a:rPr lang="fr-FR" sz="2000" dirty="0"/>
              <a:t>avec des titres autoréférentiels comme </a:t>
            </a:r>
            <a:r>
              <a:rPr lang="fr-FR" sz="2000" b="1" dirty="0"/>
              <a:t>« Votre patron est-il intoxiqué par le pouvoir ? »</a:t>
            </a:r>
            <a:r>
              <a:rPr lang="fr-FR" sz="2000" dirty="0"/>
              <a:t> Ils ont obtenu en moyenne 150 % de clics en plus pour les titres de questions et 175 % de clics en plus pour les titres qui utilisaient la deuxième personne. Une mise en garde : les titres de questions utilisaient des mots plus attrayants, comme « obsédé » et « intoxiqué », que les titres déclaratifs simples.</a:t>
            </a:r>
          </a:p>
          <a:p>
            <a:pPr marL="216000" marR="0" lvl="0" indent="-216000" defTabSz="914400" rtl="0" eaLnBrk="1" fontAlgn="auto" latinLnBrk="0" hangingPunct="0">
              <a:lnSpc>
                <a:spcPct val="100000"/>
              </a:lnSpc>
              <a:spcBef>
                <a:spcPts val="0"/>
              </a:spcBef>
              <a:spcAft>
                <a:spcPts val="0"/>
              </a:spcAft>
              <a:buClrTx/>
              <a:buSzTx/>
              <a:buFontTx/>
              <a:buNone/>
              <a:tabLst/>
              <a:defRPr/>
            </a:pPr>
            <a:endParaRPr lang="fr-FR" sz="2000" dirty="0"/>
          </a:p>
          <a:p>
            <a:endParaRPr lang="fr-CA"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866401FB-3389-33C0-42E2-2772576ECA4B}"/>
              </a:ext>
            </a:extLst>
          </p:cNvPr>
          <p:cNvSpPr txBox="1">
            <a:spLocks noGrp="1"/>
          </p:cNvSpPr>
          <p:nvPr>
            <p:ph type="sldNum" sz="quarter" idx="5"/>
          </p:nvPr>
        </p:nvSpPr>
        <p:spPr>
          <a:ln/>
        </p:spPr>
        <p:txBody>
          <a:bodyPr lIns="0" tIns="0" rIns="0" bIns="0" anchor="b" anchorCtr="0">
            <a:noAutofit/>
          </a:bodyPr>
          <a:lstStyle/>
          <a:p>
            <a:pPr lvl="0"/>
            <a:fld id="{35193DC3-F8E7-474F-AF02-8AA42993D3F3}" type="slidenum">
              <a:t>76</a:t>
            </a:fld>
            <a:endParaRPr lang="fr-CA"/>
          </a:p>
        </p:txBody>
      </p:sp>
      <p:sp>
        <p:nvSpPr>
          <p:cNvPr id="2" name="Espace réservé de l'image des diapositives 1">
            <a:extLst>
              <a:ext uri="{FF2B5EF4-FFF2-40B4-BE49-F238E27FC236}">
                <a16:creationId xmlns:a16="http://schemas.microsoft.com/office/drawing/2014/main" id="{1DF89688-E29F-72D6-6EFD-19E135258F95}"/>
              </a:ext>
            </a:extLst>
          </p:cNvPr>
          <p:cNvSpPr>
            <a:spLocks noGrp="1" noRot="1" noChangeAspect="1" noResize="1"/>
          </p:cNvSpPr>
          <p:nvPr>
            <p:ph type="sldImg"/>
          </p:nvPr>
        </p:nvSpPr>
        <p:spPr>
          <a:xfrm>
            <a:off x="382588" y="695325"/>
            <a:ext cx="6092825" cy="34274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034D848F-E2E8-8B99-06A0-D667BC16F857}"/>
              </a:ext>
            </a:extLst>
          </p:cNvPr>
          <p:cNvSpPr txBox="1">
            <a:spLocks noGrp="1"/>
          </p:cNvSpPr>
          <p:nvPr>
            <p:ph type="body" sz="quarter" idx="1"/>
          </p:nvPr>
        </p:nvSpPr>
        <p:spPr>
          <a:xfrm>
            <a:off x="685799" y="4343400"/>
            <a:ext cx="5486040" cy="4114440"/>
          </a:xfrm>
        </p:spPr>
        <p:txBody>
          <a:bodyPr/>
          <a:lstStyle/>
          <a:p>
            <a:pPr lvl="0">
              <a:lnSpc>
                <a:spcPct val="120000"/>
              </a:lnSpc>
              <a:spcBef>
                <a:spcPts val="1001"/>
              </a:spcBef>
              <a:buNone/>
            </a:pPr>
            <a:r>
              <a:rPr lang="fr-FR" sz="2000" dirty="0"/>
              <a:t>Dans la deuxième expérience, ils ont publié des titres pour des produits en vente sur le site de vente en ligne.</a:t>
            </a:r>
          </a:p>
          <a:p>
            <a:pPr lvl="0">
              <a:lnSpc>
                <a:spcPct val="120000"/>
              </a:lnSpc>
              <a:spcBef>
                <a:spcPts val="1001"/>
              </a:spcBef>
              <a:buNone/>
            </a:pPr>
            <a:r>
              <a:rPr lang="fr-FR" sz="2000" dirty="0"/>
              <a:t>Les auteurs ont testé quatre produits différents : un iPhone 4, un canapé, une télévision et une machine à laver Miele. Ils ont écrit des titres simples, comme </a:t>
            </a:r>
            <a:r>
              <a:rPr lang="fr-FR" sz="2000" b="1" dirty="0"/>
              <a:t>« À vendre : iPhone 4 noir 16 Go »</a:t>
            </a:r>
            <a:r>
              <a:rPr lang="fr-FR" sz="2000" dirty="0"/>
              <a:t>, des titres avec des questions directes, comme </a:t>
            </a:r>
            <a:r>
              <a:rPr lang="fr-FR" sz="2000" b="1" dirty="0"/>
              <a:t>« Quelqu’un a-t-il besoin d’un nouvel iPhone 4 ? »</a:t>
            </a:r>
            <a:r>
              <a:rPr lang="fr-FR" sz="2000" dirty="0"/>
              <a:t> et des titres à la deuxième personne, comme </a:t>
            </a:r>
            <a:r>
              <a:rPr lang="fr-FR" sz="2000" b="1" dirty="0"/>
              <a:t>« Est-ce votre nouvel iPhone 4 ? »</a:t>
            </a:r>
            <a:r>
              <a:rPr lang="fr-FR" sz="2000" dirty="0"/>
              <a:t> Pour trois des produits (le téléphone, le canapé et la télévision), ils ont obtenu beaucoup plus de clics avec les titres sous forme de questions. Certains ont obtenu 300 % de plus.</a:t>
            </a:r>
          </a:p>
          <a:p>
            <a:pPr lvl="0">
              <a:lnSpc>
                <a:spcPct val="120000"/>
              </a:lnSpc>
              <a:spcBef>
                <a:spcPts val="1001"/>
              </a:spcBef>
              <a:buNone/>
            </a:pPr>
            <a:endParaRPr lang="fr-FR" sz="2000" dirty="0"/>
          </a:p>
          <a:p>
            <a:pPr marL="216000" marR="0" lvl="0" indent="-216000" defTabSz="914400" rtl="0" eaLnBrk="1" fontAlgn="auto" latinLnBrk="0" hangingPunct="0">
              <a:lnSpc>
                <a:spcPct val="100000"/>
              </a:lnSpc>
              <a:spcBef>
                <a:spcPts val="0"/>
              </a:spcBef>
              <a:spcAft>
                <a:spcPts val="0"/>
              </a:spcAft>
              <a:buClrTx/>
              <a:buSzTx/>
              <a:buFontTx/>
              <a:buNone/>
              <a:tabLst/>
              <a:defRPr/>
            </a:pPr>
            <a:r>
              <a:rPr lang="fr-FR" sz="2000" dirty="0"/>
              <a:t>Quel est le résultat ? Chez Forbes, nous n’avons pas l’intention de modifier notre politique en matière de titres. Mais la prochaine fois que j’enverrai un tweet ou que je me déciderai enfin à vendre le vélo supplémentaire de mon fils sur eBay ou </a:t>
            </a:r>
            <a:r>
              <a:rPr lang="fr-FR" sz="2000" dirty="0" err="1"/>
              <a:t>Craigslist</a:t>
            </a:r>
            <a:r>
              <a:rPr lang="fr-FR" sz="2000" dirty="0"/>
              <a:t>, je pense que j’essaierai de trouver une question intrigante et autoréférencée.</a:t>
            </a:r>
          </a:p>
          <a:p>
            <a:endParaRPr lang="fr-CA"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5AB8BAD-A2C6-1C7F-AED1-E93AE92F9137}"/>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E1FA5170-19CE-44CD-846B-EA5F5766CEA2}" type="slidenum">
              <a:t>77</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01BFF35E-429C-EE99-A0A3-E6E89D30F4B7}"/>
              </a:ext>
            </a:extLst>
          </p:cNvPr>
          <p:cNvSpPr txBox="1">
            <a:spLocks noGrp="1"/>
          </p:cNvSpPr>
          <p:nvPr>
            <p:ph type="sldNum" sz="quarter" idx="5"/>
          </p:nvPr>
        </p:nvSpPr>
        <p:spPr>
          <a:ln/>
        </p:spPr>
        <p:txBody>
          <a:bodyPr lIns="0" tIns="0" rIns="0" bIns="0" anchor="b" anchorCtr="0">
            <a:noAutofit/>
          </a:bodyPr>
          <a:lstStyle/>
          <a:p>
            <a:pPr lvl="0"/>
            <a:fld id="{728E0832-5E50-4F5B-BCC3-263D69E2D83C}" type="slidenum">
              <a:t>77</a:t>
            </a:fld>
            <a:endParaRPr lang="fr-CA"/>
          </a:p>
        </p:txBody>
      </p:sp>
      <p:sp>
        <p:nvSpPr>
          <p:cNvPr id="2" name="Espace réservé de l'image des diapositives 1">
            <a:extLst>
              <a:ext uri="{FF2B5EF4-FFF2-40B4-BE49-F238E27FC236}">
                <a16:creationId xmlns:a16="http://schemas.microsoft.com/office/drawing/2014/main" id="{C7C0EC25-0F68-BC27-A6C4-607596ECDD1A}"/>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80A6E54-5719-1AC1-7D4B-3E85355C2DF6}"/>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a:t>Soyez conscient de la loi de Betteridge pour éviter de tomber dans le piège du journalisme paresseux.</a:t>
            </a:r>
          </a:p>
          <a:p>
            <a:pPr lvl="0"/>
            <a:endParaRPr lang="fr-CA"/>
          </a:p>
          <a:p>
            <a:pPr lvl="0"/>
            <a:r>
              <a:rPr lang="fr-CA"/>
              <a:t>C'est une bonne règle de base à garder à l'esprit lorsque vous lisez des titres qui se terminent par des points d'interrogation.</a:t>
            </a:r>
          </a:p>
          <a:p>
            <a:pPr lvl="0"/>
            <a:r>
              <a:rPr lang="fr-CA"/>
              <a:t>Si vous voyez des titres qui se terminent par des points d'interrogation, prenez un moment pour vous demander si la réponse est susceptible d'être « non ». Si c'est le cas, vous devriez peut-être prendre l'article avec des pincettes.</a:t>
            </a:r>
          </a:p>
          <a:p>
            <a:pPr lvl="0"/>
            <a:endParaRPr lang="fr-CA"/>
          </a:p>
          <a:p>
            <a:pPr lvl="0"/>
            <a:r>
              <a:rPr lang="fr-CA"/>
              <a:t>La loi de Betteridge ne se limite pas aux titres. Elle peut également s'appliquer à d'autres formes de médias pour éviter la panique nationale, comme les publications sur les réseaux sociaux et les articles à appâts à clics. C'est probablement le cas si vous voyez quelque chose qui semble trop beau pour être vrai. Ne vous laissez pas tromper par le journalisme paresseux.</a:t>
            </a:r>
          </a:p>
          <a:p>
            <a:pPr lvl="0"/>
            <a:endParaRPr lang="fr-CA"/>
          </a:p>
          <a:p>
            <a:pPr lvl="0"/>
            <a:r>
              <a:rPr lang="fr-CA"/>
              <a:t>Soyez un lecteur informé et ne vous laissez pas tromper par les gros titres.Faites également vos recherches. Ne vous fiez pas uniquement à une seule source pour obtenir vos informations. Consultez plusieurs sources et comparez ce qu'elles disent.</a:t>
            </a:r>
          </a:p>
          <a:p>
            <a:pPr lvl="0"/>
            <a:endParaRPr lang="fr-CA"/>
          </a:p>
          <a:p>
            <a:pPr lvl="0"/>
            <a:r>
              <a:rPr lang="fr-CA"/>
              <a:t>Cela vous aidera à obtenir une vision plus complète de l'histoire et vous évitera de tomber dans le piège des fausses nouvelles ou des controverses nationales.</a:t>
            </a:r>
          </a:p>
          <a:p>
            <a:pPr lvl="0"/>
            <a:endParaRPr lang="fr-CA"/>
          </a:p>
          <a:p>
            <a:pPr lvl="0"/>
            <a:r>
              <a:rPr lang="fr-CA"/>
              <a:t>https://entreresource.com/betteridges-law/</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804097B-A8BC-AC3B-77E7-7D3C18830F57}"/>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E5C4C803-6270-4270-B426-8A63B900B0CC}" type="slidenum">
              <a:t>78</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7E56DDBE-DF72-019D-B866-AD6D4BFDCBB7}"/>
              </a:ext>
            </a:extLst>
          </p:cNvPr>
          <p:cNvSpPr txBox="1">
            <a:spLocks noGrp="1"/>
          </p:cNvSpPr>
          <p:nvPr>
            <p:ph type="sldNum" sz="quarter" idx="5"/>
          </p:nvPr>
        </p:nvSpPr>
        <p:spPr>
          <a:ln/>
        </p:spPr>
        <p:txBody>
          <a:bodyPr lIns="0" tIns="0" rIns="0" bIns="0" anchor="b" anchorCtr="0">
            <a:noAutofit/>
          </a:bodyPr>
          <a:lstStyle/>
          <a:p>
            <a:pPr lvl="0"/>
            <a:fld id="{E3824147-BBF5-4A37-8D58-3C8BF94C701F}" type="slidenum">
              <a:t>78</a:t>
            </a:fld>
            <a:endParaRPr lang="fr-CA"/>
          </a:p>
        </p:txBody>
      </p:sp>
      <p:sp>
        <p:nvSpPr>
          <p:cNvPr id="2" name="Espace réservé de l'image des diapositives 1">
            <a:extLst>
              <a:ext uri="{FF2B5EF4-FFF2-40B4-BE49-F238E27FC236}">
                <a16:creationId xmlns:a16="http://schemas.microsoft.com/office/drawing/2014/main" id="{1D66040C-263E-493B-92D3-4D916AB1D96D}"/>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5A314B59-D062-E0D2-E155-7A568F0F75C8}"/>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endParaRPr lang="fr-CA"/>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C0650FD-AE08-F9FB-94CA-6A1DD786F5B8}"/>
              </a:ext>
            </a:extLst>
          </p:cNvPr>
          <p:cNvSpPr txBox="1">
            <a:spLocks noGrp="1"/>
          </p:cNvSpPr>
          <p:nvPr>
            <p:ph type="sldNum" sz="quarter" idx="5"/>
          </p:nvPr>
        </p:nvSpPr>
        <p:spPr>
          <a:ln/>
        </p:spPr>
        <p:txBody>
          <a:bodyPr lIns="0" tIns="0" rIns="0" bIns="0" anchor="b" anchorCtr="0">
            <a:noAutofit/>
          </a:bodyPr>
          <a:lstStyle/>
          <a:p>
            <a:pPr lvl="0"/>
            <a:fld id="{805297B8-F35F-4550-9E36-C03C99879305}" type="slidenum">
              <a:t>79</a:t>
            </a:fld>
            <a:endParaRPr lang="fr-CA"/>
          </a:p>
        </p:txBody>
      </p:sp>
      <p:sp>
        <p:nvSpPr>
          <p:cNvPr id="2" name="Espace réservé de l'image des diapositives 1">
            <a:extLst>
              <a:ext uri="{FF2B5EF4-FFF2-40B4-BE49-F238E27FC236}">
                <a16:creationId xmlns:a16="http://schemas.microsoft.com/office/drawing/2014/main" id="{7B9D2364-4641-23D5-5A24-18D1D5AE6347}"/>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6022DD5-FEE5-6DB6-587B-0D8CDBFFACC3}"/>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CC5BC57-FE53-CFF2-6590-CE0BB3C89332}"/>
              </a:ext>
            </a:extLst>
          </p:cNvPr>
          <p:cNvSpPr txBox="1">
            <a:spLocks noGrp="1"/>
          </p:cNvSpPr>
          <p:nvPr>
            <p:ph type="sldNum" sz="quarter" idx="5"/>
          </p:nvPr>
        </p:nvSpPr>
        <p:spPr>
          <a:ln/>
        </p:spPr>
        <p:txBody>
          <a:bodyPr lIns="0" tIns="0" rIns="0" bIns="0" anchor="b" anchorCtr="0">
            <a:noAutofit/>
          </a:bodyPr>
          <a:lstStyle/>
          <a:p>
            <a:pPr lvl="0"/>
            <a:fld id="{5558B64D-CE88-4A15-936C-F6F6EE5C79FE}" type="slidenum">
              <a:t>81</a:t>
            </a:fld>
            <a:endParaRPr lang="fr-CA"/>
          </a:p>
        </p:txBody>
      </p:sp>
      <p:sp>
        <p:nvSpPr>
          <p:cNvPr id="2" name="Espace réservé de l'image des diapositives 1">
            <a:extLst>
              <a:ext uri="{FF2B5EF4-FFF2-40B4-BE49-F238E27FC236}">
                <a16:creationId xmlns:a16="http://schemas.microsoft.com/office/drawing/2014/main" id="{DB46F60C-24DF-7C02-81C1-90184FF06ED8}"/>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EE259587-3811-0F9D-F282-E91C09CD0CB2}"/>
              </a:ext>
            </a:extLst>
          </p:cNvPr>
          <p:cNvSpPr txBox="1">
            <a:spLocks noGrp="1"/>
          </p:cNvSpPr>
          <p:nvPr>
            <p:ph type="body" sz="quarter" idx="1"/>
          </p:nvPr>
        </p:nvSpPr>
        <p:spPr/>
        <p:txBody>
          <a:bodyPr/>
          <a:lstStyle/>
          <a:p>
            <a:r>
              <a:rPr lang="fr-FR" b="1" dirty="0"/>
              <a:t>Définition :</a:t>
            </a:r>
            <a:br>
              <a:rPr lang="fr-FR" dirty="0"/>
            </a:br>
            <a:r>
              <a:rPr lang="fr-FR" dirty="0"/>
              <a:t>Une </a:t>
            </a:r>
            <a:r>
              <a:rPr lang="fr-FR" b="1" dirty="0"/>
              <a:t>micronouvelle</a:t>
            </a:r>
            <a:r>
              <a:rPr lang="fr-FR" dirty="0"/>
              <a:t> (ou </a:t>
            </a:r>
            <a:r>
              <a:rPr lang="fr-FR" b="1" dirty="0"/>
              <a:t>nouvelle courte</a:t>
            </a:r>
            <a:r>
              <a:rPr lang="fr-FR" dirty="0"/>
              <a:t>, </a:t>
            </a:r>
            <a:r>
              <a:rPr lang="fr-FR" b="1" dirty="0"/>
              <a:t>flash fiction</a:t>
            </a:r>
            <a:r>
              <a:rPr lang="fr-FR" dirty="0"/>
              <a:t>, </a:t>
            </a:r>
            <a:r>
              <a:rPr lang="fr-FR" b="1" dirty="0"/>
              <a:t>microfiction</a:t>
            </a:r>
            <a:r>
              <a:rPr lang="fr-FR" dirty="0"/>
              <a:t>) est un </a:t>
            </a:r>
            <a:r>
              <a:rPr lang="fr-FR" b="1" dirty="0"/>
              <a:t>récit narratif très bref</a:t>
            </a:r>
            <a:r>
              <a:rPr lang="fr-FR" dirty="0"/>
              <a:t>, souvent de </a:t>
            </a:r>
            <a:r>
              <a:rPr lang="fr-FR" b="1" dirty="0"/>
              <a:t>quelques lignes à une page maximum</a:t>
            </a:r>
            <a:r>
              <a:rPr lang="fr-FR" dirty="0"/>
              <a:t>.</a:t>
            </a:r>
          </a:p>
          <a:p>
            <a:r>
              <a:rPr lang="fr-FR" b="1" dirty="0"/>
              <a:t>Objectif :</a:t>
            </a:r>
            <a:br>
              <a:rPr lang="fr-FR" dirty="0"/>
            </a:br>
            <a:r>
              <a:rPr lang="fr-FR" dirty="0"/>
              <a:t>Dire </a:t>
            </a:r>
            <a:r>
              <a:rPr lang="fr-FR" b="1" dirty="0"/>
              <a:t>l’essentiel</a:t>
            </a:r>
            <a:r>
              <a:rPr lang="fr-FR" dirty="0"/>
              <a:t> en </a:t>
            </a:r>
            <a:r>
              <a:rPr lang="fr-FR" b="1" dirty="0"/>
              <a:t>très peu de mots</a:t>
            </a:r>
            <a:r>
              <a:rPr lang="fr-FR" dirty="0"/>
              <a:t>, tout en gardant une </a:t>
            </a:r>
            <a:r>
              <a:rPr lang="fr-FR" b="1" dirty="0"/>
              <a:t>tension narrative</a:t>
            </a:r>
            <a:r>
              <a:rPr lang="fr-FR" dirty="0"/>
              <a:t> et un </a:t>
            </a:r>
            <a:r>
              <a:rPr lang="fr-FR" b="1" dirty="0"/>
              <a:t>effet de chute</a:t>
            </a:r>
            <a:r>
              <a:rPr lang="fr-FR" dirty="0"/>
              <a:t>.</a:t>
            </a:r>
          </a:p>
          <a:p>
            <a:r>
              <a:rPr lang="fr-FR" b="1" dirty="0"/>
              <a:t>Forme :</a:t>
            </a:r>
            <a:endParaRPr lang="fr-FR" dirty="0"/>
          </a:p>
          <a:p>
            <a:pPr lvl="1"/>
            <a:r>
              <a:rPr lang="fr-FR" dirty="0"/>
              <a:t>Pas de développement long ni de descriptions détaillées.</a:t>
            </a:r>
          </a:p>
          <a:p>
            <a:pPr lvl="1"/>
            <a:r>
              <a:rPr lang="fr-FR" dirty="0"/>
              <a:t>Tout est </a:t>
            </a:r>
            <a:r>
              <a:rPr lang="fr-FR" b="1" dirty="0"/>
              <a:t>elliptique</a:t>
            </a:r>
            <a:r>
              <a:rPr lang="fr-FR" dirty="0"/>
              <a:t>, </a:t>
            </a:r>
            <a:r>
              <a:rPr lang="fr-FR" b="1" dirty="0"/>
              <a:t>condensé</a:t>
            </a:r>
            <a:r>
              <a:rPr lang="fr-FR" dirty="0"/>
              <a:t>, </a:t>
            </a:r>
            <a:r>
              <a:rPr lang="fr-FR" b="1" dirty="0"/>
              <a:t>suggestif</a:t>
            </a:r>
            <a:r>
              <a:rPr lang="fr-FR" dirty="0"/>
              <a:t>.</a:t>
            </a:r>
          </a:p>
          <a:p>
            <a:pPr lvl="1"/>
            <a:r>
              <a:rPr lang="fr-FR" dirty="0"/>
              <a:t>Le lecteur doit </a:t>
            </a:r>
            <a:r>
              <a:rPr lang="fr-FR" b="1" dirty="0"/>
              <a:t>compléter</a:t>
            </a:r>
            <a:r>
              <a:rPr lang="fr-FR" dirty="0"/>
              <a:t> le sens.</a:t>
            </a:r>
          </a:p>
          <a:p>
            <a:r>
              <a:rPr lang="fr-FR" dirty="0"/>
              <a:t>🧩 </a:t>
            </a:r>
            <a:r>
              <a:rPr lang="fr-FR" i="1" dirty="0"/>
              <a:t>Une micronouvelle, c’est une histoire qui tient en un souffle, mais continue de résonner.</a:t>
            </a:r>
            <a:endParaRPr lang="fr-FR" dirty="0"/>
          </a:p>
          <a:p>
            <a:endParaRPr lang="fr-CA"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A26B391D-C86B-9A06-A510-28A1C7CA3229}"/>
              </a:ext>
            </a:extLst>
          </p:cNvPr>
          <p:cNvSpPr txBox="1">
            <a:spLocks noGrp="1"/>
          </p:cNvSpPr>
          <p:nvPr>
            <p:ph type="sldNum" sz="quarter" idx="5"/>
          </p:nvPr>
        </p:nvSpPr>
        <p:spPr>
          <a:ln/>
        </p:spPr>
        <p:txBody>
          <a:bodyPr lIns="0" tIns="0" rIns="0" bIns="0" anchor="b" anchorCtr="0">
            <a:noAutofit/>
          </a:bodyPr>
          <a:lstStyle/>
          <a:p>
            <a:pPr lvl="0"/>
            <a:fld id="{5C5DE6E4-3D96-425D-90FD-9C921E0B6D22}" type="slidenum">
              <a:t>82</a:t>
            </a:fld>
            <a:endParaRPr lang="fr-CA"/>
          </a:p>
        </p:txBody>
      </p:sp>
      <p:sp>
        <p:nvSpPr>
          <p:cNvPr id="2" name="Espace réservé de l'image des diapositives 1">
            <a:extLst>
              <a:ext uri="{FF2B5EF4-FFF2-40B4-BE49-F238E27FC236}">
                <a16:creationId xmlns:a16="http://schemas.microsoft.com/office/drawing/2014/main" id="{434DDEC1-8E8B-F07B-F67D-FC343D07DA06}"/>
              </a:ext>
            </a:extLst>
          </p:cNvPr>
          <p:cNvSpPr>
            <a:spLocks noGrp="1" noRot="1" noChangeAspect="1" noResize="1"/>
          </p:cNvSpPr>
          <p:nvPr>
            <p:ph type="sldImg"/>
          </p:nvPr>
        </p:nvSpPr>
        <p:spPr>
          <a:xfrm>
            <a:off x="382588" y="695325"/>
            <a:ext cx="6092825" cy="34274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8B5F8D0-D8DC-A0A0-C07A-8D46651BA0FD}"/>
              </a:ext>
            </a:extLst>
          </p:cNvPr>
          <p:cNvSpPr txBox="1">
            <a:spLocks noGrp="1"/>
          </p:cNvSpPr>
          <p:nvPr>
            <p:ph type="body" sz="quarter" idx="1"/>
          </p:nvPr>
        </p:nvSpPr>
        <p:spPr>
          <a:xfrm>
            <a:off x="685799" y="4343400"/>
            <a:ext cx="5486040" cy="4114440"/>
          </a:xfrm>
        </p:spPr>
        <p:txBody>
          <a:bodyPr/>
          <a:lstStyle/>
          <a:p>
            <a:endParaRPr lang="fr-CA" dirty="0"/>
          </a:p>
          <a:p>
            <a:endParaRPr lang="fr-CA" dirty="0"/>
          </a:p>
          <a:p>
            <a:r>
              <a:rPr lang="fr-FR" dirty="0"/>
              <a:t>La </a:t>
            </a:r>
            <a:r>
              <a:rPr lang="fr-FR" b="1" dirty="0"/>
              <a:t>micronouvelle</a:t>
            </a:r>
            <a:r>
              <a:rPr lang="fr-FR" dirty="0"/>
              <a:t> s’inscrit dans une </a:t>
            </a:r>
            <a:r>
              <a:rPr lang="fr-FR" b="1" dirty="0"/>
              <a:t>tradition littéraire de la concision</a:t>
            </a:r>
            <a:r>
              <a:rPr lang="fr-FR" dirty="0"/>
              <a:t> :</a:t>
            </a:r>
          </a:p>
          <a:p>
            <a:pPr lvl="1"/>
            <a:r>
              <a:rPr lang="fr-FR" b="1" dirty="0"/>
              <a:t>Flaubert</a:t>
            </a:r>
            <a:r>
              <a:rPr lang="fr-FR" dirty="0"/>
              <a:t> parlait de la « phrase juste ».</a:t>
            </a:r>
          </a:p>
          <a:p>
            <a:pPr lvl="1"/>
            <a:r>
              <a:rPr lang="fr-FR" b="1" dirty="0"/>
              <a:t>Hemingway</a:t>
            </a:r>
            <a:r>
              <a:rPr lang="fr-FR" dirty="0"/>
              <a:t> aurait écrit la plus célèbre :</a:t>
            </a:r>
          </a:p>
          <a:p>
            <a:pPr lvl="1"/>
            <a:r>
              <a:rPr lang="fr-FR" i="1" dirty="0"/>
              <a:t>For sale: baby </a:t>
            </a:r>
            <a:r>
              <a:rPr lang="fr-FR" i="1" dirty="0" err="1"/>
              <a:t>shoes</a:t>
            </a:r>
            <a:r>
              <a:rPr lang="fr-FR" i="1" dirty="0"/>
              <a:t>, </a:t>
            </a:r>
            <a:r>
              <a:rPr lang="fr-FR" i="1" dirty="0" err="1"/>
              <a:t>never</a:t>
            </a:r>
            <a:r>
              <a:rPr lang="fr-FR" i="1" dirty="0"/>
              <a:t> </a:t>
            </a:r>
            <a:r>
              <a:rPr lang="fr-FR" i="1" dirty="0" err="1"/>
              <a:t>worn</a:t>
            </a:r>
            <a:r>
              <a:rPr lang="fr-FR" i="1" dirty="0"/>
              <a:t>.</a:t>
            </a:r>
            <a:br>
              <a:rPr lang="fr-FR" dirty="0"/>
            </a:br>
            <a:r>
              <a:rPr lang="fr-FR" i="1" dirty="0"/>
              <a:t>(À vendre : chaussures de bébé, jamais portées.)</a:t>
            </a:r>
            <a:endParaRPr lang="fr-FR" dirty="0"/>
          </a:p>
          <a:p>
            <a:r>
              <a:rPr lang="fr-FR" dirty="0"/>
              <a:t>En France, elle s’est développée avec :</a:t>
            </a:r>
          </a:p>
          <a:p>
            <a:pPr lvl="1"/>
            <a:r>
              <a:rPr lang="fr-FR" dirty="0"/>
              <a:t>Les </a:t>
            </a:r>
            <a:r>
              <a:rPr lang="fr-FR" b="1" dirty="0"/>
              <a:t>revues littéraires</a:t>
            </a:r>
            <a:r>
              <a:rPr lang="fr-FR" dirty="0"/>
              <a:t> contemporaines.</a:t>
            </a:r>
          </a:p>
          <a:p>
            <a:pPr lvl="1"/>
            <a:r>
              <a:rPr lang="fr-FR" dirty="0"/>
              <a:t>Les </a:t>
            </a:r>
            <a:r>
              <a:rPr lang="fr-FR" b="1" dirty="0"/>
              <a:t>concours de nouvelles express</a:t>
            </a:r>
            <a:r>
              <a:rPr lang="fr-FR" dirty="0"/>
              <a:t>.</a:t>
            </a:r>
          </a:p>
          <a:p>
            <a:pPr lvl="1"/>
            <a:r>
              <a:rPr lang="fr-FR" dirty="0"/>
              <a:t>Les </a:t>
            </a:r>
            <a:r>
              <a:rPr lang="fr-FR" b="1" dirty="0"/>
              <a:t>réseaux sociaux</a:t>
            </a:r>
            <a:r>
              <a:rPr lang="fr-FR" dirty="0"/>
              <a:t> (Twitter, Instagram, blogs littéraires).</a:t>
            </a:r>
          </a:p>
          <a:p>
            <a:endParaRPr lang="fr-CA"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08AC142-3EB9-4B1C-AAD7-46B2CDF2C9A7}"/>
              </a:ext>
            </a:extLst>
          </p:cNvPr>
          <p:cNvSpPr txBox="1">
            <a:spLocks noGrp="1"/>
          </p:cNvSpPr>
          <p:nvPr>
            <p:ph type="sldNum" sz="quarter" idx="5"/>
          </p:nvPr>
        </p:nvSpPr>
        <p:spPr>
          <a:ln/>
        </p:spPr>
        <p:txBody>
          <a:bodyPr lIns="0" tIns="0" rIns="0" bIns="0" anchor="b" anchorCtr="0">
            <a:noAutofit/>
          </a:bodyPr>
          <a:lstStyle/>
          <a:p>
            <a:pPr lvl="0"/>
            <a:fld id="{7C9B5FE7-3F90-45C4-9310-D70E915E3218}" type="slidenum">
              <a:t>83</a:t>
            </a:fld>
            <a:endParaRPr lang="fr-CA"/>
          </a:p>
        </p:txBody>
      </p:sp>
      <p:sp>
        <p:nvSpPr>
          <p:cNvPr id="2" name="Espace réservé de l'image des diapositives 1">
            <a:extLst>
              <a:ext uri="{FF2B5EF4-FFF2-40B4-BE49-F238E27FC236}">
                <a16:creationId xmlns:a16="http://schemas.microsoft.com/office/drawing/2014/main" id="{48BCE45B-1A5A-9784-7B18-B77397DDF399}"/>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BD57E040-53FE-BDC0-935D-E93622DC099F}"/>
              </a:ext>
            </a:extLst>
          </p:cNvPr>
          <p:cNvSpPr txBox="1">
            <a:spLocks noGrp="1"/>
          </p:cNvSpPr>
          <p:nvPr>
            <p:ph type="body" sz="quarter" idx="1"/>
          </p:nvPr>
        </p:nvSpPr>
        <p:spPr/>
        <p:txBody>
          <a:bodyPr/>
          <a:lstStyle/>
          <a:p>
            <a:r>
              <a:rPr lang="fr-FR" b="1" dirty="0" err="1"/>
              <a:t>Longueur</a:t>
            </a:r>
            <a:r>
              <a:rPr lang="fr-FR" dirty="0" err="1"/>
              <a:t>De</a:t>
            </a:r>
            <a:r>
              <a:rPr lang="fr-FR" dirty="0"/>
              <a:t> 5 à 500 mots (parfois une phrase)</a:t>
            </a:r>
          </a:p>
          <a:p>
            <a:r>
              <a:rPr lang="fr-FR" b="1" dirty="0" err="1"/>
              <a:t>Structure</a:t>
            </a:r>
            <a:r>
              <a:rPr lang="fr-FR" dirty="0" err="1"/>
              <a:t>Introduction</a:t>
            </a:r>
            <a:r>
              <a:rPr lang="fr-FR" dirty="0"/>
              <a:t> – Tension – Chute</a:t>
            </a:r>
          </a:p>
          <a:p>
            <a:r>
              <a:rPr lang="fr-FR" b="1" dirty="0" err="1"/>
              <a:t>Chute</a:t>
            </a:r>
            <a:r>
              <a:rPr lang="fr-FR" dirty="0" err="1"/>
              <a:t>Souvent</a:t>
            </a:r>
            <a:r>
              <a:rPr lang="fr-FR" dirty="0"/>
              <a:t> </a:t>
            </a:r>
            <a:r>
              <a:rPr lang="fr-FR" b="1" dirty="0"/>
              <a:t>ironique</a:t>
            </a:r>
            <a:r>
              <a:rPr lang="fr-FR" dirty="0"/>
              <a:t>, </a:t>
            </a:r>
            <a:r>
              <a:rPr lang="fr-FR" b="1" dirty="0"/>
              <a:t>tragique</a:t>
            </a:r>
            <a:r>
              <a:rPr lang="fr-FR" dirty="0"/>
              <a:t> ou </a:t>
            </a:r>
            <a:r>
              <a:rPr lang="fr-FR" b="1" dirty="0"/>
              <a:t>poétique</a:t>
            </a:r>
            <a:endParaRPr lang="fr-FR" dirty="0"/>
          </a:p>
          <a:p>
            <a:r>
              <a:rPr lang="fr-FR" b="1" dirty="0" err="1"/>
              <a:t>Style</a:t>
            </a:r>
            <a:r>
              <a:rPr lang="fr-FR" dirty="0" err="1"/>
              <a:t>Épuré</a:t>
            </a:r>
            <a:r>
              <a:rPr lang="fr-FR" dirty="0"/>
              <a:t>, efficace, souvent suggestif</a:t>
            </a:r>
          </a:p>
          <a:p>
            <a:r>
              <a:rPr lang="fr-FR" b="1" dirty="0" err="1"/>
              <a:t>Temps</a:t>
            </a:r>
            <a:r>
              <a:rPr lang="fr-FR" dirty="0" err="1"/>
              <a:t>Instantané</a:t>
            </a:r>
            <a:r>
              <a:rPr lang="fr-FR" dirty="0"/>
              <a:t>, souvent une seule scène ou un souvenir</a:t>
            </a:r>
          </a:p>
          <a:p>
            <a:r>
              <a:rPr lang="fr-FR" b="1" dirty="0"/>
              <a:t>Point de </a:t>
            </a:r>
            <a:r>
              <a:rPr lang="fr-FR" b="1" dirty="0" err="1"/>
              <a:t>vue</a:t>
            </a:r>
            <a:r>
              <a:rPr lang="fr-FR" dirty="0" err="1"/>
              <a:t>Narrateur</a:t>
            </a:r>
            <a:r>
              <a:rPr lang="fr-FR" dirty="0"/>
              <a:t> unique, regard condensé</a:t>
            </a:r>
          </a:p>
          <a:p>
            <a:r>
              <a:rPr lang="fr-FR" b="1" dirty="0"/>
              <a:t>Effet </a:t>
            </a:r>
            <a:r>
              <a:rPr lang="fr-FR" b="1" dirty="0" err="1"/>
              <a:t>recherché</a:t>
            </a:r>
            <a:r>
              <a:rPr lang="fr-FR" dirty="0" err="1"/>
              <a:t>Surprise</a:t>
            </a:r>
            <a:r>
              <a:rPr lang="fr-FR" dirty="0"/>
              <a:t>, émotion, réflexion</a:t>
            </a:r>
          </a:p>
          <a:p>
            <a:endParaRPr lang="fr-CA" dirty="0"/>
          </a:p>
          <a:p>
            <a:endParaRPr lang="fr-CA" dirty="0"/>
          </a:p>
          <a:p>
            <a:r>
              <a:rPr lang="fr-FR" dirty="0"/>
              <a:t>La </a:t>
            </a:r>
            <a:r>
              <a:rPr lang="fr-FR" b="1" dirty="0"/>
              <a:t>micronouvelle</a:t>
            </a:r>
            <a:r>
              <a:rPr lang="fr-FR" dirty="0"/>
              <a:t>, c’est </a:t>
            </a:r>
            <a:r>
              <a:rPr lang="fr-FR" b="1" dirty="0"/>
              <a:t>l’essence du récit</a:t>
            </a:r>
            <a:r>
              <a:rPr lang="fr-FR" dirty="0"/>
              <a:t> : un concentré d’émotion et de sens.</a:t>
            </a:r>
          </a:p>
          <a:p>
            <a:r>
              <a:rPr lang="fr-FR" dirty="0"/>
              <a:t>Elle montre que </a:t>
            </a:r>
            <a:r>
              <a:rPr lang="fr-FR" b="1" dirty="0"/>
              <a:t>la brièveté n’exclut pas la profondeur</a:t>
            </a:r>
            <a:r>
              <a:rPr lang="fr-FR" dirty="0"/>
              <a:t>.</a:t>
            </a:r>
          </a:p>
          <a:p>
            <a:r>
              <a:rPr lang="fr-FR" dirty="0"/>
              <a:t>Elle apprend à </a:t>
            </a:r>
            <a:r>
              <a:rPr lang="fr-FR" b="1" dirty="0"/>
              <a:t>écrire moins pour dire plus.</a:t>
            </a:r>
            <a:endParaRPr lang="fr-FR" dirty="0"/>
          </a:p>
          <a:p>
            <a:r>
              <a:rPr lang="fr-FR" dirty="0"/>
              <a:t>🌱 </a:t>
            </a:r>
            <a:r>
              <a:rPr lang="fr-FR" i="1" dirty="0"/>
              <a:t>La micronouvelle, c’est une graine d’histoire : minuscule, mais pleine de vie.</a:t>
            </a:r>
            <a:endParaRPr lang="fr-FR" dirty="0"/>
          </a:p>
          <a:p>
            <a:endParaRPr lang="fr-CA"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A2C81426-5CCC-970B-E869-FBDDF4C9EDFD}"/>
              </a:ext>
            </a:extLst>
          </p:cNvPr>
          <p:cNvSpPr txBox="1">
            <a:spLocks noGrp="1"/>
          </p:cNvSpPr>
          <p:nvPr>
            <p:ph type="sldNum" sz="quarter" idx="5"/>
          </p:nvPr>
        </p:nvSpPr>
        <p:spPr>
          <a:ln/>
        </p:spPr>
        <p:txBody>
          <a:bodyPr lIns="0" tIns="0" rIns="0" bIns="0" anchor="b" anchorCtr="0">
            <a:noAutofit/>
          </a:bodyPr>
          <a:lstStyle/>
          <a:p>
            <a:pPr lvl="0"/>
            <a:fld id="{F782E21D-5D90-49AF-81AB-E1EC91A33892}" type="slidenum">
              <a:t>84</a:t>
            </a:fld>
            <a:endParaRPr lang="fr-CA"/>
          </a:p>
        </p:txBody>
      </p:sp>
      <p:sp>
        <p:nvSpPr>
          <p:cNvPr id="2" name="Espace réservé de l'image des diapositives 1">
            <a:extLst>
              <a:ext uri="{FF2B5EF4-FFF2-40B4-BE49-F238E27FC236}">
                <a16:creationId xmlns:a16="http://schemas.microsoft.com/office/drawing/2014/main" id="{40A98843-EEDE-7269-CECC-5C9D4B0CA72A}"/>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BE0FAC60-A44E-018C-6452-3F1E91922EC8}"/>
              </a:ext>
            </a:extLst>
          </p:cNvPr>
          <p:cNvSpPr txBox="1">
            <a:spLocks noGrp="1"/>
          </p:cNvSpPr>
          <p:nvPr>
            <p:ph type="body" sz="quarter" idx="1"/>
          </p:nvPr>
        </p:nvSpPr>
        <p:spPr/>
        <p:txBody>
          <a:bodyPr/>
          <a:lstStyle/>
          <a:p>
            <a:endParaRPr lang="fr-CA"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Les amateurs, traditionnellement considérés comme moins légitimes que les professionnels, ont pourtant vu leur place grandir dans la fabrication de l’information au </a:t>
            </a:r>
            <a:r>
              <a:rPr lang="fr-CA" dirty="0" err="1"/>
              <a:t>xxie</a:t>
            </a:r>
            <a:r>
              <a:rPr lang="fr-CA" dirty="0"/>
              <a:t> siècle. Les contenus qu’ils génèrent (textes, commentaires, photos, vidéos, etc.), parfois appelés en anglais UGC (</a:t>
            </a:r>
            <a:r>
              <a:rPr lang="fr-CA" dirty="0" err="1"/>
              <a:t>users</a:t>
            </a:r>
            <a:r>
              <a:rPr lang="fr-CA" dirty="0"/>
              <a:t> </a:t>
            </a:r>
            <a:r>
              <a:rPr lang="fr-CA" dirty="0" err="1"/>
              <a:t>generated</a:t>
            </a:r>
            <a:r>
              <a:rPr lang="fr-CA" dirty="0"/>
              <a:t> contents), jouent par exemple un rôle de plus en plus important dans les médias et sur les réseaux sociaux.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L’intégration des amateurs dans l’économie se fait notamment par le biais de rémunérations à la tâche et à bas coût, directement par les médias ou sur des plateformes de partage de contenus. Pour autant, la transformation généralisée des amateurs en journalistes citoyens concurrençant les professionnels semble plus relever du discours que de la réalité.</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Réf.: </a:t>
            </a:r>
            <a:r>
              <a:rPr lang="fr-CA" dirty="0" err="1"/>
              <a:t>Leadbeater</a:t>
            </a:r>
            <a:r>
              <a:rPr lang="fr-CA" dirty="0"/>
              <a:t> &amp; Miller, The Pro‑Am </a:t>
            </a:r>
            <a:r>
              <a:rPr lang="fr-CA" dirty="0" err="1"/>
              <a:t>Revolution</a:t>
            </a:r>
            <a:r>
              <a:rPr lang="fr-CA" dirty="0"/>
              <a:t>: How </a:t>
            </a:r>
            <a:r>
              <a:rPr lang="fr-CA" dirty="0" err="1"/>
              <a:t>Enthusiasts</a:t>
            </a:r>
            <a:r>
              <a:rPr lang="fr-CA" dirty="0"/>
              <a:t> are </a:t>
            </a:r>
            <a:r>
              <a:rPr lang="fr-CA" dirty="0" err="1"/>
              <a:t>Changing</a:t>
            </a:r>
            <a:r>
              <a:rPr lang="fr-CA" dirty="0"/>
              <a:t> Our Society and </a:t>
            </a:r>
            <a:r>
              <a:rPr lang="fr-CA" dirty="0" err="1"/>
              <a:t>Economy</a:t>
            </a:r>
            <a:r>
              <a:rPr lang="fr-CA" dirty="0"/>
              <a:t>, 2004, </a:t>
            </a:r>
            <a:r>
              <a:rPr lang="fr-CA" dirty="0" err="1"/>
              <a:t>Demos</a:t>
            </a:r>
            <a:r>
              <a:rPr lang="fr-CA" dirty="0"/>
              <a:t> ; Bruns, Blogs, </a:t>
            </a:r>
            <a:r>
              <a:rPr lang="fr-CA" dirty="0" err="1"/>
              <a:t>Wikipedia</a:t>
            </a:r>
            <a:r>
              <a:rPr lang="fr-CA" dirty="0"/>
              <a:t>, Second Life and Beyond: </a:t>
            </a:r>
            <a:r>
              <a:rPr lang="fr-CA" dirty="0" err="1"/>
              <a:t>From</a:t>
            </a:r>
            <a:r>
              <a:rPr lang="fr-CA" dirty="0"/>
              <a:t> Production to </a:t>
            </a:r>
            <a:r>
              <a:rPr lang="fr-CA" dirty="0" err="1"/>
              <a:t>Produsage</a:t>
            </a:r>
            <a:r>
              <a:rPr lang="fr-CA" dirty="0"/>
              <a:t>, 2007, Peter Lang ; </a:t>
            </a:r>
            <a:r>
              <a:rPr lang="fr-CA" dirty="0" err="1"/>
              <a:t>Flichy</a:t>
            </a:r>
            <a:r>
              <a:rPr lang="fr-CA" dirty="0"/>
              <a:t>, Le sacre de l’amateur. Sociologie des passions ordinaires à l’ère numérique, 2010</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85</a:t>
            </a:fld>
            <a:endParaRPr lang="fr-CA"/>
          </a:p>
        </p:txBody>
      </p:sp>
    </p:spTree>
    <p:extLst>
      <p:ext uri="{BB962C8B-B14F-4D97-AF65-F5344CB8AC3E}">
        <p14:creationId xmlns:p14="http://schemas.microsoft.com/office/powerpoint/2010/main" val="15481261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altLang="fr-FR" dirty="0"/>
              <a:t>L’internaute relaie l’information, mais surtout écrit pour son propre compte sur des médias digitaux. Alors, le journalisme citoyen qu’est-ce que c’est ? Quelle place laisse-t-il aux professionnels des rédactions ?</a:t>
            </a:r>
          </a:p>
          <a:p>
            <a:endParaRPr lang="fr-CA" b="1" dirty="0"/>
          </a:p>
          <a:p>
            <a:endParaRPr lang="fr-CA" b="1"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a reçu une attention importante au début des années 2000, au moment où l’émergence de plateformes de publication sur le Web a permis à des amateurs de revendiquer une participation forte à la production d’information et de critiquer la prééminence des médias de masse employant des </a:t>
            </a:r>
            <a:r>
              <a:rPr lang="fr-CA" dirty="0" err="1"/>
              <a:t>profes‑sionnels</a:t>
            </a:r>
            <a:r>
              <a:rPr lang="fr-CA" dirty="0"/>
              <a:t>. Avec celui du journalisme public (ou civique), le modèle du journalisme citoyen est une des deux formes de contestation du professionnalisme dans le journalisme </a:t>
            </a:r>
            <a:r>
              <a:rPr lang="fr-CA" dirty="0" err="1"/>
              <a:t>aujourd’hui.Réf</a:t>
            </a:r>
            <a:r>
              <a:rPr lang="fr-CA" dirty="0"/>
              <a:t>. : </a:t>
            </a:r>
            <a:r>
              <a:rPr lang="fr-CA" dirty="0" err="1"/>
              <a:t>Gillmor</a:t>
            </a:r>
            <a:r>
              <a:rPr lang="fr-CA" dirty="0"/>
              <a:t>, </a:t>
            </a:r>
            <a:r>
              <a:rPr lang="fr-CA" dirty="0" err="1"/>
              <a:t>We</a:t>
            </a:r>
            <a:r>
              <a:rPr lang="fr-CA" dirty="0"/>
              <a:t> the media. </a:t>
            </a:r>
            <a:r>
              <a:rPr lang="fr-CA" dirty="0" err="1"/>
              <a:t>Grassroots</a:t>
            </a:r>
            <a:r>
              <a:rPr lang="fr-CA" dirty="0"/>
              <a:t> </a:t>
            </a:r>
            <a:r>
              <a:rPr lang="fr-CA" dirty="0" err="1"/>
              <a:t>journalism</a:t>
            </a:r>
            <a:r>
              <a:rPr lang="fr-CA" dirty="0"/>
              <a:t> by the people for the people, 2004, </a:t>
            </a:r>
            <a:r>
              <a:rPr lang="fr-CA" dirty="0" err="1"/>
              <a:t>O’Reilly</a:t>
            </a:r>
            <a:r>
              <a:rPr lang="fr-CA" dirty="0"/>
              <a:t> Media ; de Rosnay &amp; Revelli, La révolte du </a:t>
            </a:r>
            <a:r>
              <a:rPr lang="fr-CA" dirty="0" err="1"/>
              <a:t>pronétariat</a:t>
            </a:r>
            <a:r>
              <a:rPr lang="fr-CA" dirty="0"/>
              <a:t>. Des mass media aux médias des masses, 2006, Fayard ; Allan &amp; </a:t>
            </a:r>
            <a:r>
              <a:rPr lang="fr-CA" dirty="0" err="1"/>
              <a:t>Thorsen</a:t>
            </a:r>
            <a:r>
              <a:rPr lang="fr-CA" dirty="0"/>
              <a:t>, Citizen </a:t>
            </a:r>
            <a:r>
              <a:rPr lang="fr-CA" dirty="0" err="1"/>
              <a:t>journalism</a:t>
            </a:r>
            <a:r>
              <a:rPr lang="fr-CA" dirty="0"/>
              <a:t>. Global perspectives, 2009, Peter Lang.</a:t>
            </a:r>
          </a:p>
          <a:p>
            <a:endParaRPr lang="fr-CA" b="1" dirty="0"/>
          </a:p>
          <a:p>
            <a:endParaRPr lang="fr-CA" b="1" dirty="0"/>
          </a:p>
          <a:p>
            <a:r>
              <a:rPr lang="fr-CA" b="1" dirty="0"/>
              <a:t>D’amateurs</a:t>
            </a:r>
            <a:r>
              <a:rPr lang="fr-CA" b="1" baseline="0" dirty="0"/>
              <a:t> à journaliste citoyen</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Les amateurs, traditionnellement considérés comme moins légitimes que les professionnels, ont pourtant vu leur place grandir dans la fabrication de l’information au </a:t>
            </a:r>
            <a:r>
              <a:rPr lang="fr-CA" dirty="0" err="1"/>
              <a:t>xxie</a:t>
            </a:r>
            <a:r>
              <a:rPr lang="fr-CA" dirty="0"/>
              <a:t> siècle. Les contenus qu’ils génèrent (textes, commentaires, photos, vidéos, etc.), parfois appelés en anglais UGC (</a:t>
            </a:r>
            <a:r>
              <a:rPr lang="fr-CA" dirty="0" err="1"/>
              <a:t>users</a:t>
            </a:r>
            <a:r>
              <a:rPr lang="fr-CA" dirty="0"/>
              <a:t> </a:t>
            </a:r>
            <a:r>
              <a:rPr lang="fr-CA" dirty="0" err="1"/>
              <a:t>generated</a:t>
            </a:r>
            <a:r>
              <a:rPr lang="fr-CA" dirty="0"/>
              <a:t> contents), jouent par exemple un rôle de plus en plus important dans les médias et sur les réseaux sociaux. L’intégration des amateurs dans l’économie se fait notamment par le biais de rémunérations à la tâche et à bas coût, directement par les médias ou sur des plateformes de partage de contenus. Pour autant, la transformation généralisée des amateurs en journalistes citoyens concurrençant les professionnels semble plus relever du discours que de la réalité.</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Réf.: </a:t>
            </a:r>
            <a:r>
              <a:rPr lang="fr-CA" dirty="0" err="1"/>
              <a:t>Leadbeater</a:t>
            </a:r>
            <a:r>
              <a:rPr lang="fr-CA" dirty="0"/>
              <a:t> &amp; Miller, The Pro‑Am </a:t>
            </a:r>
            <a:r>
              <a:rPr lang="fr-CA" dirty="0" err="1"/>
              <a:t>Revolution</a:t>
            </a:r>
            <a:r>
              <a:rPr lang="fr-CA" dirty="0"/>
              <a:t>: How </a:t>
            </a:r>
            <a:r>
              <a:rPr lang="fr-CA" dirty="0" err="1"/>
              <a:t>Enthusiasts</a:t>
            </a:r>
            <a:r>
              <a:rPr lang="fr-CA" dirty="0"/>
              <a:t> are </a:t>
            </a:r>
            <a:r>
              <a:rPr lang="fr-CA" dirty="0" err="1"/>
              <a:t>Changing</a:t>
            </a:r>
            <a:r>
              <a:rPr lang="fr-CA" dirty="0"/>
              <a:t> Our Society and </a:t>
            </a:r>
            <a:r>
              <a:rPr lang="fr-CA" dirty="0" err="1"/>
              <a:t>Economy</a:t>
            </a:r>
            <a:r>
              <a:rPr lang="fr-CA" dirty="0"/>
              <a:t>, 2004, </a:t>
            </a:r>
            <a:r>
              <a:rPr lang="fr-CA" dirty="0" err="1"/>
              <a:t>Demos</a:t>
            </a:r>
            <a:r>
              <a:rPr lang="fr-CA" dirty="0"/>
              <a:t> ; Bruns, Blogs, </a:t>
            </a:r>
            <a:r>
              <a:rPr lang="fr-CA" dirty="0" err="1"/>
              <a:t>Wikipedia</a:t>
            </a:r>
            <a:r>
              <a:rPr lang="fr-CA" dirty="0"/>
              <a:t>, Second Life and Beyond: </a:t>
            </a:r>
            <a:r>
              <a:rPr lang="fr-CA" dirty="0" err="1"/>
              <a:t>From</a:t>
            </a:r>
            <a:r>
              <a:rPr lang="fr-CA" dirty="0"/>
              <a:t> Production to </a:t>
            </a:r>
            <a:r>
              <a:rPr lang="fr-CA" dirty="0" err="1"/>
              <a:t>Produsage</a:t>
            </a:r>
            <a:r>
              <a:rPr lang="fr-CA" dirty="0"/>
              <a:t>, 2007, Peter Lang ; </a:t>
            </a:r>
            <a:r>
              <a:rPr lang="fr-CA" dirty="0" err="1"/>
              <a:t>Flichy</a:t>
            </a:r>
            <a:r>
              <a:rPr lang="fr-CA"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 sacre de l’amateur. Sociologie des passions ordinaires à l’ère numérique, 2010</a:t>
            </a:r>
          </a:p>
          <a:p>
            <a:endParaRPr lang="fr-CA" dirty="0"/>
          </a:p>
          <a:p>
            <a:r>
              <a:rPr lang="fr-CA" b="1" dirty="0"/>
              <a:t>Journalisme citoyen</a:t>
            </a:r>
          </a:p>
          <a:p>
            <a:r>
              <a:rPr lang="fr-CA" dirty="0"/>
              <a:t>a reçu une attention importante au début des années 2000, au moment où l’émergence de plateformes de publication sur le Web a permis à des amateurs de revendiquer une participation forte à la production d’information et de critiquer la prééminence des médias de masse employant des professionnels. Avec celui du journalisme public (ou civique), le modèle du journalisme citoyen est une des deux formes de contestation du professionnalisme dans le journalisme aujourd’hui.</a:t>
            </a:r>
          </a:p>
          <a:p>
            <a:endParaRPr lang="fr-CA" dirty="0"/>
          </a:p>
          <a:p>
            <a:r>
              <a:rPr lang="fr-CA" dirty="0"/>
              <a:t>Réf. : </a:t>
            </a:r>
            <a:r>
              <a:rPr lang="fr-CA" dirty="0" err="1"/>
              <a:t>Gillmor</a:t>
            </a:r>
            <a:r>
              <a:rPr lang="fr-CA" dirty="0"/>
              <a:t>, </a:t>
            </a:r>
            <a:r>
              <a:rPr lang="fr-CA" dirty="0" err="1"/>
              <a:t>We</a:t>
            </a:r>
            <a:r>
              <a:rPr lang="fr-CA" dirty="0"/>
              <a:t> the media. </a:t>
            </a:r>
            <a:r>
              <a:rPr lang="fr-CA" dirty="0" err="1"/>
              <a:t>Grassroots</a:t>
            </a:r>
            <a:r>
              <a:rPr lang="fr-CA" dirty="0"/>
              <a:t> </a:t>
            </a:r>
            <a:r>
              <a:rPr lang="fr-CA" dirty="0" err="1"/>
              <a:t>journalism</a:t>
            </a:r>
            <a:r>
              <a:rPr lang="fr-CA" dirty="0"/>
              <a:t> by the people for the people, 2004, </a:t>
            </a:r>
            <a:r>
              <a:rPr lang="fr-CA" dirty="0" err="1"/>
              <a:t>O’Reilly</a:t>
            </a:r>
            <a:r>
              <a:rPr lang="fr-CA" dirty="0"/>
              <a:t> Media ; de Rosnay &amp; Revelli, La révolte du </a:t>
            </a:r>
            <a:r>
              <a:rPr lang="fr-CA" dirty="0" err="1"/>
              <a:t>pronétariat</a:t>
            </a:r>
            <a:r>
              <a:rPr lang="fr-CA" dirty="0"/>
              <a:t>. Des mass media aux médias des masses, 2006, Fayard ; Allan &amp; </a:t>
            </a:r>
            <a:r>
              <a:rPr lang="fr-CA" dirty="0" err="1"/>
              <a:t>Thorsen</a:t>
            </a:r>
            <a:r>
              <a:rPr lang="fr-CA" dirty="0"/>
              <a:t>, Citizen </a:t>
            </a:r>
            <a:r>
              <a:rPr lang="fr-CA" dirty="0" err="1"/>
              <a:t>journalism</a:t>
            </a:r>
            <a:r>
              <a:rPr lang="fr-CA" dirty="0"/>
              <a:t>. Global perspectives, 2009, Peter Lang.</a:t>
            </a:r>
          </a:p>
          <a:p>
            <a:endParaRPr lang="fr-CA" dirty="0"/>
          </a:p>
          <a:p>
            <a:r>
              <a:rPr lang="fr-CA" b="1" dirty="0"/>
              <a:t>Le journalisme citoyen</a:t>
            </a:r>
          </a:p>
          <a:p>
            <a:r>
              <a:rPr lang="fr-CA" altLang="fr-FR" dirty="0"/>
              <a:t>Le journalisme citoyen contraint les journalistes à se réengager auprès de leur lectorat. Idéalement, la prochaine génération de professionnels de l’information maîtrisera parfaitement les dynamiques numériques du journalisme.</a:t>
            </a:r>
          </a:p>
          <a:p>
            <a:r>
              <a:rPr lang="fr-CA" altLang="fr-FR" dirty="0"/>
              <a:t>Elle aura pris conscience de l’importance des canaux digitaux comme relai de l’information, mais aussi comme sphère d’expression citoyenne et de partage de l’actualité. Cette prise de conscience permettra aux futurs professionnels de savoir se positionner vis-à-vis d’initiatives comme le journalisme citoyen. Ils pourront s’en inspirer, voire l’accompagner dans son développement. En effet, des courants comme le journalisme citoyen montrent qu’il est crucial que les journalistes demeurent maîtres de leur domaine tout en apprenant à faire une place plus importante à la participation, à l’intervention et aux commentaires de leur public.</a:t>
            </a:r>
          </a:p>
          <a:p>
            <a:endParaRPr lang="fr-CA" altLang="fr-FR" dirty="0"/>
          </a:p>
          <a:p>
            <a:r>
              <a:rPr lang="fr-CA" altLang="fr-FR" dirty="0"/>
              <a:t>Cela vient</a:t>
            </a:r>
            <a:r>
              <a:rPr lang="fr-CA" altLang="fr-FR" baseline="0" dirty="0"/>
              <a:t> en écho aux problématiques des </a:t>
            </a:r>
            <a:r>
              <a:rPr lang="fr-CA" altLang="fr-FR" baseline="0" dirty="0" err="1"/>
              <a:t>fake</a:t>
            </a:r>
            <a:r>
              <a:rPr lang="fr-CA" altLang="fr-FR" baseline="0" dirty="0"/>
              <a:t> news car il y a l</a:t>
            </a:r>
            <a:r>
              <a:rPr lang="fr-CA" altLang="fr-FR" dirty="0"/>
              <a:t>e risque élevé d’alimenter la sphère de </a:t>
            </a:r>
            <a:r>
              <a:rPr lang="fr-CA" altLang="fr-FR" dirty="0" err="1"/>
              <a:t>fake</a:t>
            </a:r>
            <a:r>
              <a:rPr lang="fr-CA" altLang="fr-FR" dirty="0"/>
              <a:t> news sur Internet avec la pratique du journalisme citoyen. Mais il consiste néanmoins en une initiative démocratique importante, qui doit être soutenue par les professionnels en y apportant leurs compétences expertes.</a:t>
            </a:r>
          </a:p>
          <a:p>
            <a:endParaRPr lang="fr-CA" altLang="fr-FR" dirty="0"/>
          </a:p>
          <a:p>
            <a:r>
              <a:rPr lang="fr-CA" altLang="fr-FR" dirty="0"/>
              <a:t>Le citoyen-journaliste tient généralement un blog ou un compte sur un réseau social et y est très actif. Certaines plateformes internet regroupent un grand nombre d’écrivains, comme </a:t>
            </a:r>
            <a:r>
              <a:rPr lang="fr-CA" altLang="fr-FR" dirty="0" err="1"/>
              <a:t>AgoraVox</a:t>
            </a:r>
            <a:r>
              <a:rPr lang="fr-CA" altLang="fr-FR" dirty="0"/>
              <a:t> ou </a:t>
            </a:r>
            <a:r>
              <a:rPr lang="fr-CA" altLang="fr-FR" dirty="0" err="1"/>
              <a:t>CitizenSide</a:t>
            </a:r>
            <a:r>
              <a:rPr lang="fr-CA" altLang="fr-FR" dirty="0"/>
              <a:t>.</a:t>
            </a:r>
          </a:p>
          <a:p>
            <a:r>
              <a:rPr lang="fr-CA" altLang="fr-FR" dirty="0"/>
              <a:t>Dans le journalisme citoyen, ce qui marque, c’est l’inversion des rôles. Les citoyens ne sont plus simples récepteurs de l’actualité, mais véritablement émetteurs de contenu. On commence à parler de « citoyen reporter » pour qualifier les internautes qui réagissent sur ce qui les entoure, qui témoignent de ce qu’ils voient, entendent ou constatent.</a:t>
            </a:r>
          </a:p>
          <a:p>
            <a:r>
              <a:rPr lang="fr-CA" altLang="fr-FR" dirty="0"/>
              <a:t>Attention, pour que l’intervention des particuliers sur la Toile soit considérée comme du journalisme citoyen, il est impératif que le contenu publié soit de l’information, de la récupération de reportage ou de l’analyse d’actualité. Le but doit être de fournir des informations indépendantes et nécessaires à une démocratie.</a:t>
            </a:r>
          </a:p>
          <a:p>
            <a:r>
              <a:rPr lang="fr-CA" altLang="fr-FR" dirty="0"/>
              <a:t>Le journalisme citoyen pose cependant des questions pour les professionnels et on voit se définir les limites de ce type d’initiatives. Le fait que de nombreux citoyens-journalistes soient des militants politiques laisse planer le doute sur l’objectivité de l’information ainsi relayée. Le contenu et la qualité des articles publiés sur les plateformes collaboratives font aussi grincer des dents les professionnels, qui soulignent à juste titre que le travail de vérification des sources n’est quasiment jamais effectué.</a:t>
            </a:r>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86</a:t>
            </a:fld>
            <a:endParaRPr lang="fr-CA"/>
          </a:p>
        </p:txBody>
      </p:sp>
    </p:spTree>
    <p:extLst>
      <p:ext uri="{BB962C8B-B14F-4D97-AF65-F5344CB8AC3E}">
        <p14:creationId xmlns:p14="http://schemas.microsoft.com/office/powerpoint/2010/main" val="38877225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80290967-FBCC-4967-0FA3-CB5E9C624766}"/>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F6077B5D-B22C-4BC1-9279-7EAB95454D8E}" type="slidenum">
              <a:t>87</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411D0F92-D2FA-1F2C-F07A-21B562914A95}"/>
              </a:ext>
            </a:extLst>
          </p:cNvPr>
          <p:cNvSpPr txBox="1">
            <a:spLocks noGrp="1"/>
          </p:cNvSpPr>
          <p:nvPr>
            <p:ph type="sldNum" sz="quarter" idx="5"/>
          </p:nvPr>
        </p:nvSpPr>
        <p:spPr>
          <a:ln/>
        </p:spPr>
        <p:txBody>
          <a:bodyPr lIns="0" tIns="0" rIns="0" bIns="0" anchor="b" anchorCtr="0">
            <a:noAutofit/>
          </a:bodyPr>
          <a:lstStyle/>
          <a:p>
            <a:pPr lvl="0"/>
            <a:fld id="{0DC5A2E7-6849-4C54-BE6F-DE5B7511ABEB}" type="slidenum">
              <a:t>87</a:t>
            </a:fld>
            <a:endParaRPr lang="fr-CA"/>
          </a:p>
        </p:txBody>
      </p:sp>
      <p:sp>
        <p:nvSpPr>
          <p:cNvPr id="2" name="Espace réservé de l'image des diapositives 1">
            <a:extLst>
              <a:ext uri="{FF2B5EF4-FFF2-40B4-BE49-F238E27FC236}">
                <a16:creationId xmlns:a16="http://schemas.microsoft.com/office/drawing/2014/main" id="{65E5922C-97BC-3532-29C5-D1DC4740EEB4}"/>
              </a:ext>
            </a:extLst>
          </p:cNvPr>
          <p:cNvSpPr>
            <a:spLocks noGrp="1" noRot="1" noChangeAspect="1" noResize="1"/>
          </p:cNvSpPr>
          <p:nvPr>
            <p:ph type="sldImg"/>
          </p:nvPr>
        </p:nvSpPr>
        <p:spPr>
          <a:xfrm>
            <a:off x="685800" y="1143000"/>
            <a:ext cx="5486400" cy="30861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033440D-4E35-98BE-F7CA-5C9C7D62E9DF}"/>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spcBef>
                <a:spcPts val="1001"/>
              </a:spcBef>
              <a:buFont typeface="Arial" pitchFamily="32"/>
              <a:buChar char="•"/>
            </a:pPr>
            <a:r>
              <a:rPr lang="fr-FR" b="1" dirty="0"/>
              <a:t>Un lecteur qui lève le nez du texte est un lecteur perdu</a:t>
            </a:r>
            <a:r>
              <a:rPr lang="fr-FR" dirty="0"/>
              <a:t> : il ne reviendra que rarement et s’en ira ailleurs, distrait par d’autres entrées.</a:t>
            </a:r>
          </a:p>
          <a:p>
            <a:pPr lvl="0">
              <a:spcBef>
                <a:spcPts val="1001"/>
              </a:spcBef>
              <a:buFont typeface="Arial" pitchFamily="32"/>
              <a:buChar char="•"/>
            </a:pPr>
            <a:r>
              <a:rPr lang="fr-FR" b="1" dirty="0"/>
              <a:t>Un journal</a:t>
            </a:r>
            <a:r>
              <a:rPr lang="fr-FR" dirty="0"/>
              <a:t>, un magazine sont aussi </a:t>
            </a:r>
            <a:r>
              <a:rPr lang="fr-FR" b="1" dirty="0"/>
              <a:t>un tout narratif</a:t>
            </a:r>
            <a:r>
              <a:rPr lang="fr-FR" dirty="0"/>
              <a:t>. Concevoir un chemin de fer, un déroulé, une édition ou même une page, c’est également raconter une histoire.</a:t>
            </a:r>
            <a:endParaRPr lang="fr-CA"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0F0243C9-1714-7DE1-1F68-058329167DBA}"/>
              </a:ext>
            </a:extLst>
          </p:cNvPr>
          <p:cNvSpPr txBox="1">
            <a:spLocks noGrp="1"/>
          </p:cNvSpPr>
          <p:nvPr>
            <p:ph type="sldNum" sz="quarter" idx="5"/>
          </p:nvPr>
        </p:nvSpPr>
        <p:spPr>
          <a:ln/>
        </p:spPr>
        <p:txBody>
          <a:bodyPr lIns="0" tIns="0" rIns="0" bIns="0" anchor="b" anchorCtr="0">
            <a:noAutofit/>
          </a:bodyPr>
          <a:lstStyle/>
          <a:p>
            <a:pPr lvl="0"/>
            <a:fld id="{77D1E124-A8BD-47CC-A0FA-9A1D70D884FF}" type="slidenum">
              <a:t>88</a:t>
            </a:fld>
            <a:endParaRPr lang="fr-CA"/>
          </a:p>
        </p:txBody>
      </p:sp>
      <p:sp>
        <p:nvSpPr>
          <p:cNvPr id="2" name="Espace réservé de l'image des diapositives 1">
            <a:extLst>
              <a:ext uri="{FF2B5EF4-FFF2-40B4-BE49-F238E27FC236}">
                <a16:creationId xmlns:a16="http://schemas.microsoft.com/office/drawing/2014/main" id="{416B42AD-B47E-3EDA-E63D-DAE05BB4361B}"/>
              </a:ext>
            </a:extLst>
          </p:cNvPr>
          <p:cNvSpPr>
            <a:spLocks noGrp="1" noRot="1" noChangeAspect="1" noResize="1"/>
          </p:cNvSpPr>
          <p:nvPr>
            <p:ph type="sldImg"/>
          </p:nvPr>
        </p:nvSpPr>
        <p:spPr>
          <a:xfrm>
            <a:off x="382588" y="695325"/>
            <a:ext cx="6092825" cy="34274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786A387E-BDD7-9C06-DC6C-4C90E923F423}"/>
              </a:ext>
            </a:extLst>
          </p:cNvPr>
          <p:cNvSpPr txBox="1">
            <a:spLocks noGrp="1"/>
          </p:cNvSpPr>
          <p:nvPr>
            <p:ph type="body" sz="quarter" idx="1"/>
          </p:nvPr>
        </p:nvSpPr>
        <p:spPr>
          <a:xfrm>
            <a:off x="685799" y="4343400"/>
            <a:ext cx="5486040" cy="4114440"/>
          </a:xfrm>
        </p:spPr>
        <p:txBody>
          <a:bodyPr/>
          <a:lstStyle/>
          <a:p>
            <a:endParaRPr lang="fr-CA"/>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E55137D3-472E-9188-8B26-AFEFF268A49C}"/>
              </a:ext>
            </a:extLst>
          </p:cNvPr>
          <p:cNvSpPr txBox="1">
            <a:spLocks noGrp="1"/>
          </p:cNvSpPr>
          <p:nvPr>
            <p:ph type="sldNum" sz="quarter" idx="5"/>
          </p:nvPr>
        </p:nvSpPr>
        <p:spPr>
          <a:ln/>
        </p:spPr>
        <p:txBody>
          <a:bodyPr lIns="0" tIns="0" rIns="0" bIns="0" anchor="b" anchorCtr="0">
            <a:noAutofit/>
          </a:bodyPr>
          <a:lstStyle/>
          <a:p>
            <a:pPr lvl="0"/>
            <a:fld id="{A1CA2E19-FA04-4A06-B62B-265A3BCAA7A3}" type="slidenum">
              <a:t>89</a:t>
            </a:fld>
            <a:endParaRPr lang="fr-CA"/>
          </a:p>
        </p:txBody>
      </p:sp>
      <p:sp>
        <p:nvSpPr>
          <p:cNvPr id="2" name="Espace réservé de l'image des diapositives 1">
            <a:extLst>
              <a:ext uri="{FF2B5EF4-FFF2-40B4-BE49-F238E27FC236}">
                <a16:creationId xmlns:a16="http://schemas.microsoft.com/office/drawing/2014/main" id="{4D3C62C8-2549-3C9F-EC8B-160498F4915C}"/>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B903A98D-91BB-E9F8-8166-BB454A0589A7}"/>
              </a:ext>
            </a:extLst>
          </p:cNvPr>
          <p:cNvSpPr txBox="1">
            <a:spLocks noGrp="1"/>
          </p:cNvSpPr>
          <p:nvPr>
            <p:ph type="body" sz="quarter" idx="1"/>
          </p:nvPr>
        </p:nvSpPr>
        <p:spPr/>
        <p:txBody>
          <a:bodyPr/>
          <a:lstStyle/>
          <a:p>
            <a:pPr lvl="0"/>
            <a:r>
              <a:rPr lang="fr-FR" dirty="0"/>
              <a:t>La pyramide inversée n'exclut pas la rigueur et la précision.</a:t>
            </a:r>
          </a:p>
          <a:p>
            <a:pPr lvl="0"/>
            <a:r>
              <a:rPr lang="fr-FR" dirty="0"/>
              <a:t>Utilisation des hypertextes</a:t>
            </a:r>
          </a:p>
          <a:p>
            <a:pPr lvl="0"/>
            <a:r>
              <a:rPr lang="fr-FR" dirty="0"/>
              <a:t>Attention aux introductions (très français) qui nous éloigne du sujet traité ou du moins qui le relaie plus loin dans le texte</a:t>
            </a:r>
          </a:p>
          <a:p>
            <a:pPr lvl="0"/>
            <a:r>
              <a:rPr lang="fr-FR" dirty="0"/>
              <a:t>Attention aux effets de style : effet de surprise... Pensez au lecteur qui risque de partir trop vite</a:t>
            </a:r>
          </a:p>
          <a:p>
            <a:endParaRPr lang="fr-CA"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5A6FF3F3-EAC0-115F-5B2B-34A27DB63A66}"/>
              </a:ext>
            </a:extLst>
          </p:cNvPr>
          <p:cNvSpPr txBox="1">
            <a:spLocks noGrp="1"/>
          </p:cNvSpPr>
          <p:nvPr>
            <p:ph type="sldNum" sz="quarter" idx="5"/>
          </p:nvPr>
        </p:nvSpPr>
        <p:spPr>
          <a:ln/>
        </p:spPr>
        <p:txBody>
          <a:bodyPr lIns="0" tIns="0" rIns="0" bIns="0" anchor="b" anchorCtr="0">
            <a:noAutofit/>
          </a:bodyPr>
          <a:lstStyle/>
          <a:p>
            <a:pPr lvl="0"/>
            <a:fld id="{55A59BE0-B24C-4F66-84D6-2A7E50285FE1}" type="slidenum">
              <a:t>90</a:t>
            </a:fld>
            <a:endParaRPr lang="fr-CA"/>
          </a:p>
        </p:txBody>
      </p:sp>
      <p:sp>
        <p:nvSpPr>
          <p:cNvPr id="2" name="Espace réservé de l'image des diapositives 1">
            <a:extLst>
              <a:ext uri="{FF2B5EF4-FFF2-40B4-BE49-F238E27FC236}">
                <a16:creationId xmlns:a16="http://schemas.microsoft.com/office/drawing/2014/main" id="{89DFC25C-7E41-ACD1-5F0D-86F5F8FAC207}"/>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161303BA-3833-E9CC-8FCC-F3C34363D221}"/>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170045F1-3D29-4AE8-90DA-B4B7580DC0D6}"/>
              </a:ext>
            </a:extLst>
          </p:cNvPr>
          <p:cNvSpPr txBox="1">
            <a:spLocks noGrp="1"/>
          </p:cNvSpPr>
          <p:nvPr>
            <p:ph type="sldNum" sz="quarter" idx="5"/>
          </p:nvPr>
        </p:nvSpPr>
        <p:spPr>
          <a:ln/>
        </p:spPr>
        <p:txBody>
          <a:bodyPr lIns="0" tIns="0" rIns="0" bIns="0" anchor="b" anchorCtr="0">
            <a:noAutofit/>
          </a:bodyPr>
          <a:lstStyle/>
          <a:p>
            <a:pPr lvl="0"/>
            <a:fld id="{BDE9035A-E784-4B34-9778-3F6E6B2EB896}" type="slidenum">
              <a:t>91</a:t>
            </a:fld>
            <a:endParaRPr lang="fr-CA"/>
          </a:p>
        </p:txBody>
      </p:sp>
      <p:sp>
        <p:nvSpPr>
          <p:cNvPr id="2" name="Espace réservé de l'image des diapositives 1">
            <a:extLst>
              <a:ext uri="{FF2B5EF4-FFF2-40B4-BE49-F238E27FC236}">
                <a16:creationId xmlns:a16="http://schemas.microsoft.com/office/drawing/2014/main" id="{7A15714D-07E5-F944-D0FF-C67D29762863}"/>
              </a:ext>
            </a:extLst>
          </p:cNvPr>
          <p:cNvSpPr>
            <a:spLocks noGrp="1" noRot="1" noChangeAspect="1" noResize="1"/>
          </p:cNvSpPr>
          <p:nvPr>
            <p:ph type="sldImg"/>
          </p:nvPr>
        </p:nvSpPr>
        <p:spPr>
          <a:xfrm>
            <a:off x="382588" y="695325"/>
            <a:ext cx="6092825" cy="34274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6CE19B88-1B66-D145-2054-249CBDBB36CA}"/>
              </a:ext>
            </a:extLst>
          </p:cNvPr>
          <p:cNvSpPr txBox="1">
            <a:spLocks noGrp="1"/>
          </p:cNvSpPr>
          <p:nvPr>
            <p:ph type="body" sz="quarter" idx="1"/>
          </p:nvPr>
        </p:nvSpPr>
        <p:spPr>
          <a:xfrm>
            <a:off x="685799" y="4343400"/>
            <a:ext cx="5486040" cy="4114440"/>
          </a:xfrm>
        </p:spPr>
        <p:txBody>
          <a:bodyPr/>
          <a:lstStyle/>
          <a:p>
            <a:pPr marL="216000" marR="0" lvl="0" indent="-216000" defTabSz="914400" rtl="0" eaLnBrk="1" fontAlgn="auto" latinLnBrk="0" hangingPunct="0">
              <a:lnSpc>
                <a:spcPct val="100000"/>
              </a:lnSpc>
              <a:spcBef>
                <a:spcPts val="0"/>
              </a:spcBef>
              <a:spcAft>
                <a:spcPts val="0"/>
              </a:spcAft>
              <a:buClrTx/>
              <a:buSzTx/>
              <a:buFontTx/>
              <a:buNone/>
              <a:tabLst/>
              <a:defRPr/>
            </a:pPr>
            <a:r>
              <a:rPr lang="fr-FR" sz="2000" b="1" dirty="0"/>
              <a:t>Un article de presse </a:t>
            </a:r>
            <a:r>
              <a:rPr lang="fr-FR" sz="2000" dirty="0"/>
              <a:t>s’apparente, dans sa conception la plus simple, à un puzzle dont il s’agira d’assembler les pièces.</a:t>
            </a:r>
          </a:p>
          <a:p>
            <a:pPr marL="216000" marR="0" lvl="0" indent="-216000" defTabSz="914400" rtl="0" eaLnBrk="1" fontAlgn="auto" latinLnBrk="0" hangingPunct="0">
              <a:lnSpc>
                <a:spcPct val="100000"/>
              </a:lnSpc>
              <a:spcBef>
                <a:spcPts val="0"/>
              </a:spcBef>
              <a:spcAft>
                <a:spcPts val="0"/>
              </a:spcAft>
              <a:buClrTx/>
              <a:buSzTx/>
              <a:buFontTx/>
              <a:buNone/>
              <a:tabLst/>
              <a:defRPr/>
            </a:pPr>
            <a:endParaRPr lang="fr-FR" sz="2000" dirty="0"/>
          </a:p>
          <a:p>
            <a:pPr marL="216000" marR="0" lvl="0" indent="-216000" defTabSz="914400" rtl="0" eaLnBrk="1" fontAlgn="auto" latinLnBrk="0" hangingPunct="0">
              <a:lnSpc>
                <a:spcPct val="100000"/>
              </a:lnSpc>
              <a:spcBef>
                <a:spcPts val="0"/>
              </a:spcBef>
              <a:spcAft>
                <a:spcPts val="0"/>
              </a:spcAft>
              <a:buClrTx/>
              <a:buSzTx/>
              <a:buFontTx/>
              <a:buNone/>
              <a:tabLst/>
              <a:defRPr/>
            </a:pPr>
            <a:r>
              <a:rPr lang="fr-FR" sz="2000" dirty="0"/>
              <a:t>• Un article comprend </a:t>
            </a:r>
          </a:p>
          <a:p>
            <a:pPr marL="216000" marR="0" lvl="0" indent="-216000" defTabSz="914400" rtl="0" eaLnBrk="1" fontAlgn="auto" latinLnBrk="0" hangingPunct="0">
              <a:lnSpc>
                <a:spcPct val="100000"/>
              </a:lnSpc>
              <a:spcBef>
                <a:spcPts val="0"/>
              </a:spcBef>
              <a:spcAft>
                <a:spcPts val="0"/>
              </a:spcAft>
              <a:buClrTx/>
              <a:buSzTx/>
              <a:buFontTx/>
              <a:buNone/>
              <a:tabLst/>
              <a:defRPr/>
            </a:pPr>
            <a:r>
              <a:rPr lang="fr-FR" sz="2000" dirty="0"/>
              <a:t>• Un</a:t>
            </a:r>
            <a:r>
              <a:rPr lang="fr-FR" sz="2000" b="1" dirty="0"/>
              <a:t> titre</a:t>
            </a:r>
            <a:r>
              <a:rPr lang="fr-FR" sz="2000" dirty="0"/>
              <a:t> toujours informatif et si possible incitatif.</a:t>
            </a:r>
            <a:br>
              <a:rPr lang="fr-FR" sz="2000" dirty="0"/>
            </a:br>
            <a:r>
              <a:rPr lang="fr-FR" sz="2000" dirty="0"/>
              <a:t>• Le</a:t>
            </a:r>
            <a:r>
              <a:rPr lang="fr-FR" sz="2000" b="1" dirty="0"/>
              <a:t> chapeau ou « chapô »</a:t>
            </a:r>
            <a:r>
              <a:rPr lang="fr-FR" sz="2000" dirty="0"/>
              <a:t> résume et situe le sujet. Il est généralement mis en gras et placé en haut de la page, juste en dessous du titre.</a:t>
            </a:r>
          </a:p>
          <a:p>
            <a:pPr marL="216000" marR="0" lvl="0" indent="-216000" defTabSz="914400" rtl="0" eaLnBrk="1" fontAlgn="auto" latinLnBrk="0" hangingPunct="0">
              <a:lnSpc>
                <a:spcPct val="100000"/>
              </a:lnSpc>
              <a:spcBef>
                <a:spcPts val="0"/>
              </a:spcBef>
              <a:spcAft>
                <a:spcPts val="0"/>
              </a:spcAft>
              <a:buClrTx/>
              <a:buSzTx/>
              <a:buFontTx/>
              <a:buNone/>
              <a:tabLst/>
              <a:defRPr/>
            </a:pPr>
            <a:r>
              <a:rPr lang="fr-FR" sz="2000" dirty="0"/>
              <a:t>• La première phrase de l’article ou </a:t>
            </a:r>
            <a:r>
              <a:rPr lang="fr-FR" sz="2000" b="1" dirty="0"/>
              <a:t>attaque</a:t>
            </a:r>
            <a:r>
              <a:rPr lang="fr-FR" sz="2000" dirty="0"/>
              <a:t> doit « ferrer » le lecteur.</a:t>
            </a:r>
            <a:br>
              <a:rPr lang="fr-FR" sz="2000" dirty="0"/>
            </a:br>
            <a:r>
              <a:rPr lang="fr-FR" sz="2000" dirty="0"/>
              <a:t>• L’</a:t>
            </a:r>
            <a:r>
              <a:rPr lang="fr-FR" sz="2000" b="1" dirty="0"/>
              <a:t>information principale</a:t>
            </a:r>
            <a:r>
              <a:rPr lang="fr-FR" sz="2000" dirty="0"/>
              <a:t> doit se trouver dans les premières lignes.</a:t>
            </a:r>
            <a:br>
              <a:rPr lang="fr-FR" sz="2000" dirty="0"/>
            </a:br>
            <a:r>
              <a:rPr lang="fr-FR" sz="2000" dirty="0"/>
              <a:t>• Le texte doit être </a:t>
            </a:r>
            <a:r>
              <a:rPr lang="fr-FR" sz="2000" b="1" dirty="0"/>
              <a:t>rythmé</a:t>
            </a:r>
            <a:r>
              <a:rPr lang="fr-FR" sz="2000" dirty="0"/>
              <a:t> pour maintenir l’intérêt, comporter des images et/ou des citations qui éclairent le récit.</a:t>
            </a:r>
            <a:br>
              <a:rPr lang="fr-FR" sz="2000" dirty="0"/>
            </a:br>
            <a:r>
              <a:rPr lang="fr-FR" sz="2000" dirty="0"/>
              <a:t>• La </a:t>
            </a:r>
            <a:r>
              <a:rPr lang="fr-FR" sz="2000" b="1" dirty="0"/>
              <a:t>chute</a:t>
            </a:r>
            <a:r>
              <a:rPr lang="fr-FR" sz="2000" dirty="0"/>
              <a:t> n’est pas une conclusion mais un « au revoir » qui donne à penser ou à sourire ; il est élégant de l’associer à l’accroche (première phrase) de l’article.</a:t>
            </a:r>
          </a:p>
          <a:p>
            <a:pPr marL="216000" marR="0" lvl="0" indent="-216000" defTabSz="914400" rtl="0" eaLnBrk="1" fontAlgn="auto" latinLnBrk="0" hangingPunct="0">
              <a:lnSpc>
                <a:spcPct val="100000"/>
              </a:lnSpc>
              <a:spcBef>
                <a:spcPts val="0"/>
              </a:spcBef>
              <a:spcAft>
                <a:spcPts val="0"/>
              </a:spcAft>
              <a:buClrTx/>
              <a:buSzTx/>
              <a:buFontTx/>
              <a:buNone/>
              <a:tabLst/>
              <a:defRPr/>
            </a:pPr>
            <a:r>
              <a:rPr lang="fr-FR" sz="2000" dirty="0"/>
              <a:t>Le plan de l’article est simple : il doit répondre aux </a:t>
            </a:r>
            <a:r>
              <a:rPr lang="fr-FR" sz="2000" b="1" dirty="0"/>
              <a:t>5 W</a:t>
            </a:r>
            <a:r>
              <a:rPr lang="fr-FR" sz="2000" dirty="0"/>
              <a:t> (Qui ? Quoi ? Où ? Quand ? Pourquoi ?), mais aussi Comment ?</a:t>
            </a:r>
          </a:p>
          <a:p>
            <a:endParaRPr lang="fr-CA"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FA0EA3C-F3B4-6117-01A1-8F68C01DC1BE}"/>
              </a:ext>
            </a:extLst>
          </p:cNvPr>
          <p:cNvSpPr txBox="1">
            <a:spLocks noGrp="1"/>
          </p:cNvSpPr>
          <p:nvPr>
            <p:ph type="sldNum" sz="quarter" idx="5"/>
          </p:nvPr>
        </p:nvSpPr>
        <p:spPr>
          <a:ln/>
        </p:spPr>
        <p:txBody>
          <a:bodyPr lIns="0" tIns="0" rIns="0" bIns="0" anchor="b" anchorCtr="0">
            <a:noAutofit/>
          </a:bodyPr>
          <a:lstStyle/>
          <a:p>
            <a:pPr lvl="0"/>
            <a:fld id="{771EC7B2-B896-4ACC-AE18-43187786BEDF}" type="slidenum">
              <a:t>92</a:t>
            </a:fld>
            <a:endParaRPr lang="fr-CA"/>
          </a:p>
        </p:txBody>
      </p:sp>
      <p:sp>
        <p:nvSpPr>
          <p:cNvPr id="2" name="Espace réservé de l'image des diapositives 1">
            <a:extLst>
              <a:ext uri="{FF2B5EF4-FFF2-40B4-BE49-F238E27FC236}">
                <a16:creationId xmlns:a16="http://schemas.microsoft.com/office/drawing/2014/main" id="{BAE0D3C3-E96B-8809-B97C-03683D3D450E}"/>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1625C2BC-5CE5-962A-F3D6-6ED2AD3BE5E9}"/>
              </a:ext>
            </a:extLst>
          </p:cNvPr>
          <p:cNvSpPr txBox="1">
            <a:spLocks noGrp="1"/>
          </p:cNvSpPr>
          <p:nvPr>
            <p:ph type="body" sz="quarter" idx="1"/>
          </p:nvPr>
        </p:nvSpPr>
        <p:spPr/>
        <p:txBody>
          <a:bodyPr/>
          <a:lstStyle/>
          <a:p>
            <a:pPr marL="216000" marR="0" lvl="0" indent="-216000" defTabSz="914400" rtl="0" eaLnBrk="1" fontAlgn="auto" latinLnBrk="0" hangingPunct="0">
              <a:lnSpc>
                <a:spcPct val="100000"/>
              </a:lnSpc>
              <a:spcBef>
                <a:spcPts val="0"/>
              </a:spcBef>
              <a:spcAft>
                <a:spcPts val="0"/>
              </a:spcAft>
              <a:buClrTx/>
              <a:buSzTx/>
              <a:buFontTx/>
              <a:buNone/>
              <a:tabLst/>
              <a:defRPr/>
            </a:pPr>
            <a:r>
              <a:rPr lang="fr-FR" dirty="0"/>
              <a:t>Chaque « papier » (texte) d’un journaliste est une enquête. À moins de payer et recopier l’AFP qui a enquêté pour lui,</a:t>
            </a:r>
          </a:p>
          <a:p>
            <a:endParaRPr lang="fr-CA"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25D13F6-0592-BA32-9AB6-8AE32E221B23}"/>
              </a:ext>
            </a:extLst>
          </p:cNvPr>
          <p:cNvSpPr txBox="1">
            <a:spLocks noGrp="1"/>
          </p:cNvSpPr>
          <p:nvPr>
            <p:ph type="sldNum" sz="quarter" idx="5"/>
          </p:nvPr>
        </p:nvSpPr>
        <p:spPr>
          <a:ln/>
        </p:spPr>
        <p:txBody>
          <a:bodyPr lIns="0" tIns="0" rIns="0" bIns="0" anchor="b" anchorCtr="0">
            <a:noAutofit/>
          </a:bodyPr>
          <a:lstStyle/>
          <a:p>
            <a:pPr lvl="0"/>
            <a:fld id="{BECBC24F-2797-4C11-8615-4D8745E19B9D}" type="slidenum">
              <a:t>93</a:t>
            </a:fld>
            <a:endParaRPr lang="fr-CA"/>
          </a:p>
        </p:txBody>
      </p:sp>
      <p:sp>
        <p:nvSpPr>
          <p:cNvPr id="2" name="Espace réservé de l'image des diapositives 1">
            <a:extLst>
              <a:ext uri="{FF2B5EF4-FFF2-40B4-BE49-F238E27FC236}">
                <a16:creationId xmlns:a16="http://schemas.microsoft.com/office/drawing/2014/main" id="{88AF3B61-A561-AB11-0223-4487F06AF655}"/>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20180B5-CC2E-1D34-E32F-4E0FE38589DB}"/>
              </a:ext>
            </a:extLst>
          </p:cNvPr>
          <p:cNvSpPr txBox="1">
            <a:spLocks noGrp="1"/>
          </p:cNvSpPr>
          <p:nvPr>
            <p:ph type="body" sz="quarter" idx="1"/>
          </p:nvPr>
        </p:nvSpPr>
        <p:spPr/>
        <p:txBody>
          <a:bodyPr/>
          <a:lstStyle/>
          <a:p>
            <a:endParaRPr lang="fr-CA"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E8B0D34-591B-EDA1-E9A8-506CB5D34879}"/>
              </a:ext>
            </a:extLst>
          </p:cNvPr>
          <p:cNvSpPr txBox="1">
            <a:spLocks noGrp="1"/>
          </p:cNvSpPr>
          <p:nvPr>
            <p:ph type="sldNum" sz="quarter" idx="5"/>
          </p:nvPr>
        </p:nvSpPr>
        <p:spPr>
          <a:ln/>
        </p:spPr>
        <p:txBody>
          <a:bodyPr lIns="0" tIns="0" rIns="0" bIns="0" anchor="b" anchorCtr="0">
            <a:noAutofit/>
          </a:bodyPr>
          <a:lstStyle/>
          <a:p>
            <a:pPr lvl="0"/>
            <a:fld id="{1697239B-8962-422F-90F6-DCBD88DE3459}" type="slidenum">
              <a:t>94</a:t>
            </a:fld>
            <a:endParaRPr lang="fr-CA"/>
          </a:p>
        </p:txBody>
      </p:sp>
      <p:sp>
        <p:nvSpPr>
          <p:cNvPr id="2" name="Espace réservé de l'image des diapositives 1">
            <a:extLst>
              <a:ext uri="{FF2B5EF4-FFF2-40B4-BE49-F238E27FC236}">
                <a16:creationId xmlns:a16="http://schemas.microsoft.com/office/drawing/2014/main" id="{0DFD075C-6E24-6960-9E8C-7DAD6FA7E765}"/>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B6466553-63A7-0FFC-BB68-31DCCD5CC234}"/>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00D12BE-2FE7-0B94-E459-EF71546A02C7}"/>
              </a:ext>
            </a:extLst>
          </p:cNvPr>
          <p:cNvSpPr txBox="1">
            <a:spLocks noGrp="1"/>
          </p:cNvSpPr>
          <p:nvPr>
            <p:ph type="sldNum" sz="quarter" idx="5"/>
          </p:nvPr>
        </p:nvSpPr>
        <p:spPr>
          <a:ln/>
        </p:spPr>
        <p:txBody>
          <a:bodyPr lIns="0" tIns="0" rIns="0" bIns="0" anchor="b" anchorCtr="0">
            <a:noAutofit/>
          </a:bodyPr>
          <a:lstStyle/>
          <a:p>
            <a:pPr lvl="0"/>
            <a:fld id="{C66134C2-55BA-4679-91E3-5389120C1CBB}" type="slidenum">
              <a:t>95</a:t>
            </a:fld>
            <a:endParaRPr lang="fr-CA"/>
          </a:p>
        </p:txBody>
      </p:sp>
      <p:sp>
        <p:nvSpPr>
          <p:cNvPr id="2" name="Espace réservé de l'image des diapositives 1">
            <a:extLst>
              <a:ext uri="{FF2B5EF4-FFF2-40B4-BE49-F238E27FC236}">
                <a16:creationId xmlns:a16="http://schemas.microsoft.com/office/drawing/2014/main" id="{2E66D846-0FB0-51F1-C294-A26E70E86922}"/>
              </a:ext>
            </a:extLst>
          </p:cNvPr>
          <p:cNvSpPr>
            <a:spLocks noGrp="1" noRot="1" noChangeAspect="1" noResize="1"/>
          </p:cNvSpPr>
          <p:nvPr>
            <p:ph type="sldImg"/>
          </p:nvPr>
        </p:nvSpPr>
        <p:spPr>
          <a:xfrm>
            <a:off x="533520" y="764280"/>
            <a:ext cx="6704640" cy="377136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F06AA74-1306-B9ED-1F09-6AFDB929DD15}"/>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5C6F4-E26E-D5A6-7427-5660EB23396D}"/>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6F309E5-7CE2-2071-098B-5F5C031D397F}"/>
              </a:ext>
            </a:extLst>
          </p:cNvPr>
          <p:cNvSpPr txBox="1">
            <a:spLocks noGrp="1"/>
          </p:cNvSpPr>
          <p:nvPr>
            <p:ph type="sldNum" sz="quarter" idx="5"/>
          </p:nvPr>
        </p:nvSpPr>
        <p:spPr>
          <a:ln/>
        </p:spPr>
        <p:txBody>
          <a:bodyPr lIns="0" tIns="0" rIns="0" bIns="0" anchor="b" anchorCtr="0">
            <a:noAutofit/>
          </a:bodyPr>
          <a:lstStyle/>
          <a:p>
            <a:pPr lvl="0"/>
            <a:fld id="{1697239B-8962-422F-90F6-DCBD88DE3459}" type="slidenum">
              <a:t>96</a:t>
            </a:fld>
            <a:endParaRPr lang="fr-CA"/>
          </a:p>
        </p:txBody>
      </p:sp>
      <p:sp>
        <p:nvSpPr>
          <p:cNvPr id="2" name="Espace réservé de l'image des diapositives 1">
            <a:extLst>
              <a:ext uri="{FF2B5EF4-FFF2-40B4-BE49-F238E27FC236}">
                <a16:creationId xmlns:a16="http://schemas.microsoft.com/office/drawing/2014/main" id="{0644ACA8-D7CC-DF75-9058-4F35CFB48BAA}"/>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DB421A1E-26E4-60FF-6B09-145DD6EAD532}"/>
              </a:ext>
            </a:extLst>
          </p:cNvPr>
          <p:cNvSpPr txBox="1">
            <a:spLocks noGrp="1"/>
          </p:cNvSpPr>
          <p:nvPr>
            <p:ph type="body" sz="quarter" idx="1"/>
          </p:nvPr>
        </p:nvSpPr>
        <p:spPr/>
        <p:txBody>
          <a:bodyPr/>
          <a:lstStyle/>
          <a:p>
            <a:endParaRPr lang="fr-CA"/>
          </a:p>
        </p:txBody>
      </p:sp>
    </p:spTree>
    <p:extLst>
      <p:ext uri="{BB962C8B-B14F-4D97-AF65-F5344CB8AC3E}">
        <p14:creationId xmlns:p14="http://schemas.microsoft.com/office/powerpoint/2010/main" val="30285950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D2873-1BE4-2ED5-34F5-8C169682043A}"/>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026C7B5C-F161-FAAD-0370-99779786D0C5}"/>
              </a:ext>
            </a:extLst>
          </p:cNvPr>
          <p:cNvSpPr txBox="1">
            <a:spLocks noGrp="1"/>
          </p:cNvSpPr>
          <p:nvPr>
            <p:ph type="sldNum" sz="quarter" idx="5"/>
          </p:nvPr>
        </p:nvSpPr>
        <p:spPr>
          <a:ln/>
        </p:spPr>
        <p:txBody>
          <a:bodyPr lIns="0" tIns="0" rIns="0" bIns="0" anchor="b" anchorCtr="0">
            <a:noAutofit/>
          </a:bodyPr>
          <a:lstStyle/>
          <a:p>
            <a:pPr lvl="0"/>
            <a:fld id="{1697239B-8962-422F-90F6-DCBD88DE3459}" type="slidenum">
              <a:t>97</a:t>
            </a:fld>
            <a:endParaRPr lang="fr-CA"/>
          </a:p>
        </p:txBody>
      </p:sp>
      <p:sp>
        <p:nvSpPr>
          <p:cNvPr id="2" name="Espace réservé de l'image des diapositives 1">
            <a:extLst>
              <a:ext uri="{FF2B5EF4-FFF2-40B4-BE49-F238E27FC236}">
                <a16:creationId xmlns:a16="http://schemas.microsoft.com/office/drawing/2014/main" id="{431E7A56-BD81-166D-DA46-37D197687C16}"/>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537FEFB-E149-E67A-3D1B-960D1B58A5CB}"/>
              </a:ext>
            </a:extLst>
          </p:cNvPr>
          <p:cNvSpPr txBox="1">
            <a:spLocks noGrp="1"/>
          </p:cNvSpPr>
          <p:nvPr>
            <p:ph type="body" sz="quarter" idx="1"/>
          </p:nvPr>
        </p:nvSpPr>
        <p:spPr/>
        <p:txBody>
          <a:bodyPr/>
          <a:lstStyle/>
          <a:p>
            <a:endParaRPr lang="fr-CA"/>
          </a:p>
        </p:txBody>
      </p:sp>
    </p:spTree>
    <p:extLst>
      <p:ext uri="{BB962C8B-B14F-4D97-AF65-F5344CB8AC3E}">
        <p14:creationId xmlns:p14="http://schemas.microsoft.com/office/powerpoint/2010/main" val="133612250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C5ADAB0F-238D-C04F-E329-B5710FAEF58A}"/>
              </a:ext>
            </a:extLst>
          </p:cNvPr>
          <p:cNvSpPr txBox="1">
            <a:spLocks noGrp="1"/>
          </p:cNvSpPr>
          <p:nvPr>
            <p:ph type="sldNum" sz="quarter" idx="5"/>
          </p:nvPr>
        </p:nvSpPr>
        <p:spPr>
          <a:ln/>
        </p:spPr>
        <p:txBody>
          <a:bodyPr lIns="0" tIns="0" rIns="0" bIns="0" anchor="b" anchorCtr="0">
            <a:noAutofit/>
          </a:bodyPr>
          <a:lstStyle/>
          <a:p>
            <a:pPr lvl="0"/>
            <a:fld id="{550EC8A7-8779-47C8-80B7-DD440AA18EC7}" type="slidenum">
              <a:t>98</a:t>
            </a:fld>
            <a:endParaRPr lang="fr-CA"/>
          </a:p>
        </p:txBody>
      </p:sp>
      <p:sp>
        <p:nvSpPr>
          <p:cNvPr id="2" name="Espace réservé de l'image des diapositives 1">
            <a:extLst>
              <a:ext uri="{FF2B5EF4-FFF2-40B4-BE49-F238E27FC236}">
                <a16:creationId xmlns:a16="http://schemas.microsoft.com/office/drawing/2014/main" id="{CC26BFA9-C58E-FC48-5ADE-387993871665}"/>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3959473B-8550-3D28-A05D-EEC8AAD41AFD}"/>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B02F2-A082-06BA-EA3E-485EAAA11CB3}"/>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E60E2511-58D1-73A0-1769-DE601B1CE66D}"/>
              </a:ext>
            </a:extLst>
          </p:cNvPr>
          <p:cNvSpPr txBox="1">
            <a:spLocks noGrp="1"/>
          </p:cNvSpPr>
          <p:nvPr>
            <p:ph type="sldNum" sz="quarter" idx="5"/>
          </p:nvPr>
        </p:nvSpPr>
        <p:spPr>
          <a:ln/>
        </p:spPr>
        <p:txBody>
          <a:bodyPr lIns="0" tIns="0" rIns="0" bIns="0" anchor="b" anchorCtr="0">
            <a:noAutofit/>
          </a:bodyPr>
          <a:lstStyle/>
          <a:p>
            <a:pPr lvl="0"/>
            <a:fld id="{550EC8A7-8779-47C8-80B7-DD440AA18EC7}" type="slidenum">
              <a:t>99</a:t>
            </a:fld>
            <a:endParaRPr lang="fr-CA"/>
          </a:p>
        </p:txBody>
      </p:sp>
      <p:sp>
        <p:nvSpPr>
          <p:cNvPr id="2" name="Espace réservé de l'image des diapositives 1">
            <a:extLst>
              <a:ext uri="{FF2B5EF4-FFF2-40B4-BE49-F238E27FC236}">
                <a16:creationId xmlns:a16="http://schemas.microsoft.com/office/drawing/2014/main" id="{4633BDCC-E4B1-D73F-39CA-B8174953CA9D}"/>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6AE825EB-1223-A16A-5CDD-56B49653D86B}"/>
              </a:ext>
            </a:extLst>
          </p:cNvPr>
          <p:cNvSpPr txBox="1">
            <a:spLocks noGrp="1"/>
          </p:cNvSpPr>
          <p:nvPr>
            <p:ph type="body" sz="quarter" idx="1"/>
          </p:nvPr>
        </p:nvSpPr>
        <p:spPr/>
        <p:txBody>
          <a:bodyPr/>
          <a:lstStyle/>
          <a:p>
            <a:endParaRPr lang="fr-CA"/>
          </a:p>
        </p:txBody>
      </p:sp>
    </p:spTree>
    <p:extLst>
      <p:ext uri="{BB962C8B-B14F-4D97-AF65-F5344CB8AC3E}">
        <p14:creationId xmlns:p14="http://schemas.microsoft.com/office/powerpoint/2010/main" val="261889073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80602754-B2D8-D694-0B22-DD2A716430B4}"/>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587FB40B-4C8E-47A0-B4B1-1F83E37DD0C9}" type="slidenum">
              <a:t>100</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1FF71F87-D191-0162-7030-58876068EA6D}"/>
              </a:ext>
            </a:extLst>
          </p:cNvPr>
          <p:cNvSpPr txBox="1">
            <a:spLocks noGrp="1"/>
          </p:cNvSpPr>
          <p:nvPr>
            <p:ph type="sldNum" sz="quarter" idx="5"/>
          </p:nvPr>
        </p:nvSpPr>
        <p:spPr>
          <a:ln/>
        </p:spPr>
        <p:txBody>
          <a:bodyPr lIns="0" tIns="0" rIns="0" bIns="0" anchor="b" anchorCtr="0">
            <a:noAutofit/>
          </a:bodyPr>
          <a:lstStyle/>
          <a:p>
            <a:pPr lvl="0"/>
            <a:fld id="{DEB6F934-4878-4D0F-9F96-0E036D0AFE3D}" type="slidenum">
              <a:t>100</a:t>
            </a:fld>
            <a:endParaRPr lang="fr-CA"/>
          </a:p>
        </p:txBody>
      </p:sp>
      <p:sp>
        <p:nvSpPr>
          <p:cNvPr id="2" name="Espace réservé de l'image des diapositives 1">
            <a:extLst>
              <a:ext uri="{FF2B5EF4-FFF2-40B4-BE49-F238E27FC236}">
                <a16:creationId xmlns:a16="http://schemas.microsoft.com/office/drawing/2014/main" id="{147FFE2C-E8BA-9D53-75EB-BF9494A1C5A2}"/>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4F0F8AD7-6C99-9EF1-DE97-F013AFDC5006}"/>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sz="1800"/>
              <a:t>Pour cela, Le titre est l'élément clé qui « vend » le contenu</a:t>
            </a:r>
          </a:p>
          <a:p>
            <a:pPr lvl="0"/>
            <a:r>
              <a:rPr lang="fr-CA" sz="1800"/>
              <a:t>Son objectif idéal est d'attirer l'attention du lecteur, susciter son intérêt et l'informer.</a:t>
            </a:r>
          </a:p>
          <a:p>
            <a:pPr lvl="0"/>
            <a:endParaRPr lang="fr-CA" sz="180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182C11BF-DDAA-04B1-A8A4-F8EE76A5AFCF}"/>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37040E38-BCC6-44EA-84C0-46CBB55B607F}" type="slidenum">
              <a:t>101</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4045817E-86D3-3989-7418-354DC38A56C1}"/>
              </a:ext>
            </a:extLst>
          </p:cNvPr>
          <p:cNvSpPr txBox="1">
            <a:spLocks noGrp="1"/>
          </p:cNvSpPr>
          <p:nvPr>
            <p:ph type="sldNum" sz="quarter" idx="5"/>
          </p:nvPr>
        </p:nvSpPr>
        <p:spPr>
          <a:ln/>
        </p:spPr>
        <p:txBody>
          <a:bodyPr lIns="0" tIns="0" rIns="0" bIns="0" anchor="b" anchorCtr="0">
            <a:noAutofit/>
          </a:bodyPr>
          <a:lstStyle/>
          <a:p>
            <a:pPr lvl="0"/>
            <a:fld id="{6555C152-C0E4-4400-874C-6A311B20904C}" type="slidenum">
              <a:t>101</a:t>
            </a:fld>
            <a:endParaRPr lang="fr-CA"/>
          </a:p>
        </p:txBody>
      </p:sp>
      <p:sp>
        <p:nvSpPr>
          <p:cNvPr id="2" name="Espace réservé de l'image des diapositives 1">
            <a:extLst>
              <a:ext uri="{FF2B5EF4-FFF2-40B4-BE49-F238E27FC236}">
                <a16:creationId xmlns:a16="http://schemas.microsoft.com/office/drawing/2014/main" id="{30E38FFF-E82C-C671-10D8-2A4704401347}"/>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1A4C852A-A6DA-DB30-A691-D0FE0C76636C}"/>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endParaRPr lang="fr-CA"/>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36C0F6B2-841C-10DE-9D99-4CA0AB331499}"/>
              </a:ext>
            </a:extLst>
          </p:cNvPr>
          <p:cNvSpPr txBox="1">
            <a:spLocks noGrp="1"/>
          </p:cNvSpPr>
          <p:nvPr>
            <p:ph type="sldNum" sz="quarter" idx="8"/>
          </p:nvPr>
        </p:nvSpPr>
        <p:spPr>
          <a:xfrm>
            <a:off x="3884759" y="8685360"/>
            <a:ext cx="2971440" cy="458279"/>
          </a:xfrm>
        </p:spPr>
        <p:txBody>
          <a:bodyPr wrap="square" lIns="90000" tIns="45000" rIns="90000" bIns="45000" anchor="t"/>
          <a:lstStyle/>
          <a:p>
            <a:pPr lvl="0" algn="l" hangingPunct="1"/>
            <a:fld id="{8640C899-F4C7-4D9F-8E7A-B5B311551343}" type="slidenum">
              <a:t>102</a:t>
            </a:fld>
            <a:endParaRPr lang="fr-CA" sz="1800">
              <a:solidFill>
                <a:srgbClr val="000000"/>
              </a:solidFill>
              <a:latin typeface="+mn-lt" pitchFamily="18"/>
              <a:ea typeface="+mn-ea" pitchFamily="2"/>
              <a:cs typeface="+mn-cs" pitchFamily="2"/>
            </a:endParaRPr>
          </a:p>
        </p:txBody>
      </p:sp>
      <p:sp>
        <p:nvSpPr>
          <p:cNvPr id="8" name="Espace réservé du numéro de diapositive 6">
            <a:extLst>
              <a:ext uri="{FF2B5EF4-FFF2-40B4-BE49-F238E27FC236}">
                <a16:creationId xmlns:a16="http://schemas.microsoft.com/office/drawing/2014/main" id="{DE810D23-12A2-07D9-064A-19F7C9525691}"/>
              </a:ext>
            </a:extLst>
          </p:cNvPr>
          <p:cNvSpPr txBox="1">
            <a:spLocks noGrp="1"/>
          </p:cNvSpPr>
          <p:nvPr>
            <p:ph type="sldNum" sz="quarter" idx="5"/>
          </p:nvPr>
        </p:nvSpPr>
        <p:spPr>
          <a:ln/>
        </p:spPr>
        <p:txBody>
          <a:bodyPr lIns="0" tIns="0" rIns="0" bIns="0" anchor="b" anchorCtr="0">
            <a:noAutofit/>
          </a:bodyPr>
          <a:lstStyle/>
          <a:p>
            <a:pPr lvl="0"/>
            <a:fld id="{6088AA2F-E871-46B3-BEAB-0698A0AECD51}" type="slidenum">
              <a:t>102</a:t>
            </a:fld>
            <a:endParaRPr lang="fr-CA"/>
          </a:p>
        </p:txBody>
      </p:sp>
      <p:sp>
        <p:nvSpPr>
          <p:cNvPr id="2" name="Espace réservé de l'image des diapositives 1">
            <a:extLst>
              <a:ext uri="{FF2B5EF4-FFF2-40B4-BE49-F238E27FC236}">
                <a16:creationId xmlns:a16="http://schemas.microsoft.com/office/drawing/2014/main" id="{0C6EEBBA-8E2B-FFAD-6A36-F45B44EDB040}"/>
              </a:ext>
            </a:extLst>
          </p:cNvPr>
          <p:cNvSpPr>
            <a:spLocks noGrp="1" noRot="1" noChangeAspect="1" noResize="1"/>
          </p:cNvSpPr>
          <p:nvPr>
            <p:ph type="sldImg"/>
          </p:nvPr>
        </p:nvSpPr>
        <p:spPr>
          <a:xfrm>
            <a:off x="685799" y="1143000"/>
            <a:ext cx="5486040" cy="308592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71C8CB96-07B3-9111-8555-1EF8603A43CE}"/>
              </a:ext>
            </a:extLst>
          </p:cNvPr>
          <p:cNvSpPr txBox="1">
            <a:spLocks noGrp="1"/>
          </p:cNvSpPr>
          <p:nvPr>
            <p:ph type="body" sz="quarter" idx="1"/>
          </p:nvPr>
        </p:nvSpPr>
        <p:spPr>
          <a:xfrm>
            <a:off x="685799" y="4400639"/>
            <a:ext cx="5486040" cy="3600000"/>
          </a:xfrm>
        </p:spPr>
        <p:txBody>
          <a:bodyPr wrap="square" lIns="90000" tIns="45000" rIns="90000" bIns="45000" anchor="t">
            <a:noAutofit/>
          </a:bodyPr>
          <a:lstStyle/>
          <a:p>
            <a:pPr lvl="0"/>
            <a:r>
              <a:rPr lang="fr-CA" sz="1800"/>
              <a:t>,Robert Capa, un photo reporter de guerre apporte une touche artistique à la profession en mettant en avant des images.</a:t>
            </a:r>
          </a:p>
          <a:p>
            <a:pPr lvl="0"/>
            <a:r>
              <a:rPr lang="fr-CA" sz="1800"/>
              <a:t>Il fonde en 1947, l’agence Magnum est créée et propose des images non pas seulement illustratrices mais avec une conscience journalistique qui montre les horreurs de la guerre. Et Capa mourra durant la guerre d’Indochine.</a:t>
            </a:r>
          </a:p>
          <a:p>
            <a:pPr lvl="0"/>
            <a:endParaRPr lang="fr-CA" sz="180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err="1"/>
              <a:t>Muckrakers</a:t>
            </a:r>
            <a:r>
              <a:rPr lang="fr-CA" dirty="0"/>
              <a:t> a reçu son nom du président américain Theodore Roosevelt (1858–1919; servi en 1901–9), qui reconnaît le rôle important des écrivains dans la révélation de l'avidité et de l'exploitation industrielles.</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103</a:t>
            </a:fld>
            <a:endParaRPr lang="fr-CA"/>
          </a:p>
        </p:txBody>
      </p:sp>
    </p:spTree>
    <p:extLst>
      <p:ext uri="{BB962C8B-B14F-4D97-AF65-F5344CB8AC3E}">
        <p14:creationId xmlns:p14="http://schemas.microsoft.com/office/powerpoint/2010/main" val="342365616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33400" y="763588"/>
            <a:ext cx="6705600" cy="3771900"/>
          </a:xfrm>
        </p:spPr>
      </p:sp>
      <p:sp>
        <p:nvSpPr>
          <p:cNvPr id="3" name="Espace réservé des notes 2"/>
          <p:cNvSpPr>
            <a:spLocks noGrp="1"/>
          </p:cNvSpPr>
          <p:nvPr>
            <p:ph type="body" idx="1"/>
          </p:nvPr>
        </p:nvSpPr>
        <p:spPr/>
        <p:txBody>
          <a:bodyPr/>
          <a:lstStyle/>
          <a:p>
            <a:r>
              <a:rPr lang="fr-CA" dirty="0" err="1"/>
              <a:t>Tarbell</a:t>
            </a:r>
            <a:r>
              <a:rPr lang="fr-CA" dirty="0"/>
              <a:t> a atteint le sommet de sa renommée lorsqu'elle a publié les résultats de son enquête sur la Standard </a:t>
            </a:r>
            <a:r>
              <a:rPr lang="fr-CA" dirty="0" err="1"/>
              <a:t>Oil</a:t>
            </a:r>
            <a:r>
              <a:rPr lang="fr-CA" dirty="0"/>
              <a:t> </a:t>
            </a:r>
            <a:r>
              <a:rPr lang="fr-CA" dirty="0" err="1"/>
              <a:t>Company</a:t>
            </a:r>
            <a:r>
              <a:rPr lang="fr-CA" dirty="0"/>
              <a:t> dans dix-neuf articles distincts de 1902 à 1904.</a:t>
            </a:r>
          </a:p>
          <a:p>
            <a:r>
              <a:rPr lang="fr-CA" dirty="0" err="1"/>
              <a:t>Tarbell</a:t>
            </a:r>
            <a:r>
              <a:rPr lang="fr-CA" dirty="0"/>
              <a:t> a été la première personne à rassembler des preuves tangibles qui révélaient sa cupidité et sa corruption. En 1911, le gouvernement a forcé Standard </a:t>
            </a:r>
            <a:r>
              <a:rPr lang="fr-CA" dirty="0" err="1"/>
              <a:t>Oil</a:t>
            </a:r>
            <a:r>
              <a:rPr lang="fr-CA" dirty="0"/>
              <a:t> à se diviser en trente-quatre petites entreprises, chacune avec son propre conseil d'administration.</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104</a:t>
            </a:fld>
            <a:endParaRPr lang="fr-CA"/>
          </a:p>
        </p:txBody>
      </p:sp>
    </p:spTree>
    <p:extLst>
      <p:ext uri="{BB962C8B-B14F-4D97-AF65-F5344CB8AC3E}">
        <p14:creationId xmlns:p14="http://schemas.microsoft.com/office/powerpoint/2010/main" val="237805175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En 1905, il accède à la célébrité avec son roman La Jungle, qui décrit les désillusions et la descente aux enfers d'une famille de migrants lituaniens travaillant dans les abattoirs de Chicago. La réaction du public aux pratiques dénoncées dans le roman conduit la même année au </a:t>
            </a:r>
            <a:r>
              <a:rPr lang="fr-CA" dirty="0" err="1"/>
              <a:t>Federal</a:t>
            </a:r>
            <a:r>
              <a:rPr lang="fr-CA" dirty="0"/>
              <a:t> </a:t>
            </a:r>
            <a:r>
              <a:rPr lang="fr-CA" dirty="0" err="1"/>
              <a:t>Meat</a:t>
            </a:r>
            <a:r>
              <a:rPr lang="fr-CA" dirty="0"/>
              <a:t> Inspection </a:t>
            </a:r>
            <a:r>
              <a:rPr lang="fr-CA" dirty="0" err="1"/>
              <a:t>Act</a:t>
            </a:r>
            <a:r>
              <a:rPr lang="fr-CA" dirty="0"/>
              <a:t> (en). </a:t>
            </a:r>
            <a:r>
              <a:rPr lang="fr-CA" dirty="0" err="1"/>
              <a:t>Upton</a:t>
            </a:r>
            <a:r>
              <a:rPr lang="fr-CA" dirty="0"/>
              <a:t> Sinclair fait aussi partie des journalistes et écrivains engagés dans la dénonciation des inégalités en Amérique du début du </a:t>
            </a:r>
            <a:r>
              <a:rPr lang="fr-CA" dirty="0" err="1"/>
              <a:t>xxe</a:t>
            </a:r>
            <a:r>
              <a:rPr lang="fr-CA" dirty="0"/>
              <a:t> siècle, qualifiés de </a:t>
            </a:r>
            <a:r>
              <a:rPr lang="fr-CA" dirty="0" err="1"/>
              <a:t>muckrakers</a:t>
            </a:r>
            <a:r>
              <a:rPr lang="fr-CA" dirty="0"/>
              <a:t> (« éboueurs »note 1), par Théodore Roosevelt.</a:t>
            </a:r>
          </a:p>
          <a:p>
            <a:endParaRPr lang="fr-CA" dirty="0"/>
          </a:p>
          <a:p>
            <a:r>
              <a:rPr lang="fr-CA" sz="1200" b="0" i="0" kern="1200" dirty="0">
                <a:solidFill>
                  <a:schemeClr val="tx1"/>
                </a:solidFill>
                <a:effectLst/>
                <a:latin typeface="+mn-lt"/>
                <a:ea typeface="+mn-ea"/>
                <a:cs typeface="+mn-cs"/>
              </a:rPr>
              <a:t>Le livre a été initialement publié, un chapitre à la fois, dans le journal </a:t>
            </a:r>
            <a:r>
              <a:rPr lang="fr-CA" sz="1200" b="0" i="1" kern="1200" dirty="0">
                <a:solidFill>
                  <a:schemeClr val="tx1"/>
                </a:solidFill>
                <a:effectLst/>
                <a:latin typeface="+mn-lt"/>
                <a:ea typeface="+mn-ea"/>
                <a:cs typeface="+mn-cs"/>
              </a:rPr>
              <a:t>Appel à la raison</a:t>
            </a:r>
            <a:r>
              <a:rPr lang="fr-CA" sz="1200" b="0" i="0" kern="1200" dirty="0">
                <a:solidFill>
                  <a:schemeClr val="tx1"/>
                </a:solidFill>
                <a:effectLst/>
                <a:latin typeface="+mn-lt"/>
                <a:ea typeface="+mn-ea"/>
                <a:cs typeface="+mn-cs"/>
              </a:rPr>
              <a:t>. Sinclair a essayé de faire publier le livre, mais aucun éditeur ne l'a touché en raison de son contenu détaillé et sanglant. Sinclair a financé la première édition de </a:t>
            </a:r>
            <a:r>
              <a:rPr lang="fr-CA" sz="1200" b="0" i="1" kern="1200" dirty="0">
                <a:solidFill>
                  <a:schemeClr val="tx1"/>
                </a:solidFill>
                <a:effectLst/>
                <a:latin typeface="+mn-lt"/>
                <a:ea typeface="+mn-ea"/>
                <a:cs typeface="+mn-cs"/>
              </a:rPr>
              <a:t>La Jungle</a:t>
            </a:r>
            <a:r>
              <a:rPr lang="fr-CA" sz="1200" b="0" i="0" kern="1200" dirty="0">
                <a:solidFill>
                  <a:schemeClr val="tx1"/>
                </a:solidFill>
                <a:effectLst/>
                <a:latin typeface="+mn-lt"/>
                <a:ea typeface="+mn-ea"/>
                <a:cs typeface="+mn-cs"/>
              </a:rPr>
              <a:t> lui-même et a vendu douze mille commandes. En 1906, </a:t>
            </a:r>
            <a:r>
              <a:rPr lang="fr-CA" sz="1200" b="0" i="0" kern="1200" dirty="0" err="1">
                <a:solidFill>
                  <a:schemeClr val="tx1"/>
                </a:solidFill>
                <a:effectLst/>
                <a:latin typeface="+mn-lt"/>
                <a:ea typeface="+mn-ea"/>
                <a:cs typeface="+mn-cs"/>
              </a:rPr>
              <a:t>Doubleday</a:t>
            </a:r>
            <a:r>
              <a:rPr lang="fr-CA" sz="1200" b="0" i="0" kern="1200" dirty="0">
                <a:solidFill>
                  <a:schemeClr val="tx1"/>
                </a:solidFill>
                <a:effectLst/>
                <a:latin typeface="+mn-lt"/>
                <a:ea typeface="+mn-ea"/>
                <a:cs typeface="+mn-cs"/>
              </a:rPr>
              <a:t>, Page &amp; </a:t>
            </a:r>
            <a:r>
              <a:rPr lang="fr-CA" sz="1200" b="0" i="0" kern="1200" dirty="0" err="1">
                <a:solidFill>
                  <a:schemeClr val="tx1"/>
                </a:solidFill>
                <a:effectLst/>
                <a:latin typeface="+mn-lt"/>
                <a:ea typeface="+mn-ea"/>
                <a:cs typeface="+mn-cs"/>
              </a:rPr>
              <a:t>Company</a:t>
            </a:r>
            <a:r>
              <a:rPr lang="fr-CA" sz="1200" b="0" i="0" kern="1200" dirty="0">
                <a:solidFill>
                  <a:schemeClr val="tx1"/>
                </a:solidFill>
                <a:effectLst/>
                <a:latin typeface="+mn-lt"/>
                <a:ea typeface="+mn-ea"/>
                <a:cs typeface="+mn-cs"/>
              </a:rPr>
              <a:t> accepta de publier le livre, mais il s'agissait d'une version censurée et édulcorée.</a:t>
            </a:r>
          </a:p>
          <a:p>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Le livre a eu un impact majeur sur l'industrie alimentaire. En conséquence directe du travail de Sinclair, la Pure Food and Drug </a:t>
            </a:r>
            <a:r>
              <a:rPr lang="fr-CA" sz="1200" b="0" i="0" kern="1200" dirty="0" err="1">
                <a:solidFill>
                  <a:schemeClr val="tx1"/>
                </a:solidFill>
                <a:effectLst/>
                <a:latin typeface="+mn-lt"/>
                <a:ea typeface="+mn-ea"/>
                <a:cs typeface="+mn-cs"/>
              </a:rPr>
              <a:t>Act</a:t>
            </a:r>
            <a:r>
              <a:rPr lang="fr-CA" sz="1200" b="0" i="0" kern="1200" dirty="0">
                <a:solidFill>
                  <a:schemeClr val="tx1"/>
                </a:solidFill>
                <a:effectLst/>
                <a:latin typeface="+mn-lt"/>
                <a:ea typeface="+mn-ea"/>
                <a:cs typeface="+mn-cs"/>
              </a:rPr>
              <a:t> a été adoptée en 1906. Cette loi exigeait que certains médicaments portent des étiquettes d'avertissement et établissait la Food and Drug Administration, qui testait tous les aliments et médicaments destinés à la consommation humaine. Cette même année, le </a:t>
            </a:r>
            <a:r>
              <a:rPr lang="fr-CA" sz="1200" b="1" i="0" kern="1200" dirty="0">
                <a:solidFill>
                  <a:schemeClr val="tx1"/>
                </a:solidFill>
                <a:effectLst/>
                <a:latin typeface="+mn-lt"/>
                <a:ea typeface="+mn-ea"/>
                <a:cs typeface="+mn-cs"/>
              </a:rPr>
              <a:t>Loi sur l'inspection des viandes</a:t>
            </a:r>
            <a:r>
              <a:rPr lang="fr-CA" sz="1200" b="0" i="0" kern="1200" dirty="0">
                <a:solidFill>
                  <a:schemeClr val="tx1"/>
                </a:solidFill>
                <a:effectLst/>
                <a:latin typeface="+mn-lt"/>
                <a:ea typeface="+mn-ea"/>
                <a:cs typeface="+mn-cs"/>
              </a:rPr>
              <a:t> a été réussi. Tous les animaux mis sur le marché devaient être inspectés par la Food and Drug Administration avant l'abattage et à nouveau après l'abattage. Les malades ne deviendraient pas de la nourriture. Les abattoirs et les usines de transformation devaient respecter des normes de propreté, qui seraient appliquées par une inspection régulière des installations par des agents certifiés.</a:t>
            </a:r>
          </a:p>
          <a:p>
            <a:br>
              <a:rPr lang="fr-CA" dirty="0"/>
            </a:br>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105</a:t>
            </a:fld>
            <a:endParaRPr lang="fr-CA"/>
          </a:p>
        </p:txBody>
      </p:sp>
    </p:spTree>
    <p:extLst>
      <p:ext uri="{BB962C8B-B14F-4D97-AF65-F5344CB8AC3E}">
        <p14:creationId xmlns:p14="http://schemas.microsoft.com/office/powerpoint/2010/main" val="2810345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a:solidFill>
                  <a:schemeClr val="tx1"/>
                </a:solidFill>
                <a:effectLst/>
                <a:latin typeface="+mn-lt"/>
                <a:ea typeface="+mn-ea"/>
                <a:cs typeface="+mn-cs"/>
              </a:rPr>
              <a:t>auteur en </a:t>
            </a:r>
            <a:r>
              <a:rPr lang="fr-CA" sz="1200" b="0" i="0" u="none" strike="noStrike" kern="1200" dirty="0">
                <a:solidFill>
                  <a:schemeClr val="tx1"/>
                </a:solidFill>
                <a:effectLst/>
                <a:latin typeface="+mn-lt"/>
                <a:ea typeface="+mn-ea"/>
                <a:cs typeface="+mn-cs"/>
                <a:hlinkClick r:id="rId3" tooltip="1890 en littérature"/>
              </a:rPr>
              <a:t>1890</a:t>
            </a:r>
            <a:r>
              <a:rPr lang="fr-CA" sz="1200" b="0" i="0" kern="1200" dirty="0">
                <a:solidFill>
                  <a:schemeClr val="tx1"/>
                </a:solidFill>
                <a:effectLst/>
                <a:latin typeface="+mn-lt"/>
                <a:ea typeface="+mn-ea"/>
                <a:cs typeface="+mn-cs"/>
              </a:rPr>
              <a:t> de </a:t>
            </a:r>
            <a:r>
              <a:rPr lang="fr-CA" sz="1200" b="0" i="1" u="none" strike="noStrike" kern="1200" dirty="0">
                <a:solidFill>
                  <a:schemeClr val="tx1"/>
                </a:solidFill>
                <a:effectLst/>
                <a:latin typeface="+mn-lt"/>
                <a:ea typeface="+mn-ea"/>
                <a:cs typeface="+mn-cs"/>
                <a:hlinkClick r:id="rId4" tooltip="How the Other Half Lives"/>
              </a:rPr>
              <a:t>How the </a:t>
            </a:r>
            <a:r>
              <a:rPr lang="fr-CA" sz="1200" b="0" i="1" u="none" strike="noStrike" kern="1200" dirty="0" err="1">
                <a:solidFill>
                  <a:schemeClr val="tx1"/>
                </a:solidFill>
                <a:effectLst/>
                <a:latin typeface="+mn-lt"/>
                <a:ea typeface="+mn-ea"/>
                <a:cs typeface="+mn-cs"/>
                <a:hlinkClick r:id="rId4" tooltip="How the Other Half Lives"/>
              </a:rPr>
              <a:t>Other</a:t>
            </a:r>
            <a:r>
              <a:rPr lang="fr-CA" sz="1200" b="0" i="1" u="none" strike="noStrike" kern="1200" dirty="0">
                <a:solidFill>
                  <a:schemeClr val="tx1"/>
                </a:solidFill>
                <a:effectLst/>
                <a:latin typeface="+mn-lt"/>
                <a:ea typeface="+mn-ea"/>
                <a:cs typeface="+mn-cs"/>
                <a:hlinkClick r:id="rId4" tooltip="How the Other Half Lives"/>
              </a:rPr>
              <a:t> Half </a:t>
            </a:r>
            <a:r>
              <a:rPr lang="fr-CA" sz="1200" b="0" i="1" u="none" strike="noStrike" kern="1200" dirty="0" err="1">
                <a:solidFill>
                  <a:schemeClr val="tx1"/>
                </a:solidFill>
                <a:effectLst/>
                <a:latin typeface="+mn-lt"/>
                <a:ea typeface="+mn-ea"/>
                <a:cs typeface="+mn-cs"/>
                <a:hlinkClick r:id="rId4" tooltip="How the Other Half Lives"/>
              </a:rPr>
              <a:t>Lives</a:t>
            </a:r>
            <a:r>
              <a:rPr lang="fr-CA" sz="1200" b="0" i="0" kern="1200" dirty="0">
                <a:solidFill>
                  <a:schemeClr val="tx1"/>
                </a:solidFill>
                <a:effectLst/>
                <a:latin typeface="+mn-lt"/>
                <a:ea typeface="+mn-ea"/>
                <a:cs typeface="+mn-cs"/>
              </a:rPr>
              <a:t> (« Comment vit l'autre moitié »), témoignage-choc, sous forme de </a:t>
            </a:r>
            <a:r>
              <a:rPr lang="fr-CA" sz="1200" b="0" i="0" u="none" strike="noStrike" kern="1200" dirty="0">
                <a:solidFill>
                  <a:schemeClr val="tx1"/>
                </a:solidFill>
                <a:effectLst/>
                <a:latin typeface="+mn-lt"/>
                <a:ea typeface="+mn-ea"/>
                <a:cs typeface="+mn-cs"/>
                <a:hlinkClick r:id="rId5" tooltip="Photojournalisme"/>
              </a:rPr>
              <a:t>photojournalisme</a:t>
            </a:r>
            <a:r>
              <a:rPr lang="fr-CA" sz="1200" b="0" i="0" kern="1200" dirty="0">
                <a:solidFill>
                  <a:schemeClr val="tx1"/>
                </a:solidFill>
                <a:effectLst/>
                <a:latin typeface="+mn-lt"/>
                <a:ea typeface="+mn-ea"/>
                <a:cs typeface="+mn-cs"/>
              </a:rPr>
              <a:t>, sur les conditions de vie terribles d'une importante partie des new-yorkais.</a:t>
            </a:r>
          </a:p>
          <a:p>
            <a:r>
              <a:rPr lang="fr-CA" sz="1200" b="0" i="0" kern="1200" dirty="0">
                <a:solidFill>
                  <a:schemeClr val="tx1"/>
                </a:solidFill>
                <a:effectLst/>
                <a:latin typeface="+mn-lt"/>
                <a:ea typeface="+mn-ea"/>
                <a:cs typeface="+mn-cs"/>
              </a:rPr>
              <a:t>Il arrive à NY à</a:t>
            </a:r>
            <a:r>
              <a:rPr lang="fr-CA" sz="1200" b="0" i="0" kern="1200" baseline="0" dirty="0">
                <a:solidFill>
                  <a:schemeClr val="tx1"/>
                </a:solidFill>
                <a:effectLst/>
                <a:latin typeface="+mn-lt"/>
                <a:ea typeface="+mn-ea"/>
                <a:cs typeface="+mn-cs"/>
              </a:rPr>
              <a:t> l’âge de 21 A, il commence à prendre des photos (</a:t>
            </a:r>
            <a:r>
              <a:rPr lang="fr-CA" sz="1200" b="0" i="0" kern="1200" baseline="0" dirty="0" err="1">
                <a:solidFill>
                  <a:schemeClr val="tx1"/>
                </a:solidFill>
                <a:effectLst/>
                <a:latin typeface="+mn-lt"/>
                <a:ea typeface="+mn-ea"/>
                <a:cs typeface="+mn-cs"/>
              </a:rPr>
              <a:t>grace</a:t>
            </a:r>
            <a:r>
              <a:rPr lang="fr-CA" sz="1200" b="0" i="0" kern="1200" baseline="0" dirty="0">
                <a:solidFill>
                  <a:schemeClr val="tx1"/>
                </a:solidFill>
                <a:effectLst/>
                <a:latin typeface="+mn-lt"/>
                <a:ea typeface="+mn-ea"/>
                <a:cs typeface="+mn-cs"/>
              </a:rPr>
              <a:t> au flash) souvent la nuit et compile ses photos dans un livre. Il allie le texte et l’image : des photos avec des descriptions et cela provoque un changement social.</a:t>
            </a:r>
          </a:p>
          <a:p>
            <a:r>
              <a:rPr lang="fr-CA" sz="1200" b="0" i="0" kern="1200" baseline="0" dirty="0">
                <a:solidFill>
                  <a:schemeClr val="tx1"/>
                </a:solidFill>
                <a:effectLst/>
                <a:latin typeface="+mn-lt"/>
                <a:ea typeface="+mn-ea"/>
                <a:cs typeface="+mn-cs"/>
              </a:rPr>
              <a:t>C’est un livre considéré comme un vecteur de la réforme sociale.</a:t>
            </a:r>
          </a:p>
          <a:p>
            <a:r>
              <a:rPr lang="fr-CA" sz="1200" b="0" i="0" kern="1200" baseline="0" dirty="0">
                <a:solidFill>
                  <a:schemeClr val="tx1"/>
                </a:solidFill>
                <a:effectLst/>
                <a:latin typeface="+mn-lt"/>
                <a:ea typeface="+mn-ea"/>
                <a:cs typeface="+mn-cs"/>
              </a:rPr>
              <a:t>Il a travaillé auprès de Roosevelt pour enquêter auprès de la police, sur les </a:t>
            </a:r>
            <a:r>
              <a:rPr lang="fr-CA" sz="1200" b="0" i="0" kern="1200" baseline="0" dirty="0" err="1">
                <a:solidFill>
                  <a:schemeClr val="tx1"/>
                </a:solidFill>
                <a:effectLst/>
                <a:latin typeface="+mn-lt"/>
                <a:ea typeface="+mn-ea"/>
                <a:cs typeface="+mn-cs"/>
              </a:rPr>
              <a:t>prolbèmes</a:t>
            </a:r>
            <a:r>
              <a:rPr lang="fr-CA" sz="1200" b="0" i="0" kern="1200" baseline="0" dirty="0">
                <a:solidFill>
                  <a:schemeClr val="tx1"/>
                </a:solidFill>
                <a:effectLst/>
                <a:latin typeface="+mn-lt"/>
                <a:ea typeface="+mn-ea"/>
                <a:cs typeface="+mn-cs"/>
              </a:rPr>
              <a:t> liés à l’eau, les </a:t>
            </a:r>
            <a:r>
              <a:rPr lang="fr-CA" sz="1200" b="0" i="0" kern="1200" baseline="0" dirty="0" err="1">
                <a:solidFill>
                  <a:schemeClr val="tx1"/>
                </a:solidFill>
                <a:effectLst/>
                <a:latin typeface="+mn-lt"/>
                <a:ea typeface="+mn-ea"/>
                <a:cs typeface="+mn-cs"/>
              </a:rPr>
              <a:t>problémes</a:t>
            </a:r>
            <a:r>
              <a:rPr lang="fr-CA" sz="1200" b="0" i="0" kern="1200" baseline="0" dirty="0">
                <a:solidFill>
                  <a:schemeClr val="tx1"/>
                </a:solidFill>
                <a:effectLst/>
                <a:latin typeface="+mn-lt"/>
                <a:ea typeface="+mn-ea"/>
                <a:cs typeface="+mn-cs"/>
              </a:rPr>
              <a:t> d’eau potables et d’égouts… Bref, ses articles ont poussé la ville de NY à améliorer ses habitations, son système d’eau. Ce qui donna naissance notamment en 1887, au «  Small Park </a:t>
            </a:r>
            <a:r>
              <a:rPr lang="fr-CA" sz="1200" b="0" i="0" kern="1200" baseline="0" dirty="0" err="1">
                <a:solidFill>
                  <a:schemeClr val="tx1"/>
                </a:solidFill>
                <a:effectLst/>
                <a:latin typeface="+mn-lt"/>
                <a:ea typeface="+mn-ea"/>
                <a:cs typeface="+mn-cs"/>
              </a:rPr>
              <a:t>Act</a:t>
            </a:r>
            <a:r>
              <a:rPr lang="fr-CA" sz="1200" b="0" i="0" kern="1200" baseline="0" dirty="0">
                <a:solidFill>
                  <a:schemeClr val="tx1"/>
                </a:solidFill>
                <a:effectLst/>
                <a:latin typeface="+mn-lt"/>
                <a:ea typeface="+mn-ea"/>
                <a:cs typeface="+mn-cs"/>
              </a:rPr>
              <a:t> » c’est-à-dire la création de parcs dans les quartiers surpeuplés de NY : https://www.nycgovparks.org/about/history/timeline/park-planning-for-greater-ny</a:t>
            </a:r>
          </a:p>
          <a:p>
            <a:endParaRPr lang="fr-CA" sz="1200" b="0" i="0" kern="1200" dirty="0">
              <a:solidFill>
                <a:schemeClr val="tx1"/>
              </a:solidFill>
              <a:effectLst/>
              <a:latin typeface="+mn-lt"/>
              <a:ea typeface="+mn-ea"/>
              <a:cs typeface="+mn-cs"/>
            </a:endParaRPr>
          </a:p>
          <a:p>
            <a:br>
              <a:rPr lang="fr-CA" dirty="0"/>
            </a:br>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106</a:t>
            </a:fld>
            <a:endParaRPr lang="fr-CA"/>
          </a:p>
        </p:txBody>
      </p:sp>
    </p:spTree>
    <p:extLst>
      <p:ext uri="{BB962C8B-B14F-4D97-AF65-F5344CB8AC3E}">
        <p14:creationId xmlns:p14="http://schemas.microsoft.com/office/powerpoint/2010/main" val="6030230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5A236DC6-53C5-25C9-6189-3AE323648D67}"/>
              </a:ext>
            </a:extLst>
          </p:cNvPr>
          <p:cNvSpPr txBox="1">
            <a:spLocks noGrp="1"/>
          </p:cNvSpPr>
          <p:nvPr>
            <p:ph type="sldNum" sz="quarter" idx="5"/>
          </p:nvPr>
        </p:nvSpPr>
        <p:spPr>
          <a:ln/>
        </p:spPr>
        <p:txBody>
          <a:bodyPr lIns="0" tIns="0" rIns="0" bIns="0" anchor="b" anchorCtr="0">
            <a:noAutofit/>
          </a:bodyPr>
          <a:lstStyle/>
          <a:p>
            <a:pPr lvl="0"/>
            <a:fld id="{CB6F77FE-C9D7-4B22-9C0F-A4647A4A5F50}" type="slidenum">
              <a:t>110</a:t>
            </a:fld>
            <a:endParaRPr lang="fr-CA"/>
          </a:p>
        </p:txBody>
      </p:sp>
      <p:sp>
        <p:nvSpPr>
          <p:cNvPr id="2" name="Espace réservé de l'image des diapositives 1">
            <a:extLst>
              <a:ext uri="{FF2B5EF4-FFF2-40B4-BE49-F238E27FC236}">
                <a16:creationId xmlns:a16="http://schemas.microsoft.com/office/drawing/2014/main" id="{D57AB0AE-DBCF-D1C4-9C3C-DC5EA820A5C8}"/>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50425B33-E489-1C26-CA0B-2D938573844B}"/>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01AFF0AB-B042-17DC-BE8C-A78C299DDEAB}"/>
              </a:ext>
            </a:extLst>
          </p:cNvPr>
          <p:cNvSpPr txBox="1">
            <a:spLocks noGrp="1"/>
          </p:cNvSpPr>
          <p:nvPr>
            <p:ph type="sldNum" sz="quarter" idx="5"/>
          </p:nvPr>
        </p:nvSpPr>
        <p:spPr>
          <a:ln/>
        </p:spPr>
        <p:txBody>
          <a:bodyPr lIns="0" tIns="0" rIns="0" bIns="0" anchor="b" anchorCtr="0">
            <a:noAutofit/>
          </a:bodyPr>
          <a:lstStyle/>
          <a:p>
            <a:pPr lvl="0"/>
            <a:fld id="{CDAFA211-B4CB-4559-9FF7-A8A5030FF342}" type="slidenum">
              <a:t>111</a:t>
            </a:fld>
            <a:endParaRPr lang="fr-CA"/>
          </a:p>
        </p:txBody>
      </p:sp>
      <p:sp>
        <p:nvSpPr>
          <p:cNvPr id="2" name="Espace réservé de l'image des diapositives 1">
            <a:extLst>
              <a:ext uri="{FF2B5EF4-FFF2-40B4-BE49-F238E27FC236}">
                <a16:creationId xmlns:a16="http://schemas.microsoft.com/office/drawing/2014/main" id="{AC69600A-61F3-AFCD-A6C5-1A2126EB5503}"/>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32436EA3-3AD4-D339-C8D6-823A84257F21}"/>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BD70D3A-16AF-B922-AC2F-9708214E1E6F}"/>
              </a:ext>
            </a:extLst>
          </p:cNvPr>
          <p:cNvSpPr txBox="1">
            <a:spLocks noGrp="1"/>
          </p:cNvSpPr>
          <p:nvPr>
            <p:ph type="sldNum" sz="quarter" idx="5"/>
          </p:nvPr>
        </p:nvSpPr>
        <p:spPr>
          <a:ln/>
        </p:spPr>
        <p:txBody>
          <a:bodyPr lIns="0" tIns="0" rIns="0" bIns="0" anchor="b" anchorCtr="0">
            <a:noAutofit/>
          </a:bodyPr>
          <a:lstStyle/>
          <a:p>
            <a:pPr lvl="0"/>
            <a:fld id="{6C86F4E1-AFFF-417F-9523-D19B62255FD2}" type="slidenum">
              <a:t>112</a:t>
            </a:fld>
            <a:endParaRPr lang="fr-CA"/>
          </a:p>
        </p:txBody>
      </p:sp>
      <p:sp>
        <p:nvSpPr>
          <p:cNvPr id="2" name="Espace réservé de l'image des diapositives 1">
            <a:extLst>
              <a:ext uri="{FF2B5EF4-FFF2-40B4-BE49-F238E27FC236}">
                <a16:creationId xmlns:a16="http://schemas.microsoft.com/office/drawing/2014/main" id="{670259EE-C7F8-C31A-47F4-724141523A40}"/>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8960530B-0D39-B142-F18A-08E6BC01451A}"/>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61CF9FC-6237-A41E-0EE2-53109D1E854F}"/>
              </a:ext>
            </a:extLst>
          </p:cNvPr>
          <p:cNvSpPr txBox="1">
            <a:spLocks noGrp="1"/>
          </p:cNvSpPr>
          <p:nvPr>
            <p:ph type="sldNum" sz="quarter" idx="5"/>
          </p:nvPr>
        </p:nvSpPr>
        <p:spPr>
          <a:ln/>
        </p:spPr>
        <p:txBody>
          <a:bodyPr lIns="0" tIns="0" rIns="0" bIns="0" anchor="b" anchorCtr="0">
            <a:noAutofit/>
          </a:bodyPr>
          <a:lstStyle/>
          <a:p>
            <a:pPr lvl="0"/>
            <a:fld id="{FE0A267A-2061-4168-8455-C40F9005F8B3}" type="slidenum">
              <a:t>113</a:t>
            </a:fld>
            <a:endParaRPr lang="fr-CA"/>
          </a:p>
        </p:txBody>
      </p:sp>
      <p:sp>
        <p:nvSpPr>
          <p:cNvPr id="2" name="Espace réservé de l'image des diapositives 1">
            <a:extLst>
              <a:ext uri="{FF2B5EF4-FFF2-40B4-BE49-F238E27FC236}">
                <a16:creationId xmlns:a16="http://schemas.microsoft.com/office/drawing/2014/main" id="{BC902756-89CD-F9D0-2FF2-12A3658F1D25}"/>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3973277D-2655-C276-B7D4-53557908C71E}"/>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E842FA87-6E17-F825-23CB-4C382F08C201}"/>
              </a:ext>
            </a:extLst>
          </p:cNvPr>
          <p:cNvSpPr txBox="1">
            <a:spLocks noGrp="1"/>
          </p:cNvSpPr>
          <p:nvPr>
            <p:ph type="sldNum" sz="quarter" idx="5"/>
          </p:nvPr>
        </p:nvSpPr>
        <p:spPr>
          <a:ln/>
        </p:spPr>
        <p:txBody>
          <a:bodyPr lIns="0" tIns="0" rIns="0" bIns="0" anchor="b" anchorCtr="0">
            <a:noAutofit/>
          </a:bodyPr>
          <a:lstStyle/>
          <a:p>
            <a:pPr lvl="0"/>
            <a:fld id="{3923CFD3-F73B-4AAD-B027-74C4F55341E5}" type="slidenum">
              <a:t>114</a:t>
            </a:fld>
            <a:endParaRPr lang="fr-CA"/>
          </a:p>
        </p:txBody>
      </p:sp>
      <p:sp>
        <p:nvSpPr>
          <p:cNvPr id="2" name="Espace réservé de l'image des diapositives 1">
            <a:extLst>
              <a:ext uri="{FF2B5EF4-FFF2-40B4-BE49-F238E27FC236}">
                <a16:creationId xmlns:a16="http://schemas.microsoft.com/office/drawing/2014/main" id="{E93BAC78-259D-11DC-A673-F5C4995B7A68}"/>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E0B1AB5C-ADE1-F8B3-6031-52BBE631C83D}"/>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4ACA8BF7-B7ED-6993-4477-02D8926ECD1D}"/>
              </a:ext>
            </a:extLst>
          </p:cNvPr>
          <p:cNvSpPr txBox="1">
            <a:spLocks noGrp="1"/>
          </p:cNvSpPr>
          <p:nvPr>
            <p:ph type="sldNum" sz="quarter" idx="5"/>
          </p:nvPr>
        </p:nvSpPr>
        <p:spPr>
          <a:ln/>
        </p:spPr>
        <p:txBody>
          <a:bodyPr lIns="0" tIns="0" rIns="0" bIns="0" anchor="b" anchorCtr="0">
            <a:noAutofit/>
          </a:bodyPr>
          <a:lstStyle/>
          <a:p>
            <a:pPr lvl="0"/>
            <a:fld id="{3E450CE2-84DF-4191-BBB6-B78F792D4A2E}" type="slidenum">
              <a:t>115</a:t>
            </a:fld>
            <a:endParaRPr lang="fr-CA"/>
          </a:p>
        </p:txBody>
      </p:sp>
      <p:sp>
        <p:nvSpPr>
          <p:cNvPr id="2" name="Espace réservé de l'image des diapositives 1">
            <a:extLst>
              <a:ext uri="{FF2B5EF4-FFF2-40B4-BE49-F238E27FC236}">
                <a16:creationId xmlns:a16="http://schemas.microsoft.com/office/drawing/2014/main" id="{363EAB76-5F07-3C49-2BCD-E4DEBC9630BC}"/>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E36FFB48-ED98-639D-CCE1-35000DBEEDF3}"/>
              </a:ext>
            </a:extLst>
          </p:cNvPr>
          <p:cNvSpPr txBox="1">
            <a:spLocks noGrp="1"/>
          </p:cNvSpPr>
          <p:nvPr>
            <p:ph type="body" sz="quarter" idx="1"/>
          </p:nvPr>
        </p:nvSpPr>
        <p:spPr/>
        <p:txBody>
          <a:bodyPr/>
          <a:lstStyle/>
          <a:p>
            <a:endParaRPr lang="fr-CA"/>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4AFE72F1-F3D1-D611-28A5-68DC64B57FAE}"/>
              </a:ext>
            </a:extLst>
          </p:cNvPr>
          <p:cNvSpPr txBox="1">
            <a:spLocks noGrp="1"/>
          </p:cNvSpPr>
          <p:nvPr>
            <p:ph type="sldNum" sz="quarter" idx="5"/>
          </p:nvPr>
        </p:nvSpPr>
        <p:spPr>
          <a:ln/>
        </p:spPr>
        <p:txBody>
          <a:bodyPr lIns="0" tIns="0" rIns="0" bIns="0" anchor="b" anchorCtr="0">
            <a:noAutofit/>
          </a:bodyPr>
          <a:lstStyle/>
          <a:p>
            <a:pPr lvl="0"/>
            <a:fld id="{1FCC66A6-2044-4C64-BB8C-707F2F4FF187}" type="slidenum">
              <a:t>116</a:t>
            </a:fld>
            <a:endParaRPr lang="fr-CA"/>
          </a:p>
        </p:txBody>
      </p:sp>
      <p:sp>
        <p:nvSpPr>
          <p:cNvPr id="2" name="Espace réservé de l'image des diapositives 1">
            <a:extLst>
              <a:ext uri="{FF2B5EF4-FFF2-40B4-BE49-F238E27FC236}">
                <a16:creationId xmlns:a16="http://schemas.microsoft.com/office/drawing/2014/main" id="{CAE0791D-A655-107B-E59F-48F0C20E1870}"/>
              </a:ext>
            </a:extLst>
          </p:cNvPr>
          <p:cNvSpPr>
            <a:spLocks noGrp="1" noRot="1" noChangeAspect="1" noResize="1"/>
          </p:cNvSpPr>
          <p:nvPr>
            <p:ph type="sldImg"/>
          </p:nvPr>
        </p:nvSpPr>
        <p:spPr>
          <a:xfrm>
            <a:off x="380880" y="694800"/>
            <a:ext cx="6095519" cy="3428639"/>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162EACC-1791-736C-D4A3-2542B259C4AF}"/>
              </a:ext>
            </a:extLst>
          </p:cNvPr>
          <p:cNvSpPr txBox="1">
            <a:spLocks noGrp="1"/>
          </p:cNvSpPr>
          <p:nvPr>
            <p:ph type="body" sz="quarter" idx="1"/>
          </p:nvPr>
        </p:nvSpPr>
        <p:spPr>
          <a:xfrm>
            <a:off x="685799" y="4343400"/>
            <a:ext cx="5486040" cy="4114440"/>
          </a:xfrm>
        </p:spPr>
        <p:txBody>
          <a:bodyPr/>
          <a:lstStyle/>
          <a:p>
            <a:endParaRPr lang="fr-CA"/>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942230B-1B5D-5B3A-DE71-214E0EB36C79}"/>
              </a:ext>
            </a:extLst>
          </p:cNvPr>
          <p:cNvSpPr txBox="1">
            <a:spLocks noGrp="1"/>
          </p:cNvSpPr>
          <p:nvPr>
            <p:ph type="sldNum" sz="quarter" idx="5"/>
          </p:nvPr>
        </p:nvSpPr>
        <p:spPr>
          <a:ln/>
        </p:spPr>
        <p:txBody>
          <a:bodyPr lIns="0" tIns="0" rIns="0" bIns="0" anchor="b" anchorCtr="0">
            <a:noAutofit/>
          </a:bodyPr>
          <a:lstStyle/>
          <a:p>
            <a:pPr lvl="0"/>
            <a:fld id="{18FBBB33-893D-4C3A-BA71-E5D0C3CE1EDA}" type="slidenum">
              <a:t>117</a:t>
            </a:fld>
            <a:endParaRPr lang="fr-CA"/>
          </a:p>
        </p:txBody>
      </p:sp>
      <p:sp>
        <p:nvSpPr>
          <p:cNvPr id="2" name="Espace réservé de l'image des diapositives 1">
            <a:extLst>
              <a:ext uri="{FF2B5EF4-FFF2-40B4-BE49-F238E27FC236}">
                <a16:creationId xmlns:a16="http://schemas.microsoft.com/office/drawing/2014/main" id="{D426F7FB-34F4-A4AD-A856-332BC152CE32}"/>
              </a:ext>
            </a:extLst>
          </p:cNvPr>
          <p:cNvSpPr>
            <a:spLocks noGrp="1" noRot="1" noChangeAspect="1" noResize="1"/>
          </p:cNvSpPr>
          <p:nvPr>
            <p:ph type="sldImg"/>
          </p:nvPr>
        </p:nvSpPr>
        <p:spPr>
          <a:xfrm>
            <a:off x="533400" y="763588"/>
            <a:ext cx="6704013" cy="3771900"/>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2D542C62-8959-4C83-B5B5-E0B487A04E0C}"/>
              </a:ext>
            </a:extLst>
          </p:cNvPr>
          <p:cNvSpPr txBox="1">
            <a:spLocks noGrp="1"/>
          </p:cNvSpPr>
          <p:nvPr>
            <p:ph type="body" sz="quarter" idx="1"/>
          </p:nvPr>
        </p:nvSpPr>
        <p:spPr/>
        <p:txBody>
          <a:bodyPr/>
          <a:lstStyle/>
          <a:p>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3F0B38-4297-D14F-701A-8F0FAD01C707}"/>
              </a:ext>
            </a:extLst>
          </p:cNvPr>
          <p:cNvSpPr>
            <a:spLocks noGrp="1"/>
          </p:cNvSpPr>
          <p:nvPr>
            <p:ph type="ctrTitle"/>
          </p:nvPr>
        </p:nvSpPr>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EA67317B-5773-A3AC-98F5-0316E97CD2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F55230D2-6BC0-D23C-6FB9-542D4BDCDE30}"/>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C08B5527-1A88-BE4E-8DCC-163627E020CF}"/>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33845CB9-7C2F-0F50-67F9-99C62879D106}"/>
              </a:ext>
            </a:extLst>
          </p:cNvPr>
          <p:cNvSpPr>
            <a:spLocks noGrp="1"/>
          </p:cNvSpPr>
          <p:nvPr>
            <p:ph type="sldNum" sz="quarter" idx="12"/>
          </p:nvPr>
        </p:nvSpPr>
        <p:spPr/>
        <p:txBody>
          <a:bodyPr/>
          <a:lstStyle/>
          <a:p>
            <a:pPr lvl="0"/>
            <a:fld id="{DE3B5E6D-8FE6-4B6D-85BF-585ADA708D35}" type="slidenum">
              <a:t>‹N°›</a:t>
            </a:fld>
            <a:endParaRPr lang="fr-CA"/>
          </a:p>
        </p:txBody>
      </p:sp>
    </p:spTree>
    <p:extLst>
      <p:ext uri="{BB962C8B-B14F-4D97-AF65-F5344CB8AC3E}">
        <p14:creationId xmlns:p14="http://schemas.microsoft.com/office/powerpoint/2010/main" val="320886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DD2470-D3B5-B033-074F-930B579C36B8}"/>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322545F6-C142-0240-1F16-B9E11658E7A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2290309-B41E-798D-B8C8-31AF6E65891F}"/>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58873045-76A8-10FF-F1B9-B32EEA90F810}"/>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DF42AB0C-997E-C9C6-76D9-B04D95BF7BF5}"/>
              </a:ext>
            </a:extLst>
          </p:cNvPr>
          <p:cNvSpPr>
            <a:spLocks noGrp="1"/>
          </p:cNvSpPr>
          <p:nvPr>
            <p:ph type="sldNum" sz="quarter" idx="12"/>
          </p:nvPr>
        </p:nvSpPr>
        <p:spPr/>
        <p:txBody>
          <a:bodyPr/>
          <a:lstStyle/>
          <a:p>
            <a:pPr lvl="0"/>
            <a:fld id="{965F03FB-391C-4B2A-98B9-1742752F81D5}" type="slidenum">
              <a:t>‹N°›</a:t>
            </a:fld>
            <a:endParaRPr lang="fr-CA"/>
          </a:p>
        </p:txBody>
      </p:sp>
    </p:spTree>
    <p:extLst>
      <p:ext uri="{BB962C8B-B14F-4D97-AF65-F5344CB8AC3E}">
        <p14:creationId xmlns:p14="http://schemas.microsoft.com/office/powerpoint/2010/main" val="1439920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878583-26BA-8CDF-D724-DA63AA07C99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06F0AF57-3889-F1E4-D274-4F189477F9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2816723-BDD8-8E75-FDA8-7E3B76F207B3}"/>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08F42E68-C71B-325E-D74A-153331E9BB84}"/>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F1C66D9E-EF55-628E-6927-5DE96300E27B}"/>
              </a:ext>
            </a:extLst>
          </p:cNvPr>
          <p:cNvSpPr>
            <a:spLocks noGrp="1"/>
          </p:cNvSpPr>
          <p:nvPr>
            <p:ph type="sldNum" sz="quarter" idx="12"/>
          </p:nvPr>
        </p:nvSpPr>
        <p:spPr/>
        <p:txBody>
          <a:bodyPr/>
          <a:lstStyle/>
          <a:p>
            <a:pPr lvl="0"/>
            <a:fld id="{84455924-5821-4E8A-BF74-192AC8D5D44A}" type="slidenum">
              <a:t>‹N°›</a:t>
            </a:fld>
            <a:endParaRPr lang="fr-CA"/>
          </a:p>
        </p:txBody>
      </p:sp>
    </p:spTree>
    <p:extLst>
      <p:ext uri="{BB962C8B-B14F-4D97-AF65-F5344CB8AC3E}">
        <p14:creationId xmlns:p14="http://schemas.microsoft.com/office/powerpoint/2010/main" val="771425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20A200-10DB-4FAF-6C0A-E5C5A350EAA3}"/>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BB9716C1-B666-F5A5-9664-56E5A3A4FD10}"/>
              </a:ext>
            </a:extLst>
          </p:cNvPr>
          <p:cNvSpPr>
            <a:spLocks noGrp="1"/>
          </p:cNvSpPr>
          <p:nvPr>
            <p:ph sz="half" idx="1"/>
          </p:nvPr>
        </p:nvSpPr>
        <p:spPr>
          <a:xfrm>
            <a:off x="609600" y="1604963"/>
            <a:ext cx="5410200" cy="45259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3818529D-7DD6-04F6-D18F-348281202826}"/>
              </a:ext>
            </a:extLst>
          </p:cNvPr>
          <p:cNvSpPr>
            <a:spLocks noGrp="1"/>
          </p:cNvSpPr>
          <p:nvPr>
            <p:ph sz="half" idx="2"/>
          </p:nvPr>
        </p:nvSpPr>
        <p:spPr>
          <a:xfrm>
            <a:off x="6172200" y="1604963"/>
            <a:ext cx="5410200" cy="45259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4F61C86F-FE71-7EBF-4D0D-31ACD48AEFF9}"/>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CE106700-5DD3-0C43-0023-961F718CB9B7}"/>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05F071CC-A1D9-FD30-2A61-E8D48F8DEE7E}"/>
              </a:ext>
            </a:extLst>
          </p:cNvPr>
          <p:cNvSpPr>
            <a:spLocks noGrp="1"/>
          </p:cNvSpPr>
          <p:nvPr>
            <p:ph type="sldNum" sz="quarter" idx="12"/>
          </p:nvPr>
        </p:nvSpPr>
        <p:spPr/>
        <p:txBody>
          <a:bodyPr/>
          <a:lstStyle/>
          <a:p>
            <a:pPr lvl="0"/>
            <a:fld id="{4BE0AAD2-0516-40F7-ACD9-D82EBC991EEF}" type="slidenum">
              <a:t>‹N°›</a:t>
            </a:fld>
            <a:endParaRPr lang="fr-CA"/>
          </a:p>
        </p:txBody>
      </p:sp>
    </p:spTree>
    <p:extLst>
      <p:ext uri="{BB962C8B-B14F-4D97-AF65-F5344CB8AC3E}">
        <p14:creationId xmlns:p14="http://schemas.microsoft.com/office/powerpoint/2010/main" val="140280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3B5B54-C087-213A-1463-57D63572AD4B}"/>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E75DBED3-FF6F-2C69-7DA0-B19F15E8AC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999CEAE-A4F2-7A87-ABA3-93933E48A28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14D8AF6B-2242-2C2E-0E8A-CC1031DAC5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9668D5E-7358-38F8-32A8-F9CEEC73A61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2D949CB7-7177-35B9-F5D7-311D34AC08D7}"/>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8" name="Espace réservé du pied de page 7">
            <a:extLst>
              <a:ext uri="{FF2B5EF4-FFF2-40B4-BE49-F238E27FC236}">
                <a16:creationId xmlns:a16="http://schemas.microsoft.com/office/drawing/2014/main" id="{2454DEAF-18E5-D98B-AC54-38B97C2A3462}"/>
              </a:ext>
            </a:extLst>
          </p:cNvPr>
          <p:cNvSpPr>
            <a:spLocks noGrp="1"/>
          </p:cNvSpPr>
          <p:nvPr>
            <p:ph type="ftr" sz="quarter" idx="11"/>
          </p:nvPr>
        </p:nvSpPr>
        <p:spPr/>
        <p:txBody>
          <a:bodyPr/>
          <a:lstStyle/>
          <a:p>
            <a:pPr lvl="0"/>
            <a:endParaRPr lang="fr-CA"/>
          </a:p>
        </p:txBody>
      </p:sp>
      <p:sp>
        <p:nvSpPr>
          <p:cNvPr id="9" name="Espace réservé du numéro de diapositive 8">
            <a:extLst>
              <a:ext uri="{FF2B5EF4-FFF2-40B4-BE49-F238E27FC236}">
                <a16:creationId xmlns:a16="http://schemas.microsoft.com/office/drawing/2014/main" id="{4F9B6B17-C2AA-FC88-DA75-2A068B5B4556}"/>
              </a:ext>
            </a:extLst>
          </p:cNvPr>
          <p:cNvSpPr>
            <a:spLocks noGrp="1"/>
          </p:cNvSpPr>
          <p:nvPr>
            <p:ph type="sldNum" sz="quarter" idx="12"/>
          </p:nvPr>
        </p:nvSpPr>
        <p:spPr/>
        <p:txBody>
          <a:bodyPr/>
          <a:lstStyle/>
          <a:p>
            <a:pPr lvl="0"/>
            <a:fld id="{54EC9A19-6827-4CF6-BC3F-C467DC467807}" type="slidenum">
              <a:t>‹N°›</a:t>
            </a:fld>
            <a:endParaRPr lang="fr-CA"/>
          </a:p>
        </p:txBody>
      </p:sp>
    </p:spTree>
    <p:extLst>
      <p:ext uri="{BB962C8B-B14F-4D97-AF65-F5344CB8AC3E}">
        <p14:creationId xmlns:p14="http://schemas.microsoft.com/office/powerpoint/2010/main" val="2349555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FAB50A-4C27-041E-9749-C5B5A01BA7E5}"/>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64FF5312-C04E-6FC3-4017-D3855FE61BC9}"/>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4" name="Espace réservé du pied de page 3">
            <a:extLst>
              <a:ext uri="{FF2B5EF4-FFF2-40B4-BE49-F238E27FC236}">
                <a16:creationId xmlns:a16="http://schemas.microsoft.com/office/drawing/2014/main" id="{6596AA1A-8EEF-542A-3A2D-432281A1F9EA}"/>
              </a:ext>
            </a:extLst>
          </p:cNvPr>
          <p:cNvSpPr>
            <a:spLocks noGrp="1"/>
          </p:cNvSpPr>
          <p:nvPr>
            <p:ph type="ftr" sz="quarter" idx="11"/>
          </p:nvPr>
        </p:nvSpPr>
        <p:spPr/>
        <p:txBody>
          <a:bodyPr/>
          <a:lstStyle/>
          <a:p>
            <a:pPr lvl="0"/>
            <a:endParaRPr lang="fr-CA"/>
          </a:p>
        </p:txBody>
      </p:sp>
      <p:sp>
        <p:nvSpPr>
          <p:cNvPr id="5" name="Espace réservé du numéro de diapositive 4">
            <a:extLst>
              <a:ext uri="{FF2B5EF4-FFF2-40B4-BE49-F238E27FC236}">
                <a16:creationId xmlns:a16="http://schemas.microsoft.com/office/drawing/2014/main" id="{5D5D9726-6E7A-C32E-F185-B370233178D1}"/>
              </a:ext>
            </a:extLst>
          </p:cNvPr>
          <p:cNvSpPr>
            <a:spLocks noGrp="1"/>
          </p:cNvSpPr>
          <p:nvPr>
            <p:ph type="sldNum" sz="quarter" idx="12"/>
          </p:nvPr>
        </p:nvSpPr>
        <p:spPr/>
        <p:txBody>
          <a:bodyPr/>
          <a:lstStyle/>
          <a:p>
            <a:pPr lvl="0"/>
            <a:fld id="{4175E81E-301D-451E-820E-F1156A8E6199}" type="slidenum">
              <a:t>‹N°›</a:t>
            </a:fld>
            <a:endParaRPr lang="fr-CA"/>
          </a:p>
        </p:txBody>
      </p:sp>
    </p:spTree>
    <p:extLst>
      <p:ext uri="{BB962C8B-B14F-4D97-AF65-F5344CB8AC3E}">
        <p14:creationId xmlns:p14="http://schemas.microsoft.com/office/powerpoint/2010/main" val="3404788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2BE0FCF-168E-D1D5-A8AD-91D7E5833B2E}"/>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3" name="Espace réservé du pied de page 2">
            <a:extLst>
              <a:ext uri="{FF2B5EF4-FFF2-40B4-BE49-F238E27FC236}">
                <a16:creationId xmlns:a16="http://schemas.microsoft.com/office/drawing/2014/main" id="{C51DFED6-DA6E-EEC5-8C4C-ABC52B26D2A0}"/>
              </a:ext>
            </a:extLst>
          </p:cNvPr>
          <p:cNvSpPr>
            <a:spLocks noGrp="1"/>
          </p:cNvSpPr>
          <p:nvPr>
            <p:ph type="ftr" sz="quarter" idx="11"/>
          </p:nvPr>
        </p:nvSpPr>
        <p:spPr/>
        <p:txBody>
          <a:bodyPr/>
          <a:lstStyle/>
          <a:p>
            <a:pPr lvl="0"/>
            <a:endParaRPr lang="fr-CA"/>
          </a:p>
        </p:txBody>
      </p:sp>
      <p:sp>
        <p:nvSpPr>
          <p:cNvPr id="4" name="Espace réservé du numéro de diapositive 3">
            <a:extLst>
              <a:ext uri="{FF2B5EF4-FFF2-40B4-BE49-F238E27FC236}">
                <a16:creationId xmlns:a16="http://schemas.microsoft.com/office/drawing/2014/main" id="{A11B4A8E-1B98-6857-803A-406F556BAE08}"/>
              </a:ext>
            </a:extLst>
          </p:cNvPr>
          <p:cNvSpPr>
            <a:spLocks noGrp="1"/>
          </p:cNvSpPr>
          <p:nvPr>
            <p:ph type="sldNum" sz="quarter" idx="12"/>
          </p:nvPr>
        </p:nvSpPr>
        <p:spPr/>
        <p:txBody>
          <a:bodyPr/>
          <a:lstStyle/>
          <a:p>
            <a:pPr lvl="0"/>
            <a:fld id="{AD56159F-A8FD-4A5C-A71A-35692A815E67}" type="slidenum">
              <a:t>‹N°›</a:t>
            </a:fld>
            <a:endParaRPr lang="fr-CA"/>
          </a:p>
        </p:txBody>
      </p:sp>
    </p:spTree>
    <p:extLst>
      <p:ext uri="{BB962C8B-B14F-4D97-AF65-F5344CB8AC3E}">
        <p14:creationId xmlns:p14="http://schemas.microsoft.com/office/powerpoint/2010/main" val="343554309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A56A2C-5A86-47CC-E591-CC6CF0E5635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77F22E61-341B-2C4E-459F-C9F59B1D13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6712630C-4072-52CB-4ED5-6DF408CC3E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B82422A-2F88-E170-0C1A-35FE3EB3847B}"/>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3D39F8B3-65AD-D77E-61FF-BC2775EC6DCC}"/>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28F6272A-B4EC-6D7A-EEF5-D99BEF6A7BA8}"/>
              </a:ext>
            </a:extLst>
          </p:cNvPr>
          <p:cNvSpPr>
            <a:spLocks noGrp="1"/>
          </p:cNvSpPr>
          <p:nvPr>
            <p:ph type="sldNum" sz="quarter" idx="12"/>
          </p:nvPr>
        </p:nvSpPr>
        <p:spPr/>
        <p:txBody>
          <a:bodyPr/>
          <a:lstStyle/>
          <a:p>
            <a:pPr lvl="0"/>
            <a:fld id="{45FEE4D2-C491-4FF1-BAD0-59E875FF26F9}" type="slidenum">
              <a:t>‹N°›</a:t>
            </a:fld>
            <a:endParaRPr lang="fr-CA"/>
          </a:p>
        </p:txBody>
      </p:sp>
    </p:spTree>
    <p:extLst>
      <p:ext uri="{BB962C8B-B14F-4D97-AF65-F5344CB8AC3E}">
        <p14:creationId xmlns:p14="http://schemas.microsoft.com/office/powerpoint/2010/main" val="7602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92CE07-98DA-B834-C33C-93493EC211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35D5B5A3-EE79-C6DC-0723-150C380A6F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86108354-6F08-9271-9640-AFD8BEAA87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5EE97AC-94A2-A434-5984-268802D26E18}"/>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4C314D1D-B4F6-7A7A-690E-8B7D5CE037B2}"/>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69FD67D2-0B7C-D8CA-8502-ADD6A2F69DAA}"/>
              </a:ext>
            </a:extLst>
          </p:cNvPr>
          <p:cNvSpPr>
            <a:spLocks noGrp="1"/>
          </p:cNvSpPr>
          <p:nvPr>
            <p:ph type="sldNum" sz="quarter" idx="12"/>
          </p:nvPr>
        </p:nvSpPr>
        <p:spPr/>
        <p:txBody>
          <a:bodyPr/>
          <a:lstStyle/>
          <a:p>
            <a:pPr lvl="0"/>
            <a:fld id="{B76288BF-81C8-4419-9925-62BAF59DBE2F}" type="slidenum">
              <a:t>‹N°›</a:t>
            </a:fld>
            <a:endParaRPr lang="fr-CA"/>
          </a:p>
        </p:txBody>
      </p:sp>
    </p:spTree>
    <p:extLst>
      <p:ext uri="{BB962C8B-B14F-4D97-AF65-F5344CB8AC3E}">
        <p14:creationId xmlns:p14="http://schemas.microsoft.com/office/powerpoint/2010/main" val="102660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0FBEB4-BF6C-B870-AB48-55266D34AB2E}"/>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0DA15FDF-41C9-F844-24A0-6E80E758044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F51AE5DA-4BA8-7CF0-03AB-680A5695F85C}"/>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EC59C895-5CE6-48F8-E818-CFADE46DFBF4}"/>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9C38B422-915D-E6D8-32AC-114BCF81395F}"/>
              </a:ext>
            </a:extLst>
          </p:cNvPr>
          <p:cNvSpPr>
            <a:spLocks noGrp="1"/>
          </p:cNvSpPr>
          <p:nvPr>
            <p:ph type="sldNum" sz="quarter" idx="12"/>
          </p:nvPr>
        </p:nvSpPr>
        <p:spPr/>
        <p:txBody>
          <a:bodyPr/>
          <a:lstStyle/>
          <a:p>
            <a:pPr lvl="0"/>
            <a:fld id="{ED1860B3-F505-4D37-9C5F-C01099DD21C1}" type="slidenum">
              <a:t>‹N°›</a:t>
            </a:fld>
            <a:endParaRPr lang="fr-CA"/>
          </a:p>
        </p:txBody>
      </p:sp>
    </p:spTree>
    <p:extLst>
      <p:ext uri="{BB962C8B-B14F-4D97-AF65-F5344CB8AC3E}">
        <p14:creationId xmlns:p14="http://schemas.microsoft.com/office/powerpoint/2010/main" val="267584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51A5E35-05DF-0156-AFB5-97132242C683}"/>
              </a:ext>
            </a:extLst>
          </p:cNvPr>
          <p:cNvSpPr>
            <a:spLocks noGrp="1"/>
          </p:cNvSpPr>
          <p:nvPr>
            <p:ph type="title" orient="vert"/>
          </p:nvPr>
        </p:nvSpPr>
        <p:spPr>
          <a:xfrm>
            <a:off x="8839200" y="1122363"/>
            <a:ext cx="2743200" cy="5008562"/>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8E9787AD-0132-B6CA-FB40-42E79D357DE8}"/>
              </a:ext>
            </a:extLst>
          </p:cNvPr>
          <p:cNvSpPr>
            <a:spLocks noGrp="1"/>
          </p:cNvSpPr>
          <p:nvPr>
            <p:ph type="body" orient="vert" idx="1"/>
          </p:nvPr>
        </p:nvSpPr>
        <p:spPr>
          <a:xfrm>
            <a:off x="609600" y="1122363"/>
            <a:ext cx="8077200" cy="500856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94CC6DE2-9318-E6AB-650E-9511A51E89F4}"/>
              </a:ext>
            </a:extLst>
          </p:cNvPr>
          <p:cNvSpPr>
            <a:spLocks noGrp="1"/>
          </p:cNvSpPr>
          <p:nvPr>
            <p:ph type="dt" sz="half" idx="10"/>
          </p:nvPr>
        </p:nvSpPr>
        <p:spPr/>
        <p:txBody>
          <a:bodyPr/>
          <a:lstStyle/>
          <a:p>
            <a:pPr lvl="0"/>
            <a:fld id="{CEAE6A8E-9246-4FA8-A9B6-3293D61361EE}"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805300F9-85D0-CAF1-B6A9-23782CE9E0FA}"/>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B3CA7B81-B606-365A-E70E-78CF51675F7B}"/>
              </a:ext>
            </a:extLst>
          </p:cNvPr>
          <p:cNvSpPr>
            <a:spLocks noGrp="1"/>
          </p:cNvSpPr>
          <p:nvPr>
            <p:ph type="sldNum" sz="quarter" idx="12"/>
          </p:nvPr>
        </p:nvSpPr>
        <p:spPr/>
        <p:txBody>
          <a:bodyPr/>
          <a:lstStyle/>
          <a:p>
            <a:pPr lvl="0"/>
            <a:fld id="{B67C35DE-62F2-456C-8313-585EA9AB268A}" type="slidenum">
              <a:t>‹N°›</a:t>
            </a:fld>
            <a:endParaRPr lang="fr-CA"/>
          </a:p>
        </p:txBody>
      </p:sp>
    </p:spTree>
    <p:extLst>
      <p:ext uri="{BB962C8B-B14F-4D97-AF65-F5344CB8AC3E}">
        <p14:creationId xmlns:p14="http://schemas.microsoft.com/office/powerpoint/2010/main" val="1518978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24E3B2-21A3-DEBF-EECD-2366C33CFD6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4A3357B1-EBCE-EAF8-E8FC-CD835D0B43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0C60B46C-A504-3DC5-0996-12EC426958F8}"/>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EEBF6A15-0189-B459-633C-01C70928A48B}"/>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2E5FDB58-5A21-487B-82E3-CCF77F654F2B}"/>
              </a:ext>
            </a:extLst>
          </p:cNvPr>
          <p:cNvSpPr>
            <a:spLocks noGrp="1"/>
          </p:cNvSpPr>
          <p:nvPr>
            <p:ph type="sldNum" sz="quarter" idx="12"/>
          </p:nvPr>
        </p:nvSpPr>
        <p:spPr/>
        <p:txBody>
          <a:bodyPr/>
          <a:lstStyle/>
          <a:p>
            <a:pPr lvl="0"/>
            <a:fld id="{144FB687-7D12-47AD-A13C-F0B735721C9B}" type="slidenum">
              <a:t>‹N°›</a:t>
            </a:fld>
            <a:endParaRPr lang="fr-CA"/>
          </a:p>
        </p:txBody>
      </p:sp>
    </p:spTree>
    <p:extLst>
      <p:ext uri="{BB962C8B-B14F-4D97-AF65-F5344CB8AC3E}">
        <p14:creationId xmlns:p14="http://schemas.microsoft.com/office/powerpoint/2010/main" val="2894676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BACC99-A097-9019-A3D9-557F20289975}"/>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E975B16B-F2A3-5F46-0BB4-F0897110A6E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9FA34F75-B0F8-65E4-B13F-2AF0179AD3F5}"/>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EF0D94F6-579C-7C69-111B-9463DA20E653}"/>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9A35BFB8-4951-4848-4DBF-2088256A0EB9}"/>
              </a:ext>
            </a:extLst>
          </p:cNvPr>
          <p:cNvSpPr>
            <a:spLocks noGrp="1"/>
          </p:cNvSpPr>
          <p:nvPr>
            <p:ph type="sldNum" sz="quarter" idx="12"/>
          </p:nvPr>
        </p:nvSpPr>
        <p:spPr/>
        <p:txBody>
          <a:bodyPr/>
          <a:lstStyle/>
          <a:p>
            <a:pPr lvl="0"/>
            <a:fld id="{F78D2EF8-7197-4457-A641-AB6BE65CFF54}" type="slidenum">
              <a:t>‹N°›</a:t>
            </a:fld>
            <a:endParaRPr lang="fr-CA"/>
          </a:p>
        </p:txBody>
      </p:sp>
    </p:spTree>
    <p:extLst>
      <p:ext uri="{BB962C8B-B14F-4D97-AF65-F5344CB8AC3E}">
        <p14:creationId xmlns:p14="http://schemas.microsoft.com/office/powerpoint/2010/main" val="399356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043D32-4E57-5429-0039-0569A36C34B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A24E61AD-9D5B-C3E8-49B8-064A7F321A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8ED0CE6-CBE2-4B12-1392-D0E9EE47929A}"/>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371285B3-6FB3-EB1D-5598-C3544FF50A06}"/>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CE9FD1D5-13B6-F737-8C34-70BB0168A9F8}"/>
              </a:ext>
            </a:extLst>
          </p:cNvPr>
          <p:cNvSpPr>
            <a:spLocks noGrp="1"/>
          </p:cNvSpPr>
          <p:nvPr>
            <p:ph type="sldNum" sz="quarter" idx="12"/>
          </p:nvPr>
        </p:nvSpPr>
        <p:spPr/>
        <p:txBody>
          <a:bodyPr/>
          <a:lstStyle/>
          <a:p>
            <a:pPr lvl="0"/>
            <a:fld id="{4D75274C-40FD-41AD-98C8-A2FEE4DE5779}" type="slidenum">
              <a:t>‹N°›</a:t>
            </a:fld>
            <a:endParaRPr lang="fr-CA"/>
          </a:p>
        </p:txBody>
      </p:sp>
    </p:spTree>
    <p:extLst>
      <p:ext uri="{BB962C8B-B14F-4D97-AF65-F5344CB8AC3E}">
        <p14:creationId xmlns:p14="http://schemas.microsoft.com/office/powerpoint/2010/main" val="1455823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D6657E-FFBD-5E01-1677-9716DF0119DC}"/>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54AA6C5F-CD9E-FD00-352F-431EF211A263}"/>
              </a:ext>
            </a:extLst>
          </p:cNvPr>
          <p:cNvSpPr>
            <a:spLocks noGrp="1"/>
          </p:cNvSpPr>
          <p:nvPr>
            <p:ph sz="half" idx="1"/>
          </p:nvPr>
        </p:nvSpPr>
        <p:spPr>
          <a:xfrm>
            <a:off x="838200" y="1825625"/>
            <a:ext cx="32893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B90409A0-8693-BDE6-1BC4-3EF14224AE42}"/>
              </a:ext>
            </a:extLst>
          </p:cNvPr>
          <p:cNvSpPr>
            <a:spLocks noGrp="1"/>
          </p:cNvSpPr>
          <p:nvPr>
            <p:ph sz="half" idx="2"/>
          </p:nvPr>
        </p:nvSpPr>
        <p:spPr>
          <a:xfrm>
            <a:off x="4279900" y="1825625"/>
            <a:ext cx="32893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8E1C63EE-21EC-6255-F0C7-C90738D4F8ED}"/>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3518A65E-7BF6-7C22-79E8-80A29CB1D7DE}"/>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C2B2FF2B-7974-C594-014B-C144202CEE1C}"/>
              </a:ext>
            </a:extLst>
          </p:cNvPr>
          <p:cNvSpPr>
            <a:spLocks noGrp="1"/>
          </p:cNvSpPr>
          <p:nvPr>
            <p:ph type="sldNum" sz="quarter" idx="12"/>
          </p:nvPr>
        </p:nvSpPr>
        <p:spPr/>
        <p:txBody>
          <a:bodyPr/>
          <a:lstStyle/>
          <a:p>
            <a:pPr lvl="0"/>
            <a:fld id="{0DCA086E-7BF4-42F8-936E-AD3564ADA6E2}" type="slidenum">
              <a:t>‹N°›</a:t>
            </a:fld>
            <a:endParaRPr lang="fr-CA"/>
          </a:p>
        </p:txBody>
      </p:sp>
    </p:spTree>
    <p:extLst>
      <p:ext uri="{BB962C8B-B14F-4D97-AF65-F5344CB8AC3E}">
        <p14:creationId xmlns:p14="http://schemas.microsoft.com/office/powerpoint/2010/main" val="3614491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6C99AD-3043-C1D1-CDB2-5D82AB39CEA6}"/>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DD3E8E20-8446-7B03-A25A-D7455B64EF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1E87E22-036C-06D0-3E99-A195BFCBFFB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DEB1B5C2-9EF3-E65B-935D-7C2089C0C9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D244A6E-BFAC-F78F-9829-5D17FB47DA4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A53D591E-EBE9-E7B6-6ACD-31038A2078AF}"/>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8" name="Espace réservé du pied de page 7">
            <a:extLst>
              <a:ext uri="{FF2B5EF4-FFF2-40B4-BE49-F238E27FC236}">
                <a16:creationId xmlns:a16="http://schemas.microsoft.com/office/drawing/2014/main" id="{35440AC1-C774-4FF3-0458-CB199519D921}"/>
              </a:ext>
            </a:extLst>
          </p:cNvPr>
          <p:cNvSpPr>
            <a:spLocks noGrp="1"/>
          </p:cNvSpPr>
          <p:nvPr>
            <p:ph type="ftr" sz="quarter" idx="11"/>
          </p:nvPr>
        </p:nvSpPr>
        <p:spPr/>
        <p:txBody>
          <a:bodyPr/>
          <a:lstStyle/>
          <a:p>
            <a:pPr lvl="0"/>
            <a:endParaRPr lang="fr-CA"/>
          </a:p>
        </p:txBody>
      </p:sp>
      <p:sp>
        <p:nvSpPr>
          <p:cNvPr id="9" name="Espace réservé du numéro de diapositive 8">
            <a:extLst>
              <a:ext uri="{FF2B5EF4-FFF2-40B4-BE49-F238E27FC236}">
                <a16:creationId xmlns:a16="http://schemas.microsoft.com/office/drawing/2014/main" id="{53FD05B3-1EF7-D203-741D-A1E022AD0CC0}"/>
              </a:ext>
            </a:extLst>
          </p:cNvPr>
          <p:cNvSpPr>
            <a:spLocks noGrp="1"/>
          </p:cNvSpPr>
          <p:nvPr>
            <p:ph type="sldNum" sz="quarter" idx="12"/>
          </p:nvPr>
        </p:nvSpPr>
        <p:spPr/>
        <p:txBody>
          <a:bodyPr/>
          <a:lstStyle/>
          <a:p>
            <a:pPr lvl="0"/>
            <a:fld id="{51D01592-346E-4BD6-A46B-8D66C07F520C}" type="slidenum">
              <a:t>‹N°›</a:t>
            </a:fld>
            <a:endParaRPr lang="fr-CA"/>
          </a:p>
        </p:txBody>
      </p:sp>
    </p:spTree>
    <p:extLst>
      <p:ext uri="{BB962C8B-B14F-4D97-AF65-F5344CB8AC3E}">
        <p14:creationId xmlns:p14="http://schemas.microsoft.com/office/powerpoint/2010/main" val="2043312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1414AC-FD60-B246-7717-FAF003C7D77D}"/>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69A75721-1D3F-E280-364D-3BF3624B05FD}"/>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4" name="Espace réservé du pied de page 3">
            <a:extLst>
              <a:ext uri="{FF2B5EF4-FFF2-40B4-BE49-F238E27FC236}">
                <a16:creationId xmlns:a16="http://schemas.microsoft.com/office/drawing/2014/main" id="{C12EF3E5-8A34-56B7-2C70-A2E04A27E75E}"/>
              </a:ext>
            </a:extLst>
          </p:cNvPr>
          <p:cNvSpPr>
            <a:spLocks noGrp="1"/>
          </p:cNvSpPr>
          <p:nvPr>
            <p:ph type="ftr" sz="quarter" idx="11"/>
          </p:nvPr>
        </p:nvSpPr>
        <p:spPr/>
        <p:txBody>
          <a:bodyPr/>
          <a:lstStyle/>
          <a:p>
            <a:pPr lvl="0"/>
            <a:endParaRPr lang="fr-CA"/>
          </a:p>
        </p:txBody>
      </p:sp>
      <p:sp>
        <p:nvSpPr>
          <p:cNvPr id="5" name="Espace réservé du numéro de diapositive 4">
            <a:extLst>
              <a:ext uri="{FF2B5EF4-FFF2-40B4-BE49-F238E27FC236}">
                <a16:creationId xmlns:a16="http://schemas.microsoft.com/office/drawing/2014/main" id="{CF2FC844-F441-B4D8-935F-5F87669E5F11}"/>
              </a:ext>
            </a:extLst>
          </p:cNvPr>
          <p:cNvSpPr>
            <a:spLocks noGrp="1"/>
          </p:cNvSpPr>
          <p:nvPr>
            <p:ph type="sldNum" sz="quarter" idx="12"/>
          </p:nvPr>
        </p:nvSpPr>
        <p:spPr/>
        <p:txBody>
          <a:bodyPr/>
          <a:lstStyle/>
          <a:p>
            <a:pPr lvl="0"/>
            <a:fld id="{86C1F6BE-11AF-497F-B8AA-5161A22B2617}" type="slidenum">
              <a:t>‹N°›</a:t>
            </a:fld>
            <a:endParaRPr lang="fr-CA"/>
          </a:p>
        </p:txBody>
      </p:sp>
    </p:spTree>
    <p:extLst>
      <p:ext uri="{BB962C8B-B14F-4D97-AF65-F5344CB8AC3E}">
        <p14:creationId xmlns:p14="http://schemas.microsoft.com/office/powerpoint/2010/main" val="6034283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D96991B-F250-DD9A-742F-40CE39720537}"/>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3" name="Espace réservé du pied de page 2">
            <a:extLst>
              <a:ext uri="{FF2B5EF4-FFF2-40B4-BE49-F238E27FC236}">
                <a16:creationId xmlns:a16="http://schemas.microsoft.com/office/drawing/2014/main" id="{6495CA63-54BF-82EB-31C8-B39B8263607F}"/>
              </a:ext>
            </a:extLst>
          </p:cNvPr>
          <p:cNvSpPr>
            <a:spLocks noGrp="1"/>
          </p:cNvSpPr>
          <p:nvPr>
            <p:ph type="ftr" sz="quarter" idx="11"/>
          </p:nvPr>
        </p:nvSpPr>
        <p:spPr/>
        <p:txBody>
          <a:bodyPr/>
          <a:lstStyle/>
          <a:p>
            <a:pPr lvl="0"/>
            <a:endParaRPr lang="fr-CA"/>
          </a:p>
        </p:txBody>
      </p:sp>
      <p:sp>
        <p:nvSpPr>
          <p:cNvPr id="4" name="Espace réservé du numéro de diapositive 3">
            <a:extLst>
              <a:ext uri="{FF2B5EF4-FFF2-40B4-BE49-F238E27FC236}">
                <a16:creationId xmlns:a16="http://schemas.microsoft.com/office/drawing/2014/main" id="{B03DDECF-32AF-540B-A8C8-899C3CD95DFB}"/>
              </a:ext>
            </a:extLst>
          </p:cNvPr>
          <p:cNvSpPr>
            <a:spLocks noGrp="1"/>
          </p:cNvSpPr>
          <p:nvPr>
            <p:ph type="sldNum" sz="quarter" idx="12"/>
          </p:nvPr>
        </p:nvSpPr>
        <p:spPr/>
        <p:txBody>
          <a:bodyPr/>
          <a:lstStyle/>
          <a:p>
            <a:pPr lvl="0"/>
            <a:fld id="{3774AC58-5857-4127-B083-759C449A4F2D}" type="slidenum">
              <a:t>‹N°›</a:t>
            </a:fld>
            <a:endParaRPr lang="fr-CA"/>
          </a:p>
        </p:txBody>
      </p:sp>
    </p:spTree>
    <p:extLst>
      <p:ext uri="{BB962C8B-B14F-4D97-AF65-F5344CB8AC3E}">
        <p14:creationId xmlns:p14="http://schemas.microsoft.com/office/powerpoint/2010/main" val="3664848732"/>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A16F11-E574-3CB5-BBB2-B5E561B2BAF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398C7284-96D9-3F66-C4F6-A79CCE6626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4F19907D-8C43-CB76-CA7C-F56CAD27D8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339573A-DC55-D136-D197-1FB33736FC1E}"/>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D59D1E36-8E45-DE7D-BA31-6D28881BA146}"/>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7A16703F-4CCE-B418-8B45-0AB4BEED138C}"/>
              </a:ext>
            </a:extLst>
          </p:cNvPr>
          <p:cNvSpPr>
            <a:spLocks noGrp="1"/>
          </p:cNvSpPr>
          <p:nvPr>
            <p:ph type="sldNum" sz="quarter" idx="12"/>
          </p:nvPr>
        </p:nvSpPr>
        <p:spPr/>
        <p:txBody>
          <a:bodyPr/>
          <a:lstStyle/>
          <a:p>
            <a:pPr lvl="0"/>
            <a:fld id="{A8288FFF-EF00-4732-B6C9-DB5D87ED3144}" type="slidenum">
              <a:t>‹N°›</a:t>
            </a:fld>
            <a:endParaRPr lang="fr-CA"/>
          </a:p>
        </p:txBody>
      </p:sp>
    </p:spTree>
    <p:extLst>
      <p:ext uri="{BB962C8B-B14F-4D97-AF65-F5344CB8AC3E}">
        <p14:creationId xmlns:p14="http://schemas.microsoft.com/office/powerpoint/2010/main" val="4127095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5F9899-B03D-BEB1-8649-F8520E4997E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30A111AE-5FA7-650F-B083-8C0CA1B7EA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CD123419-8BB5-78F3-047D-89B1467CC2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AA18BB1-799C-42FB-D3A1-FAABC778A971}"/>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746C7F00-3506-C160-B901-A7746675B41F}"/>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3C30DAAA-34F2-2660-C6EA-153DF38697C4}"/>
              </a:ext>
            </a:extLst>
          </p:cNvPr>
          <p:cNvSpPr>
            <a:spLocks noGrp="1"/>
          </p:cNvSpPr>
          <p:nvPr>
            <p:ph type="sldNum" sz="quarter" idx="12"/>
          </p:nvPr>
        </p:nvSpPr>
        <p:spPr/>
        <p:txBody>
          <a:bodyPr/>
          <a:lstStyle/>
          <a:p>
            <a:pPr lvl="0"/>
            <a:fld id="{138CB69B-8B28-4054-940D-E3D79957401C}" type="slidenum">
              <a:t>‹N°›</a:t>
            </a:fld>
            <a:endParaRPr lang="fr-CA"/>
          </a:p>
        </p:txBody>
      </p:sp>
    </p:spTree>
    <p:extLst>
      <p:ext uri="{BB962C8B-B14F-4D97-AF65-F5344CB8AC3E}">
        <p14:creationId xmlns:p14="http://schemas.microsoft.com/office/powerpoint/2010/main" val="1929910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4F7CD8-EB60-4F8B-D7DC-51859D42004F}"/>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63E43F6D-ED61-B27A-C991-40B9A4D367D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ADDF93E6-9119-4632-3A30-7280DF9CB79D}"/>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9CB7906B-944A-7DA6-64FA-4158555B1841}"/>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C9FD6A69-1300-5578-514E-4E63D5801581}"/>
              </a:ext>
            </a:extLst>
          </p:cNvPr>
          <p:cNvSpPr>
            <a:spLocks noGrp="1"/>
          </p:cNvSpPr>
          <p:nvPr>
            <p:ph type="sldNum" sz="quarter" idx="12"/>
          </p:nvPr>
        </p:nvSpPr>
        <p:spPr/>
        <p:txBody>
          <a:bodyPr/>
          <a:lstStyle/>
          <a:p>
            <a:pPr lvl="0"/>
            <a:fld id="{1638859F-3D87-4220-A188-448DFB8910C2}" type="slidenum">
              <a:t>‹N°›</a:t>
            </a:fld>
            <a:endParaRPr lang="fr-CA"/>
          </a:p>
        </p:txBody>
      </p:sp>
    </p:spTree>
    <p:extLst>
      <p:ext uri="{BB962C8B-B14F-4D97-AF65-F5344CB8AC3E}">
        <p14:creationId xmlns:p14="http://schemas.microsoft.com/office/powerpoint/2010/main" val="2299171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92D9AD9-A69B-B5FC-3E52-582B2992C3F9}"/>
              </a:ext>
            </a:extLst>
          </p:cNvPr>
          <p:cNvSpPr>
            <a:spLocks noGrp="1"/>
          </p:cNvSpPr>
          <p:nvPr>
            <p:ph type="title" orient="vert"/>
          </p:nvPr>
        </p:nvSpPr>
        <p:spPr>
          <a:xfrm>
            <a:off x="5886450" y="365125"/>
            <a:ext cx="168275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4C4F832E-FAAA-320B-09C5-BFFFBFBEDF9D}"/>
              </a:ext>
            </a:extLst>
          </p:cNvPr>
          <p:cNvSpPr>
            <a:spLocks noGrp="1"/>
          </p:cNvSpPr>
          <p:nvPr>
            <p:ph type="body" orient="vert" idx="1"/>
          </p:nvPr>
        </p:nvSpPr>
        <p:spPr>
          <a:xfrm>
            <a:off x="838200" y="365125"/>
            <a:ext cx="489585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50B393B-ACF7-3390-49F9-2A8E6C3A479C}"/>
              </a:ext>
            </a:extLst>
          </p:cNvPr>
          <p:cNvSpPr>
            <a:spLocks noGrp="1"/>
          </p:cNvSpPr>
          <p:nvPr>
            <p:ph type="dt" sz="half" idx="10"/>
          </p:nvPr>
        </p:nvSpPr>
        <p:spPr/>
        <p:txBody>
          <a:bodyPr/>
          <a:lstStyle/>
          <a:p>
            <a:pPr lvl="0"/>
            <a:fld id="{49E525FA-5FD3-4E88-B94F-6F8E9517E102}"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BCC960BF-DED2-1C88-0882-BFB4B357530B}"/>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BDBD54ED-2537-89D1-BFA8-CEF6D7A3990F}"/>
              </a:ext>
            </a:extLst>
          </p:cNvPr>
          <p:cNvSpPr>
            <a:spLocks noGrp="1"/>
          </p:cNvSpPr>
          <p:nvPr>
            <p:ph type="sldNum" sz="quarter" idx="12"/>
          </p:nvPr>
        </p:nvSpPr>
        <p:spPr/>
        <p:txBody>
          <a:bodyPr/>
          <a:lstStyle/>
          <a:p>
            <a:pPr lvl="0"/>
            <a:fld id="{C274CA58-8AD0-46B6-A357-8F7F1B270D00}" type="slidenum">
              <a:t>‹N°›</a:t>
            </a:fld>
            <a:endParaRPr lang="fr-CA"/>
          </a:p>
        </p:txBody>
      </p:sp>
    </p:spTree>
    <p:extLst>
      <p:ext uri="{BB962C8B-B14F-4D97-AF65-F5344CB8AC3E}">
        <p14:creationId xmlns:p14="http://schemas.microsoft.com/office/powerpoint/2010/main" val="25088124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EB73F9-9960-B302-A697-F41A2DF3E67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1716B686-5398-B46B-69E0-F6198FA956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A5E5405F-A659-8963-98F7-FB4EBE3C8544}"/>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042523BE-EC09-BB0B-1DC7-E4EEAA15C228}"/>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066E2D71-8748-9A0E-9F00-644EE319EECA}"/>
              </a:ext>
            </a:extLst>
          </p:cNvPr>
          <p:cNvSpPr>
            <a:spLocks noGrp="1"/>
          </p:cNvSpPr>
          <p:nvPr>
            <p:ph type="sldNum" sz="quarter" idx="12"/>
          </p:nvPr>
        </p:nvSpPr>
        <p:spPr/>
        <p:txBody>
          <a:bodyPr/>
          <a:lstStyle/>
          <a:p>
            <a:pPr lvl="0"/>
            <a:fld id="{900AADD5-1D6C-4519-B358-BE630CB3CEDA}" type="slidenum">
              <a:t>‹N°›</a:t>
            </a:fld>
            <a:endParaRPr lang="fr-CA"/>
          </a:p>
        </p:txBody>
      </p:sp>
    </p:spTree>
    <p:extLst>
      <p:ext uri="{BB962C8B-B14F-4D97-AF65-F5344CB8AC3E}">
        <p14:creationId xmlns:p14="http://schemas.microsoft.com/office/powerpoint/2010/main" val="23303866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F802B5-EF51-42A3-0ED5-1BAB7CAA2CBA}"/>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8181215F-7075-34F2-8C3C-9E8676758B2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9E5E0531-58DF-4E8D-8DD8-309DBDB704EA}"/>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DAFFDB47-4FB4-835C-E708-C26D2AEA80C9}"/>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3E7FD3BA-CE87-B9D3-5084-1E9D5E2F6AB7}"/>
              </a:ext>
            </a:extLst>
          </p:cNvPr>
          <p:cNvSpPr>
            <a:spLocks noGrp="1"/>
          </p:cNvSpPr>
          <p:nvPr>
            <p:ph type="sldNum" sz="quarter" idx="12"/>
          </p:nvPr>
        </p:nvSpPr>
        <p:spPr/>
        <p:txBody>
          <a:bodyPr/>
          <a:lstStyle/>
          <a:p>
            <a:pPr lvl="0"/>
            <a:fld id="{CC486222-6CFD-4EED-B399-C44A7C45D78E}" type="slidenum">
              <a:t>‹N°›</a:t>
            </a:fld>
            <a:endParaRPr lang="fr-CA"/>
          </a:p>
        </p:txBody>
      </p:sp>
    </p:spTree>
    <p:extLst>
      <p:ext uri="{BB962C8B-B14F-4D97-AF65-F5344CB8AC3E}">
        <p14:creationId xmlns:p14="http://schemas.microsoft.com/office/powerpoint/2010/main" val="41782196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B2B6DF-C160-4C43-4BBE-D26B5058A72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B26579AC-F85B-ED8E-A76C-C99DF468CB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146C3FD-FCDD-086B-873C-799FF8DE90AA}"/>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0192E292-BD83-0E0D-4455-5AA4F914A810}"/>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DE9BCBD8-CEF6-3BF5-B47F-27FCA7A70DC6}"/>
              </a:ext>
            </a:extLst>
          </p:cNvPr>
          <p:cNvSpPr>
            <a:spLocks noGrp="1"/>
          </p:cNvSpPr>
          <p:nvPr>
            <p:ph type="sldNum" sz="quarter" idx="12"/>
          </p:nvPr>
        </p:nvSpPr>
        <p:spPr/>
        <p:txBody>
          <a:bodyPr/>
          <a:lstStyle/>
          <a:p>
            <a:pPr lvl="0"/>
            <a:fld id="{DD950728-8EFA-4418-B697-E03B094F6228}" type="slidenum">
              <a:t>‹N°›</a:t>
            </a:fld>
            <a:endParaRPr lang="fr-CA"/>
          </a:p>
        </p:txBody>
      </p:sp>
    </p:spTree>
    <p:extLst>
      <p:ext uri="{BB962C8B-B14F-4D97-AF65-F5344CB8AC3E}">
        <p14:creationId xmlns:p14="http://schemas.microsoft.com/office/powerpoint/2010/main" val="944442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C50F4-2FD3-31F9-BD73-551C8DBC58EE}"/>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0C06F25E-0B77-BC2A-FBA2-1C2E8006B5F5}"/>
              </a:ext>
            </a:extLst>
          </p:cNvPr>
          <p:cNvSpPr>
            <a:spLocks noGrp="1"/>
          </p:cNvSpPr>
          <p:nvPr>
            <p:ph sz="half" idx="1"/>
          </p:nvPr>
        </p:nvSpPr>
        <p:spPr>
          <a:xfrm>
            <a:off x="609600" y="1604963"/>
            <a:ext cx="5410200" cy="45259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9D1B4995-4735-A4D3-3302-352035A79F1D}"/>
              </a:ext>
            </a:extLst>
          </p:cNvPr>
          <p:cNvSpPr>
            <a:spLocks noGrp="1"/>
          </p:cNvSpPr>
          <p:nvPr>
            <p:ph sz="half" idx="2"/>
          </p:nvPr>
        </p:nvSpPr>
        <p:spPr>
          <a:xfrm>
            <a:off x="6172200" y="1604963"/>
            <a:ext cx="5410200" cy="45259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8D29A7BA-7827-E6E7-4ECE-7C6FA5A277E9}"/>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F9B543C1-BB19-8770-07B1-02EC59A2AF2C}"/>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E23FAFD7-A24D-B3E7-650B-4CCB62C95DEB}"/>
              </a:ext>
            </a:extLst>
          </p:cNvPr>
          <p:cNvSpPr>
            <a:spLocks noGrp="1"/>
          </p:cNvSpPr>
          <p:nvPr>
            <p:ph type="sldNum" sz="quarter" idx="12"/>
          </p:nvPr>
        </p:nvSpPr>
        <p:spPr/>
        <p:txBody>
          <a:bodyPr/>
          <a:lstStyle/>
          <a:p>
            <a:pPr lvl="0"/>
            <a:fld id="{BBEF143B-8627-4693-B34D-700E96B543A3}" type="slidenum">
              <a:t>‹N°›</a:t>
            </a:fld>
            <a:endParaRPr lang="fr-CA"/>
          </a:p>
        </p:txBody>
      </p:sp>
    </p:spTree>
    <p:extLst>
      <p:ext uri="{BB962C8B-B14F-4D97-AF65-F5344CB8AC3E}">
        <p14:creationId xmlns:p14="http://schemas.microsoft.com/office/powerpoint/2010/main" val="3569737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B16EB7-2CD6-20BB-B187-DAC0781073E8}"/>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B4617994-9F2A-5113-3EDD-6FFCFE7769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86890BF-A834-9A1D-3936-E246D5D0760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1C742C8A-438D-0F90-B9D0-5CE7C58FA8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4C65E46-8959-ACB3-9F54-110675EE681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DD452E42-1E21-D094-155D-C4A0C022EF8E}"/>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8" name="Espace réservé du pied de page 7">
            <a:extLst>
              <a:ext uri="{FF2B5EF4-FFF2-40B4-BE49-F238E27FC236}">
                <a16:creationId xmlns:a16="http://schemas.microsoft.com/office/drawing/2014/main" id="{E3A4CE96-34C7-F3A2-C80B-9DBD360D5F63}"/>
              </a:ext>
            </a:extLst>
          </p:cNvPr>
          <p:cNvSpPr>
            <a:spLocks noGrp="1"/>
          </p:cNvSpPr>
          <p:nvPr>
            <p:ph type="ftr" sz="quarter" idx="11"/>
          </p:nvPr>
        </p:nvSpPr>
        <p:spPr/>
        <p:txBody>
          <a:bodyPr/>
          <a:lstStyle/>
          <a:p>
            <a:pPr lvl="0"/>
            <a:endParaRPr lang="fr-CA"/>
          </a:p>
        </p:txBody>
      </p:sp>
      <p:sp>
        <p:nvSpPr>
          <p:cNvPr id="9" name="Espace réservé du numéro de diapositive 8">
            <a:extLst>
              <a:ext uri="{FF2B5EF4-FFF2-40B4-BE49-F238E27FC236}">
                <a16:creationId xmlns:a16="http://schemas.microsoft.com/office/drawing/2014/main" id="{DBF28D51-18B3-7C50-986C-81F689A7BF6B}"/>
              </a:ext>
            </a:extLst>
          </p:cNvPr>
          <p:cNvSpPr>
            <a:spLocks noGrp="1"/>
          </p:cNvSpPr>
          <p:nvPr>
            <p:ph type="sldNum" sz="quarter" idx="12"/>
          </p:nvPr>
        </p:nvSpPr>
        <p:spPr/>
        <p:txBody>
          <a:bodyPr/>
          <a:lstStyle/>
          <a:p>
            <a:pPr lvl="0"/>
            <a:fld id="{DEF86B66-24B6-48D6-A48E-50DF62A35DD2}" type="slidenum">
              <a:t>‹N°›</a:t>
            </a:fld>
            <a:endParaRPr lang="fr-CA"/>
          </a:p>
        </p:txBody>
      </p:sp>
    </p:spTree>
    <p:extLst>
      <p:ext uri="{BB962C8B-B14F-4D97-AF65-F5344CB8AC3E}">
        <p14:creationId xmlns:p14="http://schemas.microsoft.com/office/powerpoint/2010/main" val="6415457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67974-EE27-E981-DB63-61DD6736E5BE}"/>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D353CCDF-C6BA-D524-CC84-E2E176AD2AB8}"/>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4" name="Espace réservé du pied de page 3">
            <a:extLst>
              <a:ext uri="{FF2B5EF4-FFF2-40B4-BE49-F238E27FC236}">
                <a16:creationId xmlns:a16="http://schemas.microsoft.com/office/drawing/2014/main" id="{41A49748-9851-A4CD-859E-60FA02CB4321}"/>
              </a:ext>
            </a:extLst>
          </p:cNvPr>
          <p:cNvSpPr>
            <a:spLocks noGrp="1"/>
          </p:cNvSpPr>
          <p:nvPr>
            <p:ph type="ftr" sz="quarter" idx="11"/>
          </p:nvPr>
        </p:nvSpPr>
        <p:spPr/>
        <p:txBody>
          <a:bodyPr/>
          <a:lstStyle/>
          <a:p>
            <a:pPr lvl="0"/>
            <a:endParaRPr lang="fr-CA"/>
          </a:p>
        </p:txBody>
      </p:sp>
      <p:sp>
        <p:nvSpPr>
          <p:cNvPr id="5" name="Espace réservé du numéro de diapositive 4">
            <a:extLst>
              <a:ext uri="{FF2B5EF4-FFF2-40B4-BE49-F238E27FC236}">
                <a16:creationId xmlns:a16="http://schemas.microsoft.com/office/drawing/2014/main" id="{19A2EC5C-8C40-4C23-38B3-EC5CDB48EEA2}"/>
              </a:ext>
            </a:extLst>
          </p:cNvPr>
          <p:cNvSpPr>
            <a:spLocks noGrp="1"/>
          </p:cNvSpPr>
          <p:nvPr>
            <p:ph type="sldNum" sz="quarter" idx="12"/>
          </p:nvPr>
        </p:nvSpPr>
        <p:spPr/>
        <p:txBody>
          <a:bodyPr/>
          <a:lstStyle/>
          <a:p>
            <a:pPr lvl="0"/>
            <a:fld id="{0D0BFF5A-7B95-47E7-A1E5-222A475C9F01}" type="slidenum">
              <a:t>‹N°›</a:t>
            </a:fld>
            <a:endParaRPr lang="fr-CA"/>
          </a:p>
        </p:txBody>
      </p:sp>
    </p:spTree>
    <p:extLst>
      <p:ext uri="{BB962C8B-B14F-4D97-AF65-F5344CB8AC3E}">
        <p14:creationId xmlns:p14="http://schemas.microsoft.com/office/powerpoint/2010/main" val="21505869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815DC6B-B79B-A544-2382-AD2BA2FED3EC}"/>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3" name="Espace réservé du pied de page 2">
            <a:extLst>
              <a:ext uri="{FF2B5EF4-FFF2-40B4-BE49-F238E27FC236}">
                <a16:creationId xmlns:a16="http://schemas.microsoft.com/office/drawing/2014/main" id="{ED0ABBE6-6F4A-E4B5-449E-D6059ABA1FFD}"/>
              </a:ext>
            </a:extLst>
          </p:cNvPr>
          <p:cNvSpPr>
            <a:spLocks noGrp="1"/>
          </p:cNvSpPr>
          <p:nvPr>
            <p:ph type="ftr" sz="quarter" idx="11"/>
          </p:nvPr>
        </p:nvSpPr>
        <p:spPr/>
        <p:txBody>
          <a:bodyPr/>
          <a:lstStyle/>
          <a:p>
            <a:pPr lvl="0"/>
            <a:endParaRPr lang="fr-CA"/>
          </a:p>
        </p:txBody>
      </p:sp>
      <p:sp>
        <p:nvSpPr>
          <p:cNvPr id="4" name="Espace réservé du numéro de diapositive 3">
            <a:extLst>
              <a:ext uri="{FF2B5EF4-FFF2-40B4-BE49-F238E27FC236}">
                <a16:creationId xmlns:a16="http://schemas.microsoft.com/office/drawing/2014/main" id="{A018567F-A9C0-3A61-4950-67DD19E2D198}"/>
              </a:ext>
            </a:extLst>
          </p:cNvPr>
          <p:cNvSpPr>
            <a:spLocks noGrp="1"/>
          </p:cNvSpPr>
          <p:nvPr>
            <p:ph type="sldNum" sz="quarter" idx="12"/>
          </p:nvPr>
        </p:nvSpPr>
        <p:spPr/>
        <p:txBody>
          <a:bodyPr/>
          <a:lstStyle/>
          <a:p>
            <a:pPr lvl="0"/>
            <a:fld id="{22DE372C-358E-4CEB-B1A6-34E33EB0FF28}" type="slidenum">
              <a:t>‹N°›</a:t>
            </a:fld>
            <a:endParaRPr lang="fr-CA"/>
          </a:p>
        </p:txBody>
      </p:sp>
    </p:spTree>
    <p:extLst>
      <p:ext uri="{BB962C8B-B14F-4D97-AF65-F5344CB8AC3E}">
        <p14:creationId xmlns:p14="http://schemas.microsoft.com/office/powerpoint/2010/main" val="920648711"/>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783C0B-57CA-2DC5-AD67-07664A3A7E0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2B11453E-20F8-76C8-62E7-D8894375DF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43551E66-B556-CCDD-A1AB-25AED5426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8A718C7-DBA2-0D0B-987C-A33A11891143}"/>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35CE9D10-72AC-2027-B509-69C41FCDB249}"/>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02DD3EB7-23B2-CFEF-64D9-C44766B8C888}"/>
              </a:ext>
            </a:extLst>
          </p:cNvPr>
          <p:cNvSpPr>
            <a:spLocks noGrp="1"/>
          </p:cNvSpPr>
          <p:nvPr>
            <p:ph type="sldNum" sz="quarter" idx="12"/>
          </p:nvPr>
        </p:nvSpPr>
        <p:spPr/>
        <p:txBody>
          <a:bodyPr/>
          <a:lstStyle/>
          <a:p>
            <a:pPr lvl="0"/>
            <a:fld id="{B0060161-7ABC-47DC-9E9C-891C2411CD09}" type="slidenum">
              <a:t>‹N°›</a:t>
            </a:fld>
            <a:endParaRPr lang="fr-CA"/>
          </a:p>
        </p:txBody>
      </p:sp>
    </p:spTree>
    <p:extLst>
      <p:ext uri="{BB962C8B-B14F-4D97-AF65-F5344CB8AC3E}">
        <p14:creationId xmlns:p14="http://schemas.microsoft.com/office/powerpoint/2010/main" val="3149226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255CF4-361C-9D6A-8D81-D15A986CA41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B9B4B6D0-542A-3B89-C49D-01CFCFC5DE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39B6E92D-9DE7-8E59-6764-2D96E7D2A9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1D7F2BE-7CD0-D746-65C1-2261DA6DF5DC}"/>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3A7438D0-DE25-3D33-BC54-2B3FBB0D36BD}"/>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859C9836-5F2D-1556-8229-53CCF2A219E8}"/>
              </a:ext>
            </a:extLst>
          </p:cNvPr>
          <p:cNvSpPr>
            <a:spLocks noGrp="1"/>
          </p:cNvSpPr>
          <p:nvPr>
            <p:ph type="sldNum" sz="quarter" idx="12"/>
          </p:nvPr>
        </p:nvSpPr>
        <p:spPr/>
        <p:txBody>
          <a:bodyPr/>
          <a:lstStyle/>
          <a:p>
            <a:pPr lvl="0"/>
            <a:fld id="{824200DD-ECA6-49BA-9D4D-3B8A2D524725}" type="slidenum">
              <a:t>‹N°›</a:t>
            </a:fld>
            <a:endParaRPr lang="fr-CA"/>
          </a:p>
        </p:txBody>
      </p:sp>
    </p:spTree>
    <p:extLst>
      <p:ext uri="{BB962C8B-B14F-4D97-AF65-F5344CB8AC3E}">
        <p14:creationId xmlns:p14="http://schemas.microsoft.com/office/powerpoint/2010/main" val="288361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172E9E-5B82-35A1-0B27-C5E1ACF607CC}"/>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18A9A786-7CAF-456B-DE98-36C343C9CA9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3852B63B-9F38-E2CF-4E68-3D023E338A66}"/>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145F5F86-D01C-3C90-D589-149FEAD8174B}"/>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A28E8FD8-21DD-5F53-DF93-2CB2F6B4E7F6}"/>
              </a:ext>
            </a:extLst>
          </p:cNvPr>
          <p:cNvSpPr>
            <a:spLocks noGrp="1"/>
          </p:cNvSpPr>
          <p:nvPr>
            <p:ph type="sldNum" sz="quarter" idx="12"/>
          </p:nvPr>
        </p:nvSpPr>
        <p:spPr/>
        <p:txBody>
          <a:bodyPr/>
          <a:lstStyle/>
          <a:p>
            <a:pPr lvl="0"/>
            <a:fld id="{3025F44D-417E-4CFE-96C4-6370FC40E8C1}" type="slidenum">
              <a:t>‹N°›</a:t>
            </a:fld>
            <a:endParaRPr lang="fr-CA"/>
          </a:p>
        </p:txBody>
      </p:sp>
    </p:spTree>
    <p:extLst>
      <p:ext uri="{BB962C8B-B14F-4D97-AF65-F5344CB8AC3E}">
        <p14:creationId xmlns:p14="http://schemas.microsoft.com/office/powerpoint/2010/main" val="1911630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F5843D4-6D65-E8F2-0E45-2FD8C12D7546}"/>
              </a:ext>
            </a:extLst>
          </p:cNvPr>
          <p:cNvSpPr>
            <a:spLocks noGrp="1"/>
          </p:cNvSpPr>
          <p:nvPr>
            <p:ph type="title" orient="vert"/>
          </p:nvPr>
        </p:nvSpPr>
        <p:spPr>
          <a:xfrm>
            <a:off x="8839200" y="273050"/>
            <a:ext cx="2743200" cy="5857875"/>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F3915833-886F-B5D6-9B75-7BC57CE4BFDF}"/>
              </a:ext>
            </a:extLst>
          </p:cNvPr>
          <p:cNvSpPr>
            <a:spLocks noGrp="1"/>
          </p:cNvSpPr>
          <p:nvPr>
            <p:ph type="body" orient="vert" idx="1"/>
          </p:nvPr>
        </p:nvSpPr>
        <p:spPr>
          <a:xfrm>
            <a:off x="609600" y="273050"/>
            <a:ext cx="8077200" cy="58578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7F0F8C0-8CDA-1D86-861E-65BEB06993C5}"/>
              </a:ext>
            </a:extLst>
          </p:cNvPr>
          <p:cNvSpPr>
            <a:spLocks noGrp="1"/>
          </p:cNvSpPr>
          <p:nvPr>
            <p:ph type="dt" sz="half" idx="10"/>
          </p:nvPr>
        </p:nvSpPr>
        <p:spPr/>
        <p:txBody>
          <a:bodyPr/>
          <a:lstStyle/>
          <a:p>
            <a:pPr lvl="0"/>
            <a:fld id="{0ED76782-7E44-47FA-A92C-EB8BABB6CB2F}"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BDB61796-3321-B9A9-C54C-9C024E29B69D}"/>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0E958DC6-BA7A-32D5-9419-8E74DD089121}"/>
              </a:ext>
            </a:extLst>
          </p:cNvPr>
          <p:cNvSpPr>
            <a:spLocks noGrp="1"/>
          </p:cNvSpPr>
          <p:nvPr>
            <p:ph type="sldNum" sz="quarter" idx="12"/>
          </p:nvPr>
        </p:nvSpPr>
        <p:spPr/>
        <p:txBody>
          <a:bodyPr/>
          <a:lstStyle/>
          <a:p>
            <a:pPr lvl="0"/>
            <a:fld id="{08DD5633-B2F9-44E4-B094-248164FBB9B4}" type="slidenum">
              <a:t>‹N°›</a:t>
            </a:fld>
            <a:endParaRPr lang="fr-CA"/>
          </a:p>
        </p:txBody>
      </p:sp>
    </p:spTree>
    <p:extLst>
      <p:ext uri="{BB962C8B-B14F-4D97-AF65-F5344CB8AC3E}">
        <p14:creationId xmlns:p14="http://schemas.microsoft.com/office/powerpoint/2010/main" val="24562891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5487A8-A5C2-A89F-B1C5-00D04827810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C5220B95-F8DC-E931-088C-0E7D06FB68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1AF6A6B4-0703-BFEA-DA2D-B880B6677137}"/>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ABBC6C8D-735C-3691-ECB4-9B3620C95DAC}"/>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8E09E4C6-52CC-7816-5D13-910FC9FDC1D1}"/>
              </a:ext>
            </a:extLst>
          </p:cNvPr>
          <p:cNvSpPr>
            <a:spLocks noGrp="1"/>
          </p:cNvSpPr>
          <p:nvPr>
            <p:ph type="sldNum" sz="quarter" idx="12"/>
          </p:nvPr>
        </p:nvSpPr>
        <p:spPr/>
        <p:txBody>
          <a:bodyPr/>
          <a:lstStyle/>
          <a:p>
            <a:pPr lvl="0"/>
            <a:fld id="{BD593755-C4B1-402E-93F0-0EFC872DF6A8}" type="slidenum">
              <a:t>‹N°›</a:t>
            </a:fld>
            <a:endParaRPr lang="fr-CA"/>
          </a:p>
        </p:txBody>
      </p:sp>
    </p:spTree>
    <p:extLst>
      <p:ext uri="{BB962C8B-B14F-4D97-AF65-F5344CB8AC3E}">
        <p14:creationId xmlns:p14="http://schemas.microsoft.com/office/powerpoint/2010/main" val="3803986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5EBA6C-AD8E-8FC8-5AD8-84902314890B}"/>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934CD8BF-6D6C-AF19-0C69-67EAF148708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B0C2012A-53A2-113F-96BA-1E46D41FA556}"/>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AD81DBDB-BC1B-2D4A-3998-EBEF94153AAD}"/>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83F8827E-15CE-B664-23EE-4A688CE3976F}"/>
              </a:ext>
            </a:extLst>
          </p:cNvPr>
          <p:cNvSpPr>
            <a:spLocks noGrp="1"/>
          </p:cNvSpPr>
          <p:nvPr>
            <p:ph type="sldNum" sz="quarter" idx="12"/>
          </p:nvPr>
        </p:nvSpPr>
        <p:spPr/>
        <p:txBody>
          <a:bodyPr/>
          <a:lstStyle/>
          <a:p>
            <a:pPr lvl="0"/>
            <a:fld id="{E1ACD311-B6E1-498D-9FB5-5171DEC5213C}" type="slidenum">
              <a:t>‹N°›</a:t>
            </a:fld>
            <a:endParaRPr lang="fr-CA"/>
          </a:p>
        </p:txBody>
      </p:sp>
    </p:spTree>
    <p:extLst>
      <p:ext uri="{BB962C8B-B14F-4D97-AF65-F5344CB8AC3E}">
        <p14:creationId xmlns:p14="http://schemas.microsoft.com/office/powerpoint/2010/main" val="32766797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3FB58D-FDC6-1B3A-B4C8-726AA4283FB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56AABFC0-1AFB-D911-0835-1BCF984C25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F21089E-5ED1-BBA8-6013-45447067CC15}"/>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05987BBB-41B5-ECB5-A54F-435D332DAF59}"/>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BE496083-F30F-C231-7490-12AC5AC5CDA1}"/>
              </a:ext>
            </a:extLst>
          </p:cNvPr>
          <p:cNvSpPr>
            <a:spLocks noGrp="1"/>
          </p:cNvSpPr>
          <p:nvPr>
            <p:ph type="sldNum" sz="quarter" idx="12"/>
          </p:nvPr>
        </p:nvSpPr>
        <p:spPr/>
        <p:txBody>
          <a:bodyPr/>
          <a:lstStyle/>
          <a:p>
            <a:pPr lvl="0"/>
            <a:fld id="{64FA1271-CB0C-498D-91DF-7D5D94AD6397}" type="slidenum">
              <a:t>‹N°›</a:t>
            </a:fld>
            <a:endParaRPr lang="fr-CA"/>
          </a:p>
        </p:txBody>
      </p:sp>
    </p:spTree>
    <p:extLst>
      <p:ext uri="{BB962C8B-B14F-4D97-AF65-F5344CB8AC3E}">
        <p14:creationId xmlns:p14="http://schemas.microsoft.com/office/powerpoint/2010/main" val="2057261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C13882-62A9-D948-1FD2-AC8BC20CA08D}"/>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02BE8F32-CF02-DE86-6D3F-96EF589482CA}"/>
              </a:ext>
            </a:extLst>
          </p:cNvPr>
          <p:cNvSpPr>
            <a:spLocks noGrp="1"/>
          </p:cNvSpPr>
          <p:nvPr>
            <p:ph sz="half" idx="1"/>
          </p:nvPr>
        </p:nvSpPr>
        <p:spPr>
          <a:xfrm>
            <a:off x="838200" y="1825625"/>
            <a:ext cx="2514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E79D736B-8CA6-1B9C-429B-B2D6B2C3D1AD}"/>
              </a:ext>
            </a:extLst>
          </p:cNvPr>
          <p:cNvSpPr>
            <a:spLocks noGrp="1"/>
          </p:cNvSpPr>
          <p:nvPr>
            <p:ph sz="half" idx="2"/>
          </p:nvPr>
        </p:nvSpPr>
        <p:spPr>
          <a:xfrm>
            <a:off x="3505200" y="1825625"/>
            <a:ext cx="2514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B960B706-029F-72F1-5B82-D6C36B5D9AC8}"/>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74183AE7-47BB-1CB5-FD9E-A9BA09935CB4}"/>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8D46F3F0-1C49-047C-52E1-18E8BBEAD6E2}"/>
              </a:ext>
            </a:extLst>
          </p:cNvPr>
          <p:cNvSpPr>
            <a:spLocks noGrp="1"/>
          </p:cNvSpPr>
          <p:nvPr>
            <p:ph type="sldNum" sz="quarter" idx="12"/>
          </p:nvPr>
        </p:nvSpPr>
        <p:spPr/>
        <p:txBody>
          <a:bodyPr/>
          <a:lstStyle/>
          <a:p>
            <a:pPr lvl="0"/>
            <a:fld id="{470C4CD5-78A0-46D2-ACF9-AAB356830BCD}" type="slidenum">
              <a:t>‹N°›</a:t>
            </a:fld>
            <a:endParaRPr lang="fr-CA"/>
          </a:p>
        </p:txBody>
      </p:sp>
    </p:spTree>
    <p:extLst>
      <p:ext uri="{BB962C8B-B14F-4D97-AF65-F5344CB8AC3E}">
        <p14:creationId xmlns:p14="http://schemas.microsoft.com/office/powerpoint/2010/main" val="21050391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6E4AF5-02CF-67B5-1F62-7A8F0B6811DF}"/>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5EB49B4B-4917-E24F-E322-974903706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ACF460F-0EB2-623C-D5F9-506FD9768D5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CEB1BCCB-EB5A-7AB3-F60B-0BEBDC9345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E89D3F8-1DDF-5636-5BFA-3BEBDB5083E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8584C0B0-89A6-A4E7-9B9A-B8CF2394F148}"/>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8" name="Espace réservé du pied de page 7">
            <a:extLst>
              <a:ext uri="{FF2B5EF4-FFF2-40B4-BE49-F238E27FC236}">
                <a16:creationId xmlns:a16="http://schemas.microsoft.com/office/drawing/2014/main" id="{16FEFCB9-DBE6-F0EB-AB2C-2E79F9EF21C5}"/>
              </a:ext>
            </a:extLst>
          </p:cNvPr>
          <p:cNvSpPr>
            <a:spLocks noGrp="1"/>
          </p:cNvSpPr>
          <p:nvPr>
            <p:ph type="ftr" sz="quarter" idx="11"/>
          </p:nvPr>
        </p:nvSpPr>
        <p:spPr/>
        <p:txBody>
          <a:bodyPr/>
          <a:lstStyle/>
          <a:p>
            <a:pPr lvl="0"/>
            <a:endParaRPr lang="fr-CA"/>
          </a:p>
        </p:txBody>
      </p:sp>
      <p:sp>
        <p:nvSpPr>
          <p:cNvPr id="9" name="Espace réservé du numéro de diapositive 8">
            <a:extLst>
              <a:ext uri="{FF2B5EF4-FFF2-40B4-BE49-F238E27FC236}">
                <a16:creationId xmlns:a16="http://schemas.microsoft.com/office/drawing/2014/main" id="{93F7F3EA-6200-FEC6-63A6-FB2E5C38AFCA}"/>
              </a:ext>
            </a:extLst>
          </p:cNvPr>
          <p:cNvSpPr>
            <a:spLocks noGrp="1"/>
          </p:cNvSpPr>
          <p:nvPr>
            <p:ph type="sldNum" sz="quarter" idx="12"/>
          </p:nvPr>
        </p:nvSpPr>
        <p:spPr/>
        <p:txBody>
          <a:bodyPr/>
          <a:lstStyle/>
          <a:p>
            <a:pPr lvl="0"/>
            <a:fld id="{C11FACAC-FCCB-4143-822D-DF221EC3778B}" type="slidenum">
              <a:t>‹N°›</a:t>
            </a:fld>
            <a:endParaRPr lang="fr-CA"/>
          </a:p>
        </p:txBody>
      </p:sp>
    </p:spTree>
    <p:extLst>
      <p:ext uri="{BB962C8B-B14F-4D97-AF65-F5344CB8AC3E}">
        <p14:creationId xmlns:p14="http://schemas.microsoft.com/office/powerpoint/2010/main" val="14611246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88710D-1D41-EA2B-0F9D-C566591E9C03}"/>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30416FC7-B235-66CB-BAF6-3F60B49DE5AB}"/>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4" name="Espace réservé du pied de page 3">
            <a:extLst>
              <a:ext uri="{FF2B5EF4-FFF2-40B4-BE49-F238E27FC236}">
                <a16:creationId xmlns:a16="http://schemas.microsoft.com/office/drawing/2014/main" id="{170404FC-DFD8-ABB4-1B78-D22AE6593DE3}"/>
              </a:ext>
            </a:extLst>
          </p:cNvPr>
          <p:cNvSpPr>
            <a:spLocks noGrp="1"/>
          </p:cNvSpPr>
          <p:nvPr>
            <p:ph type="ftr" sz="quarter" idx="11"/>
          </p:nvPr>
        </p:nvSpPr>
        <p:spPr/>
        <p:txBody>
          <a:bodyPr/>
          <a:lstStyle/>
          <a:p>
            <a:pPr lvl="0"/>
            <a:endParaRPr lang="fr-CA"/>
          </a:p>
        </p:txBody>
      </p:sp>
      <p:sp>
        <p:nvSpPr>
          <p:cNvPr id="5" name="Espace réservé du numéro de diapositive 4">
            <a:extLst>
              <a:ext uri="{FF2B5EF4-FFF2-40B4-BE49-F238E27FC236}">
                <a16:creationId xmlns:a16="http://schemas.microsoft.com/office/drawing/2014/main" id="{2BBBEB57-27E9-ABCA-A793-E686B1569D8B}"/>
              </a:ext>
            </a:extLst>
          </p:cNvPr>
          <p:cNvSpPr>
            <a:spLocks noGrp="1"/>
          </p:cNvSpPr>
          <p:nvPr>
            <p:ph type="sldNum" sz="quarter" idx="12"/>
          </p:nvPr>
        </p:nvSpPr>
        <p:spPr/>
        <p:txBody>
          <a:bodyPr/>
          <a:lstStyle/>
          <a:p>
            <a:pPr lvl="0"/>
            <a:fld id="{311249AF-F465-4931-9FD1-C8F5ACF9A6BB}" type="slidenum">
              <a:t>‹N°›</a:t>
            </a:fld>
            <a:endParaRPr lang="fr-CA"/>
          </a:p>
        </p:txBody>
      </p:sp>
    </p:spTree>
    <p:extLst>
      <p:ext uri="{BB962C8B-B14F-4D97-AF65-F5344CB8AC3E}">
        <p14:creationId xmlns:p14="http://schemas.microsoft.com/office/powerpoint/2010/main" val="21026003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8F38975-A4ED-2C6C-74E1-49F4CBF67B04}"/>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3" name="Espace réservé du pied de page 2">
            <a:extLst>
              <a:ext uri="{FF2B5EF4-FFF2-40B4-BE49-F238E27FC236}">
                <a16:creationId xmlns:a16="http://schemas.microsoft.com/office/drawing/2014/main" id="{3774DAA3-E10C-E82C-77BC-C74757CB9E9D}"/>
              </a:ext>
            </a:extLst>
          </p:cNvPr>
          <p:cNvSpPr>
            <a:spLocks noGrp="1"/>
          </p:cNvSpPr>
          <p:nvPr>
            <p:ph type="ftr" sz="quarter" idx="11"/>
          </p:nvPr>
        </p:nvSpPr>
        <p:spPr/>
        <p:txBody>
          <a:bodyPr/>
          <a:lstStyle/>
          <a:p>
            <a:pPr lvl="0"/>
            <a:endParaRPr lang="fr-CA"/>
          </a:p>
        </p:txBody>
      </p:sp>
      <p:sp>
        <p:nvSpPr>
          <p:cNvPr id="4" name="Espace réservé du numéro de diapositive 3">
            <a:extLst>
              <a:ext uri="{FF2B5EF4-FFF2-40B4-BE49-F238E27FC236}">
                <a16:creationId xmlns:a16="http://schemas.microsoft.com/office/drawing/2014/main" id="{B2115AA6-8497-3655-9C66-EB42CE544BC5}"/>
              </a:ext>
            </a:extLst>
          </p:cNvPr>
          <p:cNvSpPr>
            <a:spLocks noGrp="1"/>
          </p:cNvSpPr>
          <p:nvPr>
            <p:ph type="sldNum" sz="quarter" idx="12"/>
          </p:nvPr>
        </p:nvSpPr>
        <p:spPr/>
        <p:txBody>
          <a:bodyPr/>
          <a:lstStyle/>
          <a:p>
            <a:pPr lvl="0"/>
            <a:fld id="{E57D67DC-2B2B-4625-8DCF-A80B6D35D913}" type="slidenum">
              <a:t>‹N°›</a:t>
            </a:fld>
            <a:endParaRPr lang="fr-CA"/>
          </a:p>
        </p:txBody>
      </p:sp>
    </p:spTree>
    <p:extLst>
      <p:ext uri="{BB962C8B-B14F-4D97-AF65-F5344CB8AC3E}">
        <p14:creationId xmlns:p14="http://schemas.microsoft.com/office/powerpoint/2010/main" val="3388153621"/>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C4FCC9-98DF-5767-36AA-E175587C5B4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EC6905C2-2478-4B7B-9787-BA88C12A66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D5580B77-872A-9395-6D50-6A8B0737B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3F52520-78C6-4DE6-E554-899426AD8AC1}"/>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35D5D926-E24F-FB41-7D88-5D457A45E99F}"/>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72F0B6B8-59E4-951A-ADB0-A1FE5DBA3B55}"/>
              </a:ext>
            </a:extLst>
          </p:cNvPr>
          <p:cNvSpPr>
            <a:spLocks noGrp="1"/>
          </p:cNvSpPr>
          <p:nvPr>
            <p:ph type="sldNum" sz="quarter" idx="12"/>
          </p:nvPr>
        </p:nvSpPr>
        <p:spPr/>
        <p:txBody>
          <a:bodyPr/>
          <a:lstStyle/>
          <a:p>
            <a:pPr lvl="0"/>
            <a:fld id="{C036A446-4827-4B3B-B92A-90685FCA243C}" type="slidenum">
              <a:t>‹N°›</a:t>
            </a:fld>
            <a:endParaRPr lang="fr-CA"/>
          </a:p>
        </p:txBody>
      </p:sp>
    </p:spTree>
    <p:extLst>
      <p:ext uri="{BB962C8B-B14F-4D97-AF65-F5344CB8AC3E}">
        <p14:creationId xmlns:p14="http://schemas.microsoft.com/office/powerpoint/2010/main" val="1665197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A7DC88-552E-2B82-BE14-2AB28D1674A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F19F2B69-589D-3D4B-068F-C4232255F5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214C4A2F-0C6F-A182-D919-C851AD4287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E646A42-4AFF-BFC8-D70D-18BFACD6723D}"/>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A1CF7560-8508-D804-891A-8472186EDBA1}"/>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817FB666-D931-A8F2-D07A-2389EDC1AC50}"/>
              </a:ext>
            </a:extLst>
          </p:cNvPr>
          <p:cNvSpPr>
            <a:spLocks noGrp="1"/>
          </p:cNvSpPr>
          <p:nvPr>
            <p:ph type="sldNum" sz="quarter" idx="12"/>
          </p:nvPr>
        </p:nvSpPr>
        <p:spPr/>
        <p:txBody>
          <a:bodyPr/>
          <a:lstStyle/>
          <a:p>
            <a:pPr lvl="0"/>
            <a:fld id="{8879DB23-5ABF-429F-8A7A-DD790BC9673C}" type="slidenum">
              <a:t>‹N°›</a:t>
            </a:fld>
            <a:endParaRPr lang="fr-CA"/>
          </a:p>
        </p:txBody>
      </p:sp>
    </p:spTree>
    <p:extLst>
      <p:ext uri="{BB962C8B-B14F-4D97-AF65-F5344CB8AC3E}">
        <p14:creationId xmlns:p14="http://schemas.microsoft.com/office/powerpoint/2010/main" val="31417294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C7E1DD-3AC5-A48F-BFB5-CE6754B4A694}"/>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20ED030F-184F-26D0-326F-C697CCD79EE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BF08A2D6-250B-54E4-E7E1-5A48723187D4}"/>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5E644461-788D-569D-D379-46986C4392B2}"/>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8E0C4C3B-7476-6338-0BD8-B399E715F72F}"/>
              </a:ext>
            </a:extLst>
          </p:cNvPr>
          <p:cNvSpPr>
            <a:spLocks noGrp="1"/>
          </p:cNvSpPr>
          <p:nvPr>
            <p:ph type="sldNum" sz="quarter" idx="12"/>
          </p:nvPr>
        </p:nvSpPr>
        <p:spPr/>
        <p:txBody>
          <a:bodyPr/>
          <a:lstStyle/>
          <a:p>
            <a:pPr lvl="0"/>
            <a:fld id="{FC3CDE86-598B-40B7-AE95-C406B37E4144}" type="slidenum">
              <a:t>‹N°›</a:t>
            </a:fld>
            <a:endParaRPr lang="fr-CA"/>
          </a:p>
        </p:txBody>
      </p:sp>
    </p:spTree>
    <p:extLst>
      <p:ext uri="{BB962C8B-B14F-4D97-AF65-F5344CB8AC3E}">
        <p14:creationId xmlns:p14="http://schemas.microsoft.com/office/powerpoint/2010/main" val="7139587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A1F12F-A7FE-EB5F-2A68-3CA9FD642F6E}"/>
              </a:ext>
            </a:extLst>
          </p:cNvPr>
          <p:cNvSpPr>
            <a:spLocks noGrp="1"/>
          </p:cNvSpPr>
          <p:nvPr>
            <p:ph type="title" orient="vert"/>
          </p:nvPr>
        </p:nvSpPr>
        <p:spPr>
          <a:xfrm>
            <a:off x="5854700" y="365125"/>
            <a:ext cx="1671638"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216C74F3-61EF-211E-0714-DE5358623904}"/>
              </a:ext>
            </a:extLst>
          </p:cNvPr>
          <p:cNvSpPr>
            <a:spLocks noGrp="1"/>
          </p:cNvSpPr>
          <p:nvPr>
            <p:ph type="body" orient="vert" idx="1"/>
          </p:nvPr>
        </p:nvSpPr>
        <p:spPr>
          <a:xfrm>
            <a:off x="838200" y="365125"/>
            <a:ext cx="48641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08BD460-832D-C55B-2DA9-8B510B29BC98}"/>
              </a:ext>
            </a:extLst>
          </p:cNvPr>
          <p:cNvSpPr>
            <a:spLocks noGrp="1"/>
          </p:cNvSpPr>
          <p:nvPr>
            <p:ph type="dt" sz="half" idx="10"/>
          </p:nvPr>
        </p:nvSpPr>
        <p:spPr/>
        <p:txBody>
          <a:bodyPr/>
          <a:lstStyle/>
          <a:p>
            <a:pPr lvl="0"/>
            <a:fld id="{7885216D-D898-428E-A85D-7E82E3C08CE5}"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7269810B-657D-389C-A60F-37200110A6E7}"/>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24F8E5DB-CFB9-DEB3-E931-32E8FEA25C8D}"/>
              </a:ext>
            </a:extLst>
          </p:cNvPr>
          <p:cNvSpPr>
            <a:spLocks noGrp="1"/>
          </p:cNvSpPr>
          <p:nvPr>
            <p:ph type="sldNum" sz="quarter" idx="12"/>
          </p:nvPr>
        </p:nvSpPr>
        <p:spPr/>
        <p:txBody>
          <a:bodyPr/>
          <a:lstStyle/>
          <a:p>
            <a:pPr lvl="0"/>
            <a:fld id="{FA340C04-743B-4BF1-BDB6-FEA45A1E866F}" type="slidenum">
              <a:t>‹N°›</a:t>
            </a:fld>
            <a:endParaRPr lang="fr-CA"/>
          </a:p>
        </p:txBody>
      </p:sp>
    </p:spTree>
    <p:extLst>
      <p:ext uri="{BB962C8B-B14F-4D97-AF65-F5344CB8AC3E}">
        <p14:creationId xmlns:p14="http://schemas.microsoft.com/office/powerpoint/2010/main" val="9545462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6C449C-DB29-FDA4-FD8B-D640B2FB072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C9142E8E-2F2C-337E-42C3-D3D63EB815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C72040B4-8BAD-4DFD-F316-C8BF01A83A9E}"/>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7545C88D-D4D6-AE98-A809-C17AA4D9477D}"/>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FDC42E94-0687-133B-E0FE-263AE25CC92F}"/>
              </a:ext>
            </a:extLst>
          </p:cNvPr>
          <p:cNvSpPr>
            <a:spLocks noGrp="1"/>
          </p:cNvSpPr>
          <p:nvPr>
            <p:ph type="sldNum" sz="quarter" idx="12"/>
          </p:nvPr>
        </p:nvSpPr>
        <p:spPr/>
        <p:txBody>
          <a:bodyPr/>
          <a:lstStyle/>
          <a:p>
            <a:pPr lvl="0"/>
            <a:fld id="{5940EBF4-EEE5-4CB3-81D2-285DAC04D955}" type="slidenum">
              <a:t>‹N°›</a:t>
            </a:fld>
            <a:endParaRPr lang="fr-CA"/>
          </a:p>
        </p:txBody>
      </p:sp>
    </p:spTree>
    <p:extLst>
      <p:ext uri="{BB962C8B-B14F-4D97-AF65-F5344CB8AC3E}">
        <p14:creationId xmlns:p14="http://schemas.microsoft.com/office/powerpoint/2010/main" val="41982611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F9FC0A-ABCB-AF6E-590E-F7B94DC11652}"/>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233010F7-FC29-6986-EBF4-F1DEC554F3D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EB4E2EE2-7189-1934-B5BF-4DF8B9699376}"/>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6420945A-8716-A49D-1C5C-DFF4C0280EE4}"/>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79402B75-631F-AFE5-567E-2098CF376EC7}"/>
              </a:ext>
            </a:extLst>
          </p:cNvPr>
          <p:cNvSpPr>
            <a:spLocks noGrp="1"/>
          </p:cNvSpPr>
          <p:nvPr>
            <p:ph type="sldNum" sz="quarter" idx="12"/>
          </p:nvPr>
        </p:nvSpPr>
        <p:spPr/>
        <p:txBody>
          <a:bodyPr/>
          <a:lstStyle/>
          <a:p>
            <a:pPr lvl="0"/>
            <a:fld id="{968A4557-37F3-4C89-A0A2-647F87CC409B}" type="slidenum">
              <a:t>‹N°›</a:t>
            </a:fld>
            <a:endParaRPr lang="fr-CA"/>
          </a:p>
        </p:txBody>
      </p:sp>
    </p:spTree>
    <p:extLst>
      <p:ext uri="{BB962C8B-B14F-4D97-AF65-F5344CB8AC3E}">
        <p14:creationId xmlns:p14="http://schemas.microsoft.com/office/powerpoint/2010/main" val="26097684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3A911E-AF12-C689-78BA-BD125224B30F}"/>
              </a:ext>
            </a:extLst>
          </p:cNvPr>
          <p:cNvSpPr>
            <a:spLocks noGrp="1"/>
          </p:cNvSpPr>
          <p:nvPr>
            <p:ph type="title"/>
          </p:nvPr>
        </p:nvSpPr>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5EFBFCF5-1027-BB75-4738-5E8CC2AD953E}"/>
              </a:ext>
            </a:extLst>
          </p:cNvPr>
          <p:cNvSpPr>
            <a:spLocks noGrp="1"/>
          </p:cNvSpPr>
          <p:nvPr>
            <p:ph type="body" idx="1"/>
          </p:nvPr>
        </p:nvSpPr>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90BD80E-69BC-7843-4521-EC9F6655C670}"/>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E1A3B46C-E03F-5D72-F3B5-1489B76FFD36}"/>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0150F138-0320-240C-C7EF-6F1A0A78F90B}"/>
              </a:ext>
            </a:extLst>
          </p:cNvPr>
          <p:cNvSpPr>
            <a:spLocks noGrp="1"/>
          </p:cNvSpPr>
          <p:nvPr>
            <p:ph type="sldNum" sz="quarter" idx="12"/>
          </p:nvPr>
        </p:nvSpPr>
        <p:spPr/>
        <p:txBody>
          <a:bodyPr/>
          <a:lstStyle/>
          <a:p>
            <a:pPr lvl="0"/>
            <a:fld id="{847829AD-EED8-42A3-A860-077B96389EC9}" type="slidenum">
              <a:t>‹N°›</a:t>
            </a:fld>
            <a:endParaRPr lang="fr-CA"/>
          </a:p>
        </p:txBody>
      </p:sp>
    </p:spTree>
    <p:extLst>
      <p:ext uri="{BB962C8B-B14F-4D97-AF65-F5344CB8AC3E}">
        <p14:creationId xmlns:p14="http://schemas.microsoft.com/office/powerpoint/2010/main" val="2459605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66AA37-077E-BE8F-F013-0F590A25C637}"/>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A92A31A5-1773-0457-281B-69B8F38B86A4}"/>
              </a:ext>
            </a:extLst>
          </p:cNvPr>
          <p:cNvSpPr>
            <a:spLocks noGrp="1"/>
          </p:cNvSpPr>
          <p:nvPr>
            <p:ph sz="half" idx="1"/>
          </p:nvPr>
        </p:nvSpPr>
        <p:spPr>
          <a:xfrm>
            <a:off x="831850" y="4589463"/>
            <a:ext cx="5181600" cy="150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D141F257-35F9-C937-228A-67D84913EF18}"/>
              </a:ext>
            </a:extLst>
          </p:cNvPr>
          <p:cNvSpPr>
            <a:spLocks noGrp="1"/>
          </p:cNvSpPr>
          <p:nvPr>
            <p:ph sz="half" idx="2"/>
          </p:nvPr>
        </p:nvSpPr>
        <p:spPr>
          <a:xfrm>
            <a:off x="6165850" y="4589463"/>
            <a:ext cx="5181600" cy="150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B4853064-0FBD-4C81-19C2-EC55CC8F12C8}"/>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93CEAB03-EFD4-880A-FFAE-704CE192110E}"/>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87B17C12-F77F-93B5-8420-2321AD7D507B}"/>
              </a:ext>
            </a:extLst>
          </p:cNvPr>
          <p:cNvSpPr>
            <a:spLocks noGrp="1"/>
          </p:cNvSpPr>
          <p:nvPr>
            <p:ph type="sldNum" sz="quarter" idx="12"/>
          </p:nvPr>
        </p:nvSpPr>
        <p:spPr/>
        <p:txBody>
          <a:bodyPr/>
          <a:lstStyle/>
          <a:p>
            <a:pPr lvl="0"/>
            <a:fld id="{134B7140-A4FC-4929-99CE-8461E097F19A}" type="slidenum">
              <a:t>‹N°›</a:t>
            </a:fld>
            <a:endParaRPr lang="fr-CA"/>
          </a:p>
        </p:txBody>
      </p:sp>
    </p:spTree>
    <p:extLst>
      <p:ext uri="{BB962C8B-B14F-4D97-AF65-F5344CB8AC3E}">
        <p14:creationId xmlns:p14="http://schemas.microsoft.com/office/powerpoint/2010/main" val="33188860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70260F-7563-1839-F31B-459FB7004AF9}"/>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5B9B0620-849B-326B-C222-001B21A661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EC5FB4A-8CB2-8ED6-2C59-25347B76064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E207AABF-0015-8127-D95F-FD7A136F2D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B1DBCD7-23A1-BBEC-376D-CD0FAEBFAA9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2BCD39A5-CE4E-6A32-FAB9-8027811B98E6}"/>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8" name="Espace réservé du pied de page 7">
            <a:extLst>
              <a:ext uri="{FF2B5EF4-FFF2-40B4-BE49-F238E27FC236}">
                <a16:creationId xmlns:a16="http://schemas.microsoft.com/office/drawing/2014/main" id="{B764DBF3-FF6C-B565-E1A3-E289229729F0}"/>
              </a:ext>
            </a:extLst>
          </p:cNvPr>
          <p:cNvSpPr>
            <a:spLocks noGrp="1"/>
          </p:cNvSpPr>
          <p:nvPr>
            <p:ph type="ftr" sz="quarter" idx="11"/>
          </p:nvPr>
        </p:nvSpPr>
        <p:spPr/>
        <p:txBody>
          <a:bodyPr/>
          <a:lstStyle/>
          <a:p>
            <a:pPr lvl="0"/>
            <a:endParaRPr lang="fr-CA"/>
          </a:p>
        </p:txBody>
      </p:sp>
      <p:sp>
        <p:nvSpPr>
          <p:cNvPr id="9" name="Espace réservé du numéro de diapositive 8">
            <a:extLst>
              <a:ext uri="{FF2B5EF4-FFF2-40B4-BE49-F238E27FC236}">
                <a16:creationId xmlns:a16="http://schemas.microsoft.com/office/drawing/2014/main" id="{2CE4C8FD-9398-6D8E-01C8-273AD8A762B9}"/>
              </a:ext>
            </a:extLst>
          </p:cNvPr>
          <p:cNvSpPr>
            <a:spLocks noGrp="1"/>
          </p:cNvSpPr>
          <p:nvPr>
            <p:ph type="sldNum" sz="quarter" idx="12"/>
          </p:nvPr>
        </p:nvSpPr>
        <p:spPr/>
        <p:txBody>
          <a:bodyPr/>
          <a:lstStyle/>
          <a:p>
            <a:pPr lvl="0"/>
            <a:fld id="{6E4BABC4-E154-429D-BE3C-D124DB142104}" type="slidenum">
              <a:t>‹N°›</a:t>
            </a:fld>
            <a:endParaRPr lang="fr-CA"/>
          </a:p>
        </p:txBody>
      </p:sp>
    </p:spTree>
    <p:extLst>
      <p:ext uri="{BB962C8B-B14F-4D97-AF65-F5344CB8AC3E}">
        <p14:creationId xmlns:p14="http://schemas.microsoft.com/office/powerpoint/2010/main" val="17339742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1966F9-DC39-C042-9D49-358A5B6511B4}"/>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A5D5EA6A-9438-C3E4-8418-8C75B53395EB}"/>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4" name="Espace réservé du pied de page 3">
            <a:extLst>
              <a:ext uri="{FF2B5EF4-FFF2-40B4-BE49-F238E27FC236}">
                <a16:creationId xmlns:a16="http://schemas.microsoft.com/office/drawing/2014/main" id="{4CDA7732-407F-3350-8102-2DF706FCD43D}"/>
              </a:ext>
            </a:extLst>
          </p:cNvPr>
          <p:cNvSpPr>
            <a:spLocks noGrp="1"/>
          </p:cNvSpPr>
          <p:nvPr>
            <p:ph type="ftr" sz="quarter" idx="11"/>
          </p:nvPr>
        </p:nvSpPr>
        <p:spPr/>
        <p:txBody>
          <a:bodyPr/>
          <a:lstStyle/>
          <a:p>
            <a:pPr lvl="0"/>
            <a:endParaRPr lang="fr-CA"/>
          </a:p>
        </p:txBody>
      </p:sp>
      <p:sp>
        <p:nvSpPr>
          <p:cNvPr id="5" name="Espace réservé du numéro de diapositive 4">
            <a:extLst>
              <a:ext uri="{FF2B5EF4-FFF2-40B4-BE49-F238E27FC236}">
                <a16:creationId xmlns:a16="http://schemas.microsoft.com/office/drawing/2014/main" id="{80475D2B-0497-9784-0678-0A1600B84838}"/>
              </a:ext>
            </a:extLst>
          </p:cNvPr>
          <p:cNvSpPr>
            <a:spLocks noGrp="1"/>
          </p:cNvSpPr>
          <p:nvPr>
            <p:ph type="sldNum" sz="quarter" idx="12"/>
          </p:nvPr>
        </p:nvSpPr>
        <p:spPr/>
        <p:txBody>
          <a:bodyPr/>
          <a:lstStyle/>
          <a:p>
            <a:pPr lvl="0"/>
            <a:fld id="{BFEFAD49-9280-45E8-97E9-B5905B6F1B6A}" type="slidenum">
              <a:t>‹N°›</a:t>
            </a:fld>
            <a:endParaRPr lang="fr-CA"/>
          </a:p>
        </p:txBody>
      </p:sp>
    </p:spTree>
    <p:extLst>
      <p:ext uri="{BB962C8B-B14F-4D97-AF65-F5344CB8AC3E}">
        <p14:creationId xmlns:p14="http://schemas.microsoft.com/office/powerpoint/2010/main" val="25190672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8FD09B4-1827-786A-33EC-6749A05A87C2}"/>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3" name="Espace réservé du pied de page 2">
            <a:extLst>
              <a:ext uri="{FF2B5EF4-FFF2-40B4-BE49-F238E27FC236}">
                <a16:creationId xmlns:a16="http://schemas.microsoft.com/office/drawing/2014/main" id="{BEA344D8-7542-AB7B-F1EA-3FEAD18D2C27}"/>
              </a:ext>
            </a:extLst>
          </p:cNvPr>
          <p:cNvSpPr>
            <a:spLocks noGrp="1"/>
          </p:cNvSpPr>
          <p:nvPr>
            <p:ph type="ftr" sz="quarter" idx="11"/>
          </p:nvPr>
        </p:nvSpPr>
        <p:spPr/>
        <p:txBody>
          <a:bodyPr/>
          <a:lstStyle/>
          <a:p>
            <a:pPr lvl="0"/>
            <a:endParaRPr lang="fr-CA"/>
          </a:p>
        </p:txBody>
      </p:sp>
      <p:sp>
        <p:nvSpPr>
          <p:cNvPr id="4" name="Espace réservé du numéro de diapositive 3">
            <a:extLst>
              <a:ext uri="{FF2B5EF4-FFF2-40B4-BE49-F238E27FC236}">
                <a16:creationId xmlns:a16="http://schemas.microsoft.com/office/drawing/2014/main" id="{F841E60C-5AB3-C148-B807-CC4798997FF9}"/>
              </a:ext>
            </a:extLst>
          </p:cNvPr>
          <p:cNvSpPr>
            <a:spLocks noGrp="1"/>
          </p:cNvSpPr>
          <p:nvPr>
            <p:ph type="sldNum" sz="quarter" idx="12"/>
          </p:nvPr>
        </p:nvSpPr>
        <p:spPr/>
        <p:txBody>
          <a:bodyPr/>
          <a:lstStyle/>
          <a:p>
            <a:pPr lvl="0"/>
            <a:fld id="{BFC82CFF-285C-4FEA-AD09-F5EF2D3CF1CE}" type="slidenum">
              <a:t>‹N°›</a:t>
            </a:fld>
            <a:endParaRPr lang="fr-CA"/>
          </a:p>
        </p:txBody>
      </p:sp>
    </p:spTree>
    <p:extLst>
      <p:ext uri="{BB962C8B-B14F-4D97-AF65-F5344CB8AC3E}">
        <p14:creationId xmlns:p14="http://schemas.microsoft.com/office/powerpoint/2010/main" val="4083860826"/>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03CB3D-3EC9-CA31-671A-A37DABD299F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2AB367F4-FA0C-6E9C-7E68-923584BD27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CA8A8AAD-608C-F2CF-AA42-5EEFC194D2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36B6749-DF52-F218-FE50-E72B82162F19}"/>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7E1CE091-EEF7-9312-4B86-17DEA7D28E63}"/>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4CC9128A-5741-2A97-8630-1EF2C9868EDB}"/>
              </a:ext>
            </a:extLst>
          </p:cNvPr>
          <p:cNvSpPr>
            <a:spLocks noGrp="1"/>
          </p:cNvSpPr>
          <p:nvPr>
            <p:ph type="sldNum" sz="quarter" idx="12"/>
          </p:nvPr>
        </p:nvSpPr>
        <p:spPr/>
        <p:txBody>
          <a:bodyPr/>
          <a:lstStyle/>
          <a:p>
            <a:pPr lvl="0"/>
            <a:fld id="{128BAA01-D978-4863-B4D1-AD6B10B41F70}" type="slidenum">
              <a:t>‹N°›</a:t>
            </a:fld>
            <a:endParaRPr lang="fr-CA"/>
          </a:p>
        </p:txBody>
      </p:sp>
    </p:spTree>
    <p:extLst>
      <p:ext uri="{BB962C8B-B14F-4D97-AF65-F5344CB8AC3E}">
        <p14:creationId xmlns:p14="http://schemas.microsoft.com/office/powerpoint/2010/main" val="1498633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004DA3-27DF-487D-ABC4-234A43CC226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B5D97D28-BDDD-4750-934C-FF6A214700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3F5D5A05-ABDE-CEBF-6735-71C0D381EE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6BC7F9E-5994-D6A1-2A12-CB2C9DDBA54D}"/>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6" name="Espace réservé du pied de page 5">
            <a:extLst>
              <a:ext uri="{FF2B5EF4-FFF2-40B4-BE49-F238E27FC236}">
                <a16:creationId xmlns:a16="http://schemas.microsoft.com/office/drawing/2014/main" id="{5D18A91A-4515-F159-BC10-9110FAB593FC}"/>
              </a:ext>
            </a:extLst>
          </p:cNvPr>
          <p:cNvSpPr>
            <a:spLocks noGrp="1"/>
          </p:cNvSpPr>
          <p:nvPr>
            <p:ph type="ftr" sz="quarter" idx="11"/>
          </p:nvPr>
        </p:nvSpPr>
        <p:spPr/>
        <p:txBody>
          <a:bodyPr/>
          <a:lstStyle/>
          <a:p>
            <a:pPr lvl="0"/>
            <a:endParaRPr lang="fr-CA"/>
          </a:p>
        </p:txBody>
      </p:sp>
      <p:sp>
        <p:nvSpPr>
          <p:cNvPr id="7" name="Espace réservé du numéro de diapositive 6">
            <a:extLst>
              <a:ext uri="{FF2B5EF4-FFF2-40B4-BE49-F238E27FC236}">
                <a16:creationId xmlns:a16="http://schemas.microsoft.com/office/drawing/2014/main" id="{C4D942EC-326E-FCB0-39C8-EDB3648A0298}"/>
              </a:ext>
            </a:extLst>
          </p:cNvPr>
          <p:cNvSpPr>
            <a:spLocks noGrp="1"/>
          </p:cNvSpPr>
          <p:nvPr>
            <p:ph type="sldNum" sz="quarter" idx="12"/>
          </p:nvPr>
        </p:nvSpPr>
        <p:spPr/>
        <p:txBody>
          <a:bodyPr/>
          <a:lstStyle/>
          <a:p>
            <a:pPr lvl="0"/>
            <a:fld id="{F52DE702-4E64-43CB-9BCE-078E378C088B}" type="slidenum">
              <a:t>‹N°›</a:t>
            </a:fld>
            <a:endParaRPr lang="fr-CA"/>
          </a:p>
        </p:txBody>
      </p:sp>
    </p:spTree>
    <p:extLst>
      <p:ext uri="{BB962C8B-B14F-4D97-AF65-F5344CB8AC3E}">
        <p14:creationId xmlns:p14="http://schemas.microsoft.com/office/powerpoint/2010/main" val="10342296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379970-07E2-6B87-F597-915DE8C3D2EB}"/>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3834A0C4-F8AD-0B1A-B7B8-3B2477A6918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8768F83C-9ECC-3E35-66C8-85016AE6B368}"/>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7B2ECB8C-D9E6-4977-F076-FD779CD37C33}"/>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799D1634-BB03-EF1D-04BF-BF17C3479FD7}"/>
              </a:ext>
            </a:extLst>
          </p:cNvPr>
          <p:cNvSpPr>
            <a:spLocks noGrp="1"/>
          </p:cNvSpPr>
          <p:nvPr>
            <p:ph type="sldNum" sz="quarter" idx="12"/>
          </p:nvPr>
        </p:nvSpPr>
        <p:spPr/>
        <p:txBody>
          <a:bodyPr/>
          <a:lstStyle/>
          <a:p>
            <a:pPr lvl="0"/>
            <a:fld id="{E7796A33-FBE7-4D56-9044-708B41E83940}" type="slidenum">
              <a:t>‹N°›</a:t>
            </a:fld>
            <a:endParaRPr lang="fr-CA"/>
          </a:p>
        </p:txBody>
      </p:sp>
    </p:spTree>
    <p:extLst>
      <p:ext uri="{BB962C8B-B14F-4D97-AF65-F5344CB8AC3E}">
        <p14:creationId xmlns:p14="http://schemas.microsoft.com/office/powerpoint/2010/main" val="35409871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4119EAF-2813-5C13-3D59-A7F3637C4809}"/>
              </a:ext>
            </a:extLst>
          </p:cNvPr>
          <p:cNvSpPr>
            <a:spLocks noGrp="1"/>
          </p:cNvSpPr>
          <p:nvPr>
            <p:ph type="title" orient="vert"/>
          </p:nvPr>
        </p:nvSpPr>
        <p:spPr>
          <a:xfrm>
            <a:off x="8718550" y="1709738"/>
            <a:ext cx="2628900" cy="4379912"/>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F2EE7B66-612C-2631-F884-5B75E951022F}"/>
              </a:ext>
            </a:extLst>
          </p:cNvPr>
          <p:cNvSpPr>
            <a:spLocks noGrp="1"/>
          </p:cNvSpPr>
          <p:nvPr>
            <p:ph type="body" orient="vert" idx="1"/>
          </p:nvPr>
        </p:nvSpPr>
        <p:spPr>
          <a:xfrm>
            <a:off x="831850" y="1709738"/>
            <a:ext cx="7734300" cy="437991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8D9EC2C4-B79A-F674-4C54-33DA2637097F}"/>
              </a:ext>
            </a:extLst>
          </p:cNvPr>
          <p:cNvSpPr>
            <a:spLocks noGrp="1"/>
          </p:cNvSpPr>
          <p:nvPr>
            <p:ph type="dt" sz="half" idx="10"/>
          </p:nvPr>
        </p:nvSpPr>
        <p:spPr/>
        <p:txBody>
          <a:bodyPr/>
          <a:lstStyle/>
          <a:p>
            <a:pPr lvl="0"/>
            <a:fld id="{6AEB1D1C-A6E7-417F-A063-DC1B89A16160}" type="datetime1">
              <a:rPr lang="fr-CA" smtClean="0"/>
              <a:pPr lvl="0"/>
              <a:t>2026-09-15</a:t>
            </a:fld>
            <a:endParaRPr lang="fr-CA"/>
          </a:p>
        </p:txBody>
      </p:sp>
      <p:sp>
        <p:nvSpPr>
          <p:cNvPr id="5" name="Espace réservé du pied de page 4">
            <a:extLst>
              <a:ext uri="{FF2B5EF4-FFF2-40B4-BE49-F238E27FC236}">
                <a16:creationId xmlns:a16="http://schemas.microsoft.com/office/drawing/2014/main" id="{319BD68C-2E99-F1AB-4663-EA69C601B348}"/>
              </a:ext>
            </a:extLst>
          </p:cNvPr>
          <p:cNvSpPr>
            <a:spLocks noGrp="1"/>
          </p:cNvSpPr>
          <p:nvPr>
            <p:ph type="ftr" sz="quarter" idx="11"/>
          </p:nvPr>
        </p:nvSpPr>
        <p:spPr/>
        <p:txBody>
          <a:bodyPr/>
          <a:lstStyle/>
          <a:p>
            <a:pPr lvl="0"/>
            <a:endParaRPr lang="fr-CA"/>
          </a:p>
        </p:txBody>
      </p:sp>
      <p:sp>
        <p:nvSpPr>
          <p:cNvPr id="6" name="Espace réservé du numéro de diapositive 5">
            <a:extLst>
              <a:ext uri="{FF2B5EF4-FFF2-40B4-BE49-F238E27FC236}">
                <a16:creationId xmlns:a16="http://schemas.microsoft.com/office/drawing/2014/main" id="{3E4A8AA9-F5EC-45BE-37FD-2DB064AD075F}"/>
              </a:ext>
            </a:extLst>
          </p:cNvPr>
          <p:cNvSpPr>
            <a:spLocks noGrp="1"/>
          </p:cNvSpPr>
          <p:nvPr>
            <p:ph type="sldNum" sz="quarter" idx="12"/>
          </p:nvPr>
        </p:nvSpPr>
        <p:spPr/>
        <p:txBody>
          <a:bodyPr/>
          <a:lstStyle/>
          <a:p>
            <a:pPr lvl="0"/>
            <a:fld id="{F09A0E47-85EC-46DB-85D7-0ED68A85A266}" type="slidenum">
              <a:t>‹N°›</a:t>
            </a:fld>
            <a:endParaRPr lang="fr-CA"/>
          </a:p>
        </p:txBody>
      </p:sp>
    </p:spTree>
    <p:extLst>
      <p:ext uri="{BB962C8B-B14F-4D97-AF65-F5344CB8AC3E}">
        <p14:creationId xmlns:p14="http://schemas.microsoft.com/office/powerpoint/2010/main" val="159864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2DF3B2-511C-811B-B3E0-3F032ECD4DE0}"/>
              </a:ext>
            </a:extLst>
          </p:cNvPr>
          <p:cNvSpPr txBox="1">
            <a:spLocks noGrp="1"/>
          </p:cNvSpPr>
          <p:nvPr>
            <p:ph type="title"/>
          </p:nvPr>
        </p:nvSpPr>
        <p:spPr>
          <a:xfrm>
            <a:off x="1523880" y="1122480"/>
            <a:ext cx="9143640" cy="2387160"/>
          </a:xfrm>
          <a:prstGeom prst="rect">
            <a:avLst/>
          </a:prstGeom>
          <a:noFill/>
          <a:ln>
            <a:noFill/>
          </a:ln>
        </p:spPr>
        <p:txBody>
          <a:bodyPr vert="horz" wrap="square" lIns="90000" tIns="45000" rIns="90000" bIns="45000" anchor="b">
            <a:noAutofit/>
          </a:bodyPr>
          <a:lstStyle/>
          <a:p>
            <a:pPr lvl="0"/>
            <a:r>
              <a:rPr lang="fr-FR"/>
              <a:t>Cliquez pour éditer le format du texte-titreModifiez le style du titre</a:t>
            </a:r>
          </a:p>
        </p:txBody>
      </p:sp>
      <p:sp>
        <p:nvSpPr>
          <p:cNvPr id="3" name="Espace réservé de la date 3">
            <a:extLst>
              <a:ext uri="{FF2B5EF4-FFF2-40B4-BE49-F238E27FC236}">
                <a16:creationId xmlns:a16="http://schemas.microsoft.com/office/drawing/2014/main" id="{A71AD543-CFF2-A01B-520F-7370C84387BF}"/>
              </a:ext>
            </a:extLst>
          </p:cNvPr>
          <p:cNvSpPr txBox="1">
            <a:spLocks noGrp="1"/>
          </p:cNvSpPr>
          <p:nvPr>
            <p:ph type="dt" sz="half" idx="2"/>
          </p:nvPr>
        </p:nvSpPr>
        <p:spPr>
          <a:xfrm>
            <a:off x="8380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CEAE6A8E-9246-4FA8-A9B6-3293D61361EE}" type="datetime1">
              <a:rPr lang="fr-CA"/>
              <a:pPr lvl="0"/>
              <a:t>2026-09-15</a:t>
            </a:fld>
            <a:endParaRPr lang="fr-CA"/>
          </a:p>
        </p:txBody>
      </p:sp>
      <p:sp>
        <p:nvSpPr>
          <p:cNvPr id="4" name="Espace réservé du pied de page 4">
            <a:extLst>
              <a:ext uri="{FF2B5EF4-FFF2-40B4-BE49-F238E27FC236}">
                <a16:creationId xmlns:a16="http://schemas.microsoft.com/office/drawing/2014/main" id="{2E7CE3FF-DA6B-75B1-EB78-6E4A47191402}"/>
              </a:ext>
            </a:extLst>
          </p:cNvPr>
          <p:cNvSpPr txBox="1">
            <a:spLocks noGrp="1"/>
          </p:cNvSpPr>
          <p:nvPr>
            <p:ph type="ftr" sz="quarter" idx="3"/>
          </p:nvPr>
        </p:nvSpPr>
        <p:spPr>
          <a:xfrm>
            <a:off x="4038479" y="6356520"/>
            <a:ext cx="4114440" cy="364679"/>
          </a:xfrm>
          <a:prstGeom prst="rect">
            <a:avLst/>
          </a:prstGeom>
          <a:noFill/>
          <a:ln>
            <a:noFill/>
          </a:ln>
        </p:spPr>
        <p:txBody>
          <a:bodyPr wrap="square" lIns="90000" tIns="45000" rIns="90000" bIns="45000" anchor="t" anchorCtr="0">
            <a:noAutofit/>
          </a:bodyPr>
          <a:lstStyle>
            <a:lvl1pPr lvl="0" rtl="0" hangingPunct="0">
              <a:buNone/>
              <a:tabLst/>
              <a:defRPr lang="fr-CA" sz="2400" kern="1200">
                <a:latin typeface="Times New Roman" pitchFamily="18"/>
                <a:ea typeface="Lucida Sans Unicode" pitchFamily="2"/>
                <a:cs typeface="Tahoma" pitchFamily="2"/>
              </a:defRPr>
            </a:lvl1pPr>
          </a:lstStyle>
          <a:p>
            <a:pPr lvl="0"/>
            <a:endParaRPr lang="fr-CA"/>
          </a:p>
        </p:txBody>
      </p:sp>
      <p:sp>
        <p:nvSpPr>
          <p:cNvPr id="5" name="Espace réservé du numéro de diapositive 5">
            <a:extLst>
              <a:ext uri="{FF2B5EF4-FFF2-40B4-BE49-F238E27FC236}">
                <a16:creationId xmlns:a16="http://schemas.microsoft.com/office/drawing/2014/main" id="{1BA07008-658C-C0D3-D4A3-4F1AA76CEA97}"/>
              </a:ext>
            </a:extLst>
          </p:cNvPr>
          <p:cNvSpPr txBox="1">
            <a:spLocks noGrp="1"/>
          </p:cNvSpPr>
          <p:nvPr>
            <p:ph type="sldNum" sz="quarter" idx="4"/>
          </p:nvPr>
        </p:nvSpPr>
        <p:spPr>
          <a:xfrm>
            <a:off x="86104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9EFCBFC6-CC2B-4797-B6CD-55DAE5D4E1F3}" type="slidenum">
              <a:t>‹N°›</a:t>
            </a:fld>
            <a:endParaRPr lang="fr-CA"/>
          </a:p>
        </p:txBody>
      </p:sp>
      <p:sp>
        <p:nvSpPr>
          <p:cNvPr id="6" name="Espace réservé du texte 5">
            <a:extLst>
              <a:ext uri="{FF2B5EF4-FFF2-40B4-BE49-F238E27FC236}">
                <a16:creationId xmlns:a16="http://schemas.microsoft.com/office/drawing/2014/main" id="{FC8C02CD-40DD-FCCB-AABE-9B60E906A33E}"/>
              </a:ext>
            </a:extLst>
          </p:cNvPr>
          <p:cNvSpPr txBox="1">
            <a:spLocks noGrp="1"/>
          </p:cNvSpPr>
          <p:nvPr>
            <p:ph type="body" idx="1"/>
          </p:nvPr>
        </p:nvSpPr>
        <p:spPr>
          <a:xfrm>
            <a:off x="609480" y="1604520"/>
            <a:ext cx="10972440" cy="4525920"/>
          </a:xfrm>
          <a:prstGeom prst="rect">
            <a:avLst/>
          </a:prstGeom>
          <a:noFill/>
          <a:ln>
            <a:noFill/>
          </a:ln>
        </p:spPr>
        <p:txBody>
          <a:bodyPr vert="horz"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lvl="0" algn="l" rtl="0" hangingPunct="1">
        <a:lnSpc>
          <a:spcPct val="90000"/>
        </a:lnSpc>
        <a:spcBef>
          <a:spcPts val="0"/>
        </a:spcBef>
        <a:spcAft>
          <a:spcPts val="0"/>
        </a:spcAft>
        <a:buNone/>
        <a:tabLst/>
        <a:defRPr lang="fr-FR" sz="6000" b="0" i="0" u="none" strike="noStrike" kern="1200" spc="0">
          <a:ln>
            <a:noFill/>
          </a:ln>
          <a:solidFill>
            <a:srgbClr val="000000"/>
          </a:solidFill>
          <a:latin typeface="Calibri Light" pitchFamily="18"/>
          <a:ea typeface="Microsoft YaHei" pitchFamily="2"/>
          <a:cs typeface="Lucida Sans" pitchFamily="2"/>
        </a:defRPr>
      </a:lvl1pPr>
    </p:titleStyle>
    <p:bodyStyle>
      <a:lvl1pPr algn="l" rtl="0" hangingPunct="1">
        <a:lnSpc>
          <a:spcPct val="90000"/>
        </a:lnSpc>
        <a:spcBef>
          <a:spcPts val="0"/>
        </a:spcBef>
        <a:spcAft>
          <a:spcPts val="1417"/>
        </a:spcAft>
        <a:tabLst/>
        <a:defRPr lang="fr-FR" sz="2800" b="0" i="0" u="none" strike="noStrike" kern="1200" spc="0">
          <a:ln>
            <a:noFill/>
          </a:ln>
          <a:solidFill>
            <a:srgbClr val="000000"/>
          </a:solidFill>
          <a:latin typeface="Calibri" pitchFamily="18"/>
          <a:ea typeface="Microsoft YaHei"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4070FE-3BF3-90ED-F16A-5CF98F62F189}"/>
              </a:ext>
            </a:extLst>
          </p:cNvPr>
          <p:cNvSpPr txBox="1">
            <a:spLocks noGrp="1"/>
          </p:cNvSpPr>
          <p:nvPr>
            <p:ph type="title"/>
          </p:nvPr>
        </p:nvSpPr>
        <p:spPr>
          <a:xfrm>
            <a:off x="838080" y="365040"/>
            <a:ext cx="6730560" cy="1325160"/>
          </a:xfrm>
          <a:prstGeom prst="rect">
            <a:avLst/>
          </a:prstGeom>
          <a:noFill/>
          <a:ln>
            <a:noFill/>
          </a:ln>
        </p:spPr>
        <p:txBody>
          <a:bodyPr vert="horz" wrap="square" lIns="90000" tIns="45000" rIns="90000" bIns="45000" anchor="t">
            <a:noAutofit/>
          </a:bodyPr>
          <a:lstStyle/>
          <a:p>
            <a:pPr lvl="0"/>
            <a:r>
              <a:rPr lang="fr-FR"/>
              <a:t>Cliquez pour éditer le format du texte-titreModifiez le style du titre</a:t>
            </a:r>
          </a:p>
        </p:txBody>
      </p:sp>
      <p:sp>
        <p:nvSpPr>
          <p:cNvPr id="3" name="Espace réservé du contenu 2">
            <a:extLst>
              <a:ext uri="{FF2B5EF4-FFF2-40B4-BE49-F238E27FC236}">
                <a16:creationId xmlns:a16="http://schemas.microsoft.com/office/drawing/2014/main" id="{C99CFBE6-5154-0707-8007-39887D26A71F}"/>
              </a:ext>
            </a:extLst>
          </p:cNvPr>
          <p:cNvSpPr txBox="1">
            <a:spLocks noGrp="1"/>
          </p:cNvSpPr>
          <p:nvPr>
            <p:ph type="body" idx="1"/>
          </p:nvPr>
        </p:nvSpPr>
        <p:spPr>
          <a:xfrm>
            <a:off x="838080" y="1825560"/>
            <a:ext cx="6730560" cy="4350960"/>
          </a:xfrm>
          <a:prstGeom prst="rect">
            <a:avLst/>
          </a:prstGeom>
          <a:noFill/>
          <a:ln>
            <a:noFill/>
          </a:ln>
        </p:spPr>
        <p:txBody>
          <a:bodyPr vert="horz" wrap="square" lIns="90000" tIns="45000" rIns="90000" bIns="45000" anchor="t">
            <a:noAutofit/>
          </a:bodyPr>
          <a:lstStyle/>
          <a:p>
            <a:pPr lvl="0"/>
            <a:r>
              <a:rPr lang="fr-FR"/>
              <a:t>Cliquez pour éditer le format du plan de texte</a:t>
            </a:r>
          </a:p>
          <a:p>
            <a:pPr lvl="1"/>
            <a:r>
              <a:rPr lang="fr-FR"/>
              <a:t>Second niveau de plan</a:t>
            </a:r>
          </a:p>
          <a:p>
            <a:pPr lvl="2"/>
            <a:r>
              <a:rPr lang="fr-FR"/>
              <a:t>Troisième niveau de plan</a:t>
            </a:r>
          </a:p>
          <a:p>
            <a:pPr lvl="3"/>
            <a:r>
              <a:rPr lang="fr-FR"/>
              <a:t>Quatrième niveau de plan</a:t>
            </a:r>
          </a:p>
          <a:p>
            <a:pPr lvl="4"/>
            <a:r>
              <a:rPr lang="fr-FR"/>
              <a:t>Cinquième niveau de plan</a:t>
            </a:r>
          </a:p>
          <a:p>
            <a:pPr lvl="5"/>
            <a:r>
              <a:rPr lang="fr-FR"/>
              <a:t>Sixième niveau de plan</a:t>
            </a:r>
          </a:p>
          <a:p>
            <a:pPr lvl="6"/>
            <a:r>
              <a:rPr lang="fr-FR"/>
              <a:t>Septième niveau de plan</a:t>
            </a:r>
          </a:p>
          <a:p>
            <a:pPr lvl="7"/>
            <a:r>
              <a:rPr lang="fr-FR"/>
              <a:t>Huitième niveau de plan</a:t>
            </a:r>
          </a:p>
          <a:p>
            <a:pPr lvl="0"/>
            <a:r>
              <a:rPr lang="fr-FR"/>
              <a:t>Neuvième niveau de planModifier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D8FC773-6957-0AC2-95E4-5B175B330D16}"/>
              </a:ext>
            </a:extLst>
          </p:cNvPr>
          <p:cNvSpPr txBox="1">
            <a:spLocks noGrp="1"/>
          </p:cNvSpPr>
          <p:nvPr>
            <p:ph type="dt" sz="half" idx="2"/>
          </p:nvPr>
        </p:nvSpPr>
        <p:spPr>
          <a:xfrm>
            <a:off x="8380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49E525FA-5FD3-4E88-B94F-6F8E9517E102}" type="datetime1">
              <a:rPr lang="fr-CA"/>
              <a:pPr lvl="0"/>
              <a:t>2026-09-15</a:t>
            </a:fld>
            <a:endParaRPr lang="fr-CA"/>
          </a:p>
        </p:txBody>
      </p:sp>
      <p:sp>
        <p:nvSpPr>
          <p:cNvPr id="5" name="Espace réservé du pied de page 4">
            <a:extLst>
              <a:ext uri="{FF2B5EF4-FFF2-40B4-BE49-F238E27FC236}">
                <a16:creationId xmlns:a16="http://schemas.microsoft.com/office/drawing/2014/main" id="{B0B06364-6FF5-8A46-C155-A78F22A4CD10}"/>
              </a:ext>
            </a:extLst>
          </p:cNvPr>
          <p:cNvSpPr txBox="1">
            <a:spLocks noGrp="1"/>
          </p:cNvSpPr>
          <p:nvPr>
            <p:ph type="ftr" sz="quarter" idx="3"/>
          </p:nvPr>
        </p:nvSpPr>
        <p:spPr>
          <a:xfrm>
            <a:off x="4038479" y="6356520"/>
            <a:ext cx="4114440" cy="364679"/>
          </a:xfrm>
          <a:prstGeom prst="rect">
            <a:avLst/>
          </a:prstGeom>
          <a:noFill/>
          <a:ln>
            <a:noFill/>
          </a:ln>
        </p:spPr>
        <p:txBody>
          <a:bodyPr wrap="square" lIns="90000" tIns="45000" rIns="90000" bIns="45000" anchor="t" anchorCtr="0">
            <a:noAutofit/>
          </a:bodyPr>
          <a:lstStyle>
            <a:lvl1pPr lvl="0" rtl="0" hangingPunct="0">
              <a:buNone/>
              <a:tabLst/>
              <a:defRPr lang="fr-CA" sz="2400" kern="1200">
                <a:latin typeface="Times New Roman" pitchFamily="18"/>
                <a:ea typeface="Lucida Sans Unicode" pitchFamily="2"/>
                <a:cs typeface="Tahoma" pitchFamily="2"/>
              </a:defRPr>
            </a:lvl1pPr>
          </a:lstStyle>
          <a:p>
            <a:pPr lvl="0"/>
            <a:endParaRPr lang="fr-CA"/>
          </a:p>
        </p:txBody>
      </p:sp>
      <p:sp>
        <p:nvSpPr>
          <p:cNvPr id="6" name="Espace réservé du numéro de diapositive 5">
            <a:extLst>
              <a:ext uri="{FF2B5EF4-FFF2-40B4-BE49-F238E27FC236}">
                <a16:creationId xmlns:a16="http://schemas.microsoft.com/office/drawing/2014/main" id="{88D74964-A858-5832-0620-C2B093298EB1}"/>
              </a:ext>
            </a:extLst>
          </p:cNvPr>
          <p:cNvSpPr txBox="1">
            <a:spLocks noGrp="1"/>
          </p:cNvSpPr>
          <p:nvPr>
            <p:ph type="sldNum" sz="quarter" idx="4"/>
          </p:nvPr>
        </p:nvSpPr>
        <p:spPr>
          <a:xfrm>
            <a:off x="86104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5D794C02-3B6F-4F84-A2BD-2B245415596E}" type="slidenum">
              <a:t>‹N°›</a:t>
            </a:fld>
            <a:endParaRPr lang="fr-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lvl="0" algn="l" rtl="0" hangingPunct="1">
        <a:lnSpc>
          <a:spcPct val="90000"/>
        </a:lnSpc>
        <a:spcBef>
          <a:spcPts val="0"/>
        </a:spcBef>
        <a:spcAft>
          <a:spcPts val="0"/>
        </a:spcAft>
        <a:buNone/>
        <a:tabLst/>
        <a:defRPr lang="fr-FR" sz="4400" b="0" i="0" u="none" strike="noStrike" kern="1200" spc="0">
          <a:ln>
            <a:noFill/>
          </a:ln>
          <a:solidFill>
            <a:srgbClr val="000000"/>
          </a:solidFill>
          <a:latin typeface="Calibri Light" pitchFamily="18"/>
          <a:ea typeface="Microsoft YaHei" pitchFamily="2"/>
          <a:cs typeface="Lucida Sans" pitchFamily="2"/>
        </a:defRPr>
      </a:lvl1pPr>
    </p:titleStyle>
    <p:bodyStyle>
      <a:lvl1pPr lvl="0"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1pPr>
      <a:lvl2pPr lvl="1" algn="l" rtl="0" hangingPunct="1">
        <a:lnSpc>
          <a:spcPct val="90000"/>
        </a:lnSpc>
        <a:spcBef>
          <a:spcPts val="0"/>
        </a:spcBef>
        <a:spcAft>
          <a:spcPts val="1417"/>
        </a:spcAft>
        <a:buSzPct val="7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2pPr>
      <a:lvl3pPr lvl="2"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3pPr>
      <a:lvl4pPr lvl="3" algn="l" rtl="0" hangingPunct="1">
        <a:lnSpc>
          <a:spcPct val="90000"/>
        </a:lnSpc>
        <a:spcBef>
          <a:spcPts val="0"/>
        </a:spcBef>
        <a:spcAft>
          <a:spcPts val="1417"/>
        </a:spcAft>
        <a:buSzPct val="7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4pPr>
      <a:lvl5pPr lvl="4"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5pPr>
      <a:lvl6pPr lvl="5"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6pPr>
      <a:lvl7pPr lvl="6"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7pPr>
      <a:lvl8pPr lvl="7"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8pPr>
      <a:lvl9pPr marL="0" marR="0" lvl="0" indent="0" algn="l" rtl="0" hangingPunct="1">
        <a:lnSpc>
          <a:spcPct val="90000"/>
        </a:lnSpc>
        <a:spcBef>
          <a:spcPts val="1001"/>
        </a:spcBef>
        <a:spcAft>
          <a:spcPts val="1417"/>
        </a:spcAft>
        <a:buSzPct val="45000"/>
        <a:buFont typeface="Arial" pitchFamily="32"/>
        <a:buChar char="•"/>
        <a:tabLst/>
        <a:defRPr lang="fr-FR" sz="2800" b="0" i="0" u="none" strike="noStrike" kern="1200" spc="0">
          <a:ln>
            <a:noFill/>
          </a:ln>
          <a:solidFill>
            <a:srgbClr val="000000"/>
          </a:solidFill>
          <a:latin typeface="Calibri" pitchFamily="18"/>
          <a:ea typeface="Microsoft YaHei" pitchFamily="2"/>
          <a:cs typeface="Lucida Sans" pitchFamily="2"/>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AB65DF9-D930-F5A5-C1CA-65353215920C}"/>
              </a:ext>
            </a:extLst>
          </p:cNvPr>
          <p:cNvSpPr txBox="1">
            <a:spLocks noGrp="1"/>
          </p:cNvSpPr>
          <p:nvPr>
            <p:ph type="dt" sz="half" idx="2"/>
          </p:nvPr>
        </p:nvSpPr>
        <p:spPr>
          <a:xfrm>
            <a:off x="8380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0ED76782-7E44-47FA-A92C-EB8BABB6CB2F}" type="datetime1">
              <a:rPr lang="fr-CA"/>
              <a:pPr lvl="0"/>
              <a:t>2026-09-15</a:t>
            </a:fld>
            <a:endParaRPr lang="fr-CA"/>
          </a:p>
        </p:txBody>
      </p:sp>
      <p:sp>
        <p:nvSpPr>
          <p:cNvPr id="3" name="Espace réservé du pied de page 2">
            <a:extLst>
              <a:ext uri="{FF2B5EF4-FFF2-40B4-BE49-F238E27FC236}">
                <a16:creationId xmlns:a16="http://schemas.microsoft.com/office/drawing/2014/main" id="{4C108204-8695-D2DD-3726-E33B215A56D0}"/>
              </a:ext>
            </a:extLst>
          </p:cNvPr>
          <p:cNvSpPr txBox="1">
            <a:spLocks noGrp="1"/>
          </p:cNvSpPr>
          <p:nvPr>
            <p:ph type="ftr" sz="quarter" idx="3"/>
          </p:nvPr>
        </p:nvSpPr>
        <p:spPr>
          <a:xfrm>
            <a:off x="4038479" y="6356520"/>
            <a:ext cx="4114440" cy="364679"/>
          </a:xfrm>
          <a:prstGeom prst="rect">
            <a:avLst/>
          </a:prstGeom>
          <a:noFill/>
          <a:ln>
            <a:noFill/>
          </a:ln>
        </p:spPr>
        <p:txBody>
          <a:bodyPr wrap="square" lIns="90000" tIns="45000" rIns="90000" bIns="45000" anchor="t" anchorCtr="0">
            <a:noAutofit/>
          </a:bodyPr>
          <a:lstStyle>
            <a:lvl1pPr lvl="0" rtl="0" hangingPunct="0">
              <a:buNone/>
              <a:tabLst/>
              <a:defRPr lang="fr-CA" sz="2400" kern="1200">
                <a:latin typeface="Times New Roman" pitchFamily="18"/>
                <a:ea typeface="Lucida Sans Unicode" pitchFamily="2"/>
                <a:cs typeface="Tahoma" pitchFamily="2"/>
              </a:defRPr>
            </a:lvl1pPr>
          </a:lstStyle>
          <a:p>
            <a:pPr lvl="0"/>
            <a:endParaRPr lang="fr-CA"/>
          </a:p>
        </p:txBody>
      </p:sp>
      <p:sp>
        <p:nvSpPr>
          <p:cNvPr id="4" name="Espace réservé du numéro de diapositive 3">
            <a:extLst>
              <a:ext uri="{FF2B5EF4-FFF2-40B4-BE49-F238E27FC236}">
                <a16:creationId xmlns:a16="http://schemas.microsoft.com/office/drawing/2014/main" id="{31FAAA15-2573-CA9C-1DCA-4B3018A28F49}"/>
              </a:ext>
            </a:extLst>
          </p:cNvPr>
          <p:cNvSpPr txBox="1">
            <a:spLocks noGrp="1"/>
          </p:cNvSpPr>
          <p:nvPr>
            <p:ph type="sldNum" sz="quarter" idx="4"/>
          </p:nvPr>
        </p:nvSpPr>
        <p:spPr>
          <a:xfrm>
            <a:off x="86104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86CD3CBF-D218-4D60-8057-B43C005CF754}" type="slidenum">
              <a:t>‹N°›</a:t>
            </a:fld>
            <a:endParaRPr lang="fr-CA"/>
          </a:p>
        </p:txBody>
      </p:sp>
      <p:sp>
        <p:nvSpPr>
          <p:cNvPr id="5" name="Espace réservé du titre 4">
            <a:extLst>
              <a:ext uri="{FF2B5EF4-FFF2-40B4-BE49-F238E27FC236}">
                <a16:creationId xmlns:a16="http://schemas.microsoft.com/office/drawing/2014/main" id="{078601A2-D7EC-E56F-3733-70FA6E9D446D}"/>
              </a:ext>
            </a:extLst>
          </p:cNvPr>
          <p:cNvSpPr txBox="1">
            <a:spLocks noGrp="1"/>
          </p:cNvSpPr>
          <p:nvPr>
            <p:ph type="title"/>
          </p:nvPr>
        </p:nvSpPr>
        <p:spPr>
          <a:xfrm>
            <a:off x="609480" y="273600"/>
            <a:ext cx="10972440" cy="1144800"/>
          </a:xfrm>
          <a:prstGeom prst="rect">
            <a:avLst/>
          </a:prstGeom>
          <a:noFill/>
          <a:ln>
            <a:noFill/>
          </a:ln>
        </p:spPr>
        <p:txBody>
          <a:bodyPr vert="horz" lIns="0" tIns="0" rIns="0" bIns="0" anchor="ctr"/>
          <a:lstStyle/>
          <a:p>
            <a:endParaRPr lang="fr-FR"/>
          </a:p>
        </p:txBody>
      </p:sp>
      <p:sp>
        <p:nvSpPr>
          <p:cNvPr id="6" name="Espace réservé du texte 5">
            <a:extLst>
              <a:ext uri="{FF2B5EF4-FFF2-40B4-BE49-F238E27FC236}">
                <a16:creationId xmlns:a16="http://schemas.microsoft.com/office/drawing/2014/main" id="{A8A87A80-EC18-E90B-6989-10D23A4F5FE4}"/>
              </a:ext>
            </a:extLst>
          </p:cNvPr>
          <p:cNvSpPr txBox="1">
            <a:spLocks noGrp="1"/>
          </p:cNvSpPr>
          <p:nvPr>
            <p:ph type="body" idx="1"/>
          </p:nvPr>
        </p:nvSpPr>
        <p:spPr>
          <a:xfrm>
            <a:off x="609480" y="1604520"/>
            <a:ext cx="10972440" cy="4525920"/>
          </a:xfrm>
          <a:prstGeom prst="rect">
            <a:avLst/>
          </a:prstGeom>
          <a:noFill/>
          <a:ln>
            <a:noFill/>
          </a:ln>
        </p:spPr>
        <p:txBody>
          <a:bodyPr vert="horz" lIns="0" tIns="0" rIns="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hangingPunct="1">
        <a:lnSpc>
          <a:spcPct val="90000"/>
        </a:lnSpc>
        <a:tabLst/>
        <a:defRPr lang="fr-FR" sz="1800" b="0" i="0" u="none" strike="noStrike" kern="1200" spc="0">
          <a:ln>
            <a:noFill/>
          </a:ln>
          <a:solidFill>
            <a:srgbClr val="000000"/>
          </a:solidFill>
          <a:latin typeface="Calibri" pitchFamily="18"/>
          <a:ea typeface="Microsoft YaHei" pitchFamily="2"/>
        </a:defRPr>
      </a:lvl1pPr>
    </p:titleStyle>
    <p:bodyStyle>
      <a:lvl1pPr algn="l" rtl="0" hangingPunct="1">
        <a:lnSpc>
          <a:spcPct val="90000"/>
        </a:lnSpc>
        <a:spcBef>
          <a:spcPts val="0"/>
        </a:spcBef>
        <a:spcAft>
          <a:spcPts val="1417"/>
        </a:spcAft>
        <a:tabLst/>
        <a:defRPr lang="fr-FR" sz="2800" b="0" i="0" u="none" strike="noStrike" kern="1200" spc="0">
          <a:ln>
            <a:noFill/>
          </a:ln>
          <a:solidFill>
            <a:srgbClr val="000000"/>
          </a:solidFill>
          <a:latin typeface="Calibri" pitchFamily="18"/>
          <a:ea typeface="Microsoft YaHei"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539C96-0BEC-A670-34F9-F9BBE2F021B8}"/>
              </a:ext>
            </a:extLst>
          </p:cNvPr>
          <p:cNvSpPr txBox="1">
            <a:spLocks noGrp="1"/>
          </p:cNvSpPr>
          <p:nvPr>
            <p:ph type="title"/>
          </p:nvPr>
        </p:nvSpPr>
        <p:spPr>
          <a:xfrm>
            <a:off x="838080" y="365040"/>
            <a:ext cx="6688440" cy="1325160"/>
          </a:xfrm>
          <a:prstGeom prst="rect">
            <a:avLst/>
          </a:prstGeom>
          <a:noFill/>
          <a:ln>
            <a:noFill/>
          </a:ln>
        </p:spPr>
        <p:txBody>
          <a:bodyPr vert="horz" wrap="square" lIns="90000" tIns="45000" rIns="90000" bIns="45000" anchor="t">
            <a:noAutofit/>
          </a:bodyPr>
          <a:lstStyle/>
          <a:p>
            <a:pPr lvl="0"/>
            <a:r>
              <a:rPr lang="fr-FR"/>
              <a:t>Cliquez pour éditer le format du texte-titreModifiez le style du titre</a:t>
            </a:r>
          </a:p>
        </p:txBody>
      </p:sp>
      <p:sp>
        <p:nvSpPr>
          <p:cNvPr id="3" name="Espace réservé du contenu 2">
            <a:extLst>
              <a:ext uri="{FF2B5EF4-FFF2-40B4-BE49-F238E27FC236}">
                <a16:creationId xmlns:a16="http://schemas.microsoft.com/office/drawing/2014/main" id="{A0B9618A-B668-F338-D7F7-E381E2C60BA7}"/>
              </a:ext>
            </a:extLst>
          </p:cNvPr>
          <p:cNvSpPr txBox="1">
            <a:spLocks noGrp="1"/>
          </p:cNvSpPr>
          <p:nvPr>
            <p:ph type="body" idx="1"/>
          </p:nvPr>
        </p:nvSpPr>
        <p:spPr>
          <a:xfrm>
            <a:off x="838080" y="1825560"/>
            <a:ext cx="5181120" cy="4350960"/>
          </a:xfrm>
          <a:prstGeom prst="rect">
            <a:avLst/>
          </a:prstGeom>
          <a:noFill/>
          <a:ln>
            <a:noFill/>
          </a:ln>
        </p:spPr>
        <p:txBody>
          <a:bodyPr vert="horz" wrap="square" lIns="90000" tIns="45000" rIns="90000" bIns="45000" anchor="t">
            <a:noAutofit/>
          </a:bodyPr>
          <a:lstStyle/>
          <a:p>
            <a:pPr lvl="0"/>
            <a:r>
              <a:rPr lang="fr-FR"/>
              <a:t>Cliquez pour éditer le format du plan de texte</a:t>
            </a:r>
          </a:p>
          <a:p>
            <a:pPr lvl="1"/>
            <a:r>
              <a:rPr lang="fr-FR"/>
              <a:t>Second niveau de plan</a:t>
            </a:r>
          </a:p>
          <a:p>
            <a:pPr lvl="2"/>
            <a:r>
              <a:rPr lang="fr-FR"/>
              <a:t>Troisième niveau de plan</a:t>
            </a:r>
          </a:p>
          <a:p>
            <a:pPr lvl="3"/>
            <a:r>
              <a:rPr lang="fr-FR"/>
              <a:t>Quatrième niveau de plan</a:t>
            </a:r>
          </a:p>
          <a:p>
            <a:pPr lvl="4"/>
            <a:r>
              <a:rPr lang="fr-FR"/>
              <a:t>Cinquième niveau de plan</a:t>
            </a:r>
          </a:p>
          <a:p>
            <a:pPr lvl="5"/>
            <a:r>
              <a:rPr lang="fr-FR"/>
              <a:t>Sixième niveau de plan</a:t>
            </a:r>
          </a:p>
          <a:p>
            <a:pPr lvl="6"/>
            <a:r>
              <a:rPr lang="fr-FR"/>
              <a:t>Septième niveau de plan</a:t>
            </a:r>
          </a:p>
          <a:p>
            <a:pPr lvl="7"/>
            <a:r>
              <a:rPr lang="fr-FR"/>
              <a:t>Huitième niveau de plan</a:t>
            </a:r>
          </a:p>
          <a:p>
            <a:pPr lvl="0"/>
            <a:r>
              <a:rPr lang="fr-FR"/>
              <a:t>Neuvième niveau de planModifier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953CC3D-6819-7C59-4869-7C367BE8EC4B}"/>
              </a:ext>
            </a:extLst>
          </p:cNvPr>
          <p:cNvSpPr txBox="1">
            <a:spLocks noGrp="1"/>
          </p:cNvSpPr>
          <p:nvPr>
            <p:ph type="body" sz="quarter" idx="4294967295"/>
          </p:nvPr>
        </p:nvSpPr>
        <p:spPr>
          <a:xfrm>
            <a:off x="6172200" y="1825560"/>
            <a:ext cx="5181120" cy="4350960"/>
          </a:xfrm>
          <a:prstGeom prst="rect">
            <a:avLst/>
          </a:prstGeom>
          <a:noFill/>
          <a:ln>
            <a:noFill/>
          </a:ln>
        </p:spPr>
        <p:txBody>
          <a:bodyPr vert="horz" wrap="square" lIns="90000" tIns="45000" rIns="90000" bIns="45000" anchor="t">
            <a:noAutofit/>
          </a:bodyPr>
          <a:lstStyle/>
          <a:p>
            <a:pPr lvl="0"/>
            <a:r>
              <a:rPr lang="fr-FR"/>
              <a:t>Cliquez pour éditer le format du plan de texte</a:t>
            </a:r>
          </a:p>
          <a:p>
            <a:pPr lvl="1"/>
            <a:r>
              <a:rPr lang="fr-FR"/>
              <a:t>Second niveau de plan</a:t>
            </a:r>
          </a:p>
          <a:p>
            <a:pPr lvl="2"/>
            <a:r>
              <a:rPr lang="fr-FR"/>
              <a:t>Troisième niveau de plan</a:t>
            </a:r>
          </a:p>
          <a:p>
            <a:pPr lvl="3"/>
            <a:r>
              <a:rPr lang="fr-FR"/>
              <a:t>Quatrième niveau de plan</a:t>
            </a:r>
          </a:p>
          <a:p>
            <a:pPr lvl="4"/>
            <a:r>
              <a:rPr lang="fr-FR"/>
              <a:t>Cinquième niveau de plan</a:t>
            </a:r>
          </a:p>
          <a:p>
            <a:pPr lvl="5"/>
            <a:r>
              <a:rPr lang="fr-FR"/>
              <a:t>Sixième niveau de plan</a:t>
            </a:r>
          </a:p>
          <a:p>
            <a:pPr lvl="6"/>
            <a:r>
              <a:rPr lang="fr-FR"/>
              <a:t>Septième niveau de plan</a:t>
            </a:r>
          </a:p>
          <a:p>
            <a:pPr lvl="7"/>
            <a:r>
              <a:rPr lang="fr-FR"/>
              <a:t>Huitième niveau de plan</a:t>
            </a:r>
          </a:p>
          <a:p>
            <a:pPr lvl="0"/>
            <a:r>
              <a:rPr lang="fr-FR"/>
              <a:t>Neuvième niveau de planModifier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0906BA2-0BFC-2938-56B9-2325BF381E61}"/>
              </a:ext>
            </a:extLst>
          </p:cNvPr>
          <p:cNvSpPr txBox="1">
            <a:spLocks noGrp="1"/>
          </p:cNvSpPr>
          <p:nvPr>
            <p:ph type="dt" sz="half" idx="2"/>
          </p:nvPr>
        </p:nvSpPr>
        <p:spPr>
          <a:xfrm>
            <a:off x="8380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7885216D-D898-428E-A85D-7E82E3C08CE5}" type="datetime1">
              <a:rPr lang="fr-CA"/>
              <a:pPr lvl="0"/>
              <a:t>2026-09-15</a:t>
            </a:fld>
            <a:endParaRPr lang="fr-CA"/>
          </a:p>
        </p:txBody>
      </p:sp>
      <p:sp>
        <p:nvSpPr>
          <p:cNvPr id="6" name="Espace réservé du pied de page 5">
            <a:extLst>
              <a:ext uri="{FF2B5EF4-FFF2-40B4-BE49-F238E27FC236}">
                <a16:creationId xmlns:a16="http://schemas.microsoft.com/office/drawing/2014/main" id="{A6ED5242-D8B3-9E6D-8035-0B81AC377F0D}"/>
              </a:ext>
            </a:extLst>
          </p:cNvPr>
          <p:cNvSpPr txBox="1">
            <a:spLocks noGrp="1"/>
          </p:cNvSpPr>
          <p:nvPr>
            <p:ph type="ftr" sz="quarter" idx="3"/>
          </p:nvPr>
        </p:nvSpPr>
        <p:spPr>
          <a:xfrm>
            <a:off x="4038479" y="6356520"/>
            <a:ext cx="4114440" cy="364679"/>
          </a:xfrm>
          <a:prstGeom prst="rect">
            <a:avLst/>
          </a:prstGeom>
          <a:noFill/>
          <a:ln>
            <a:noFill/>
          </a:ln>
        </p:spPr>
        <p:txBody>
          <a:bodyPr wrap="square" lIns="90000" tIns="45000" rIns="90000" bIns="45000" anchor="t" anchorCtr="0">
            <a:noAutofit/>
          </a:bodyPr>
          <a:lstStyle>
            <a:lvl1pPr lvl="0" rtl="0" hangingPunct="0">
              <a:buNone/>
              <a:tabLst/>
              <a:defRPr lang="fr-CA" sz="2400" kern="1200">
                <a:latin typeface="Times New Roman" pitchFamily="18"/>
                <a:ea typeface="Lucida Sans Unicode" pitchFamily="2"/>
                <a:cs typeface="Tahoma" pitchFamily="2"/>
              </a:defRPr>
            </a:lvl1pPr>
          </a:lstStyle>
          <a:p>
            <a:pPr lvl="0"/>
            <a:endParaRPr lang="fr-CA"/>
          </a:p>
        </p:txBody>
      </p:sp>
      <p:sp>
        <p:nvSpPr>
          <p:cNvPr id="7" name="Espace réservé du numéro de diapositive 6">
            <a:extLst>
              <a:ext uri="{FF2B5EF4-FFF2-40B4-BE49-F238E27FC236}">
                <a16:creationId xmlns:a16="http://schemas.microsoft.com/office/drawing/2014/main" id="{87651AEC-7C94-0AE9-C589-3C3A65A6F48D}"/>
              </a:ext>
            </a:extLst>
          </p:cNvPr>
          <p:cNvSpPr txBox="1">
            <a:spLocks noGrp="1"/>
          </p:cNvSpPr>
          <p:nvPr>
            <p:ph type="sldNum" sz="quarter" idx="4"/>
          </p:nvPr>
        </p:nvSpPr>
        <p:spPr>
          <a:xfrm>
            <a:off x="86104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32CE2F0D-8E00-49DD-AD96-8970A4DF64A3}" type="slidenum">
              <a:t>‹N°›</a:t>
            </a:fld>
            <a:endParaRPr lang="fr-C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lvl="0" algn="l" rtl="0" hangingPunct="1">
        <a:lnSpc>
          <a:spcPct val="90000"/>
        </a:lnSpc>
        <a:spcBef>
          <a:spcPts val="0"/>
        </a:spcBef>
        <a:spcAft>
          <a:spcPts val="0"/>
        </a:spcAft>
        <a:buNone/>
        <a:tabLst/>
        <a:defRPr lang="fr-FR" sz="4400" b="0" i="0" u="none" strike="noStrike" kern="1200" spc="0">
          <a:ln>
            <a:noFill/>
          </a:ln>
          <a:solidFill>
            <a:srgbClr val="000000"/>
          </a:solidFill>
          <a:latin typeface="Calibri Light" pitchFamily="18"/>
          <a:ea typeface="Microsoft YaHei" pitchFamily="2"/>
          <a:cs typeface="Lucida Sans" pitchFamily="2"/>
        </a:defRPr>
      </a:lvl1pPr>
    </p:titleStyle>
    <p:bodyStyle>
      <a:lvl1pPr lvl="0"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1pPr>
      <a:lvl2pPr lvl="1" algn="l" rtl="0" hangingPunct="1">
        <a:lnSpc>
          <a:spcPct val="90000"/>
        </a:lnSpc>
        <a:spcBef>
          <a:spcPts val="0"/>
        </a:spcBef>
        <a:spcAft>
          <a:spcPts val="1417"/>
        </a:spcAft>
        <a:buSzPct val="7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2pPr>
      <a:lvl3pPr lvl="2"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3pPr>
      <a:lvl4pPr lvl="3" algn="l" rtl="0" hangingPunct="1">
        <a:lnSpc>
          <a:spcPct val="90000"/>
        </a:lnSpc>
        <a:spcBef>
          <a:spcPts val="0"/>
        </a:spcBef>
        <a:spcAft>
          <a:spcPts val="1417"/>
        </a:spcAft>
        <a:buSzPct val="7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4pPr>
      <a:lvl5pPr lvl="4"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5pPr>
      <a:lvl6pPr lvl="5"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6pPr>
      <a:lvl7pPr lvl="6"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7pPr>
      <a:lvl8pPr lvl="7" algn="l" rtl="0" hangingPunct="1">
        <a:lnSpc>
          <a:spcPct val="90000"/>
        </a:lnSpc>
        <a:spcBef>
          <a:spcPts val="0"/>
        </a:spcBef>
        <a:spcAft>
          <a:spcPts val="1417"/>
        </a:spcAft>
        <a:buSzPct val="45000"/>
        <a:buFont typeface="StarSymbol"/>
        <a:buChar char="●"/>
        <a:tabLst/>
        <a:defRPr lang="fr-FR" sz="2800" b="0" i="0" u="none" strike="noStrike" kern="1200" spc="0">
          <a:ln>
            <a:noFill/>
          </a:ln>
          <a:solidFill>
            <a:srgbClr val="000000"/>
          </a:solidFill>
          <a:latin typeface="Calibri" pitchFamily="18"/>
          <a:ea typeface="Microsoft YaHei" pitchFamily="2"/>
          <a:cs typeface="Lucida Sans" pitchFamily="2"/>
        </a:defRPr>
      </a:lvl8pPr>
      <a:lvl9pPr marL="0" marR="0" lvl="0" indent="0" algn="l" rtl="0" hangingPunct="1">
        <a:lnSpc>
          <a:spcPct val="90000"/>
        </a:lnSpc>
        <a:spcBef>
          <a:spcPts val="1001"/>
        </a:spcBef>
        <a:spcAft>
          <a:spcPts val="1417"/>
        </a:spcAft>
        <a:buSzPct val="45000"/>
        <a:buFont typeface="Arial" pitchFamily="32"/>
        <a:buChar char="•"/>
        <a:tabLst/>
        <a:defRPr lang="fr-FR" sz="2800" b="0" i="0" u="none" strike="noStrike" kern="1200" spc="0">
          <a:ln>
            <a:noFill/>
          </a:ln>
          <a:solidFill>
            <a:srgbClr val="000000"/>
          </a:solidFill>
          <a:latin typeface="Calibri" pitchFamily="18"/>
          <a:ea typeface="Microsoft YaHei" pitchFamily="2"/>
          <a:cs typeface="Lucida Sans" pitchFamily="2"/>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13589E-7DAB-804C-364A-78E535C8ABBB}"/>
              </a:ext>
            </a:extLst>
          </p:cNvPr>
          <p:cNvSpPr txBox="1">
            <a:spLocks noGrp="1"/>
          </p:cNvSpPr>
          <p:nvPr>
            <p:ph type="title"/>
          </p:nvPr>
        </p:nvSpPr>
        <p:spPr>
          <a:xfrm>
            <a:off x="831959" y="1709640"/>
            <a:ext cx="10515240" cy="2852280"/>
          </a:xfrm>
          <a:prstGeom prst="rect">
            <a:avLst/>
          </a:prstGeom>
          <a:noFill/>
          <a:ln>
            <a:noFill/>
          </a:ln>
        </p:spPr>
        <p:txBody>
          <a:bodyPr vert="horz" wrap="square" lIns="90000" tIns="45000" rIns="90000" bIns="45000" anchor="b">
            <a:noAutofit/>
          </a:bodyPr>
          <a:lstStyle/>
          <a:p>
            <a:pPr lvl="0"/>
            <a:r>
              <a:rPr lang="fr-FR"/>
              <a:t>Cliquez pour éditer le format du texte-titreModifiez le style du titre</a:t>
            </a:r>
          </a:p>
        </p:txBody>
      </p:sp>
      <p:sp>
        <p:nvSpPr>
          <p:cNvPr id="3" name="Espace réservé du texte 2">
            <a:extLst>
              <a:ext uri="{FF2B5EF4-FFF2-40B4-BE49-F238E27FC236}">
                <a16:creationId xmlns:a16="http://schemas.microsoft.com/office/drawing/2014/main" id="{8A58E558-3EA4-BB01-275A-478EB0B13731}"/>
              </a:ext>
            </a:extLst>
          </p:cNvPr>
          <p:cNvSpPr txBox="1">
            <a:spLocks noGrp="1"/>
          </p:cNvSpPr>
          <p:nvPr>
            <p:ph type="body" idx="1"/>
          </p:nvPr>
        </p:nvSpPr>
        <p:spPr>
          <a:xfrm>
            <a:off x="831959" y="4589640"/>
            <a:ext cx="10515240" cy="1499759"/>
          </a:xfrm>
          <a:prstGeom prst="rect">
            <a:avLst/>
          </a:prstGeom>
          <a:noFill/>
          <a:ln>
            <a:noFill/>
          </a:ln>
        </p:spPr>
        <p:txBody>
          <a:bodyPr vert="horz" wrap="square" lIns="90000" tIns="45000" rIns="90000" bIns="45000" anchor="t">
            <a:noAutofit/>
          </a:bodyPr>
          <a:lstStyle/>
          <a:p>
            <a:pPr lvl="0"/>
            <a:r>
              <a:rPr lang="fr-FR"/>
              <a:t>Cliquez pour éditer le format du plan de texte</a:t>
            </a:r>
          </a:p>
          <a:p>
            <a:pPr lvl="1"/>
            <a:r>
              <a:rPr lang="fr-FR"/>
              <a:t>Second niveau de plan</a:t>
            </a:r>
          </a:p>
          <a:p>
            <a:pPr lvl="2"/>
            <a:r>
              <a:rPr lang="fr-FR"/>
              <a:t>Troisième niveau de plan</a:t>
            </a:r>
          </a:p>
          <a:p>
            <a:pPr lvl="3"/>
            <a:r>
              <a:rPr lang="fr-FR"/>
              <a:t>Quatrième niveau de plan</a:t>
            </a:r>
          </a:p>
          <a:p>
            <a:pPr lvl="4"/>
            <a:r>
              <a:rPr lang="fr-FR"/>
              <a:t>Cinquième niveau de plan</a:t>
            </a:r>
          </a:p>
          <a:p>
            <a:pPr lvl="5"/>
            <a:r>
              <a:rPr lang="fr-FR"/>
              <a:t>Sixième niveau de plan</a:t>
            </a:r>
          </a:p>
          <a:p>
            <a:pPr lvl="6"/>
            <a:r>
              <a:rPr lang="fr-FR"/>
              <a:t>Septième niveau de plan</a:t>
            </a:r>
          </a:p>
          <a:p>
            <a:pPr lvl="7"/>
            <a:r>
              <a:rPr lang="fr-FR"/>
              <a:t>Huitième niveau de plan</a:t>
            </a:r>
          </a:p>
          <a:p>
            <a:pPr lvl="0"/>
            <a:r>
              <a:rPr lang="fr-FR"/>
              <a:t>Neuvième niveau de planModifier les styles du texte du masque</a:t>
            </a:r>
          </a:p>
        </p:txBody>
      </p:sp>
      <p:sp>
        <p:nvSpPr>
          <p:cNvPr id="4" name="Espace réservé de la date 3">
            <a:extLst>
              <a:ext uri="{FF2B5EF4-FFF2-40B4-BE49-F238E27FC236}">
                <a16:creationId xmlns:a16="http://schemas.microsoft.com/office/drawing/2014/main" id="{BCC9C4E4-2C41-36F3-B6C0-D6A321A830CB}"/>
              </a:ext>
            </a:extLst>
          </p:cNvPr>
          <p:cNvSpPr txBox="1">
            <a:spLocks noGrp="1"/>
          </p:cNvSpPr>
          <p:nvPr>
            <p:ph type="dt" sz="half" idx="2"/>
          </p:nvPr>
        </p:nvSpPr>
        <p:spPr>
          <a:xfrm>
            <a:off x="8380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6AEB1D1C-A6E7-417F-A063-DC1B89A16160}" type="datetime1">
              <a:rPr lang="fr-CA"/>
              <a:pPr lvl="0"/>
              <a:t>2026-09-15</a:t>
            </a:fld>
            <a:endParaRPr lang="fr-CA"/>
          </a:p>
        </p:txBody>
      </p:sp>
      <p:sp>
        <p:nvSpPr>
          <p:cNvPr id="5" name="Espace réservé du pied de page 4">
            <a:extLst>
              <a:ext uri="{FF2B5EF4-FFF2-40B4-BE49-F238E27FC236}">
                <a16:creationId xmlns:a16="http://schemas.microsoft.com/office/drawing/2014/main" id="{AC1F0ADF-9DE3-98FA-3B99-C02CD0B84703}"/>
              </a:ext>
            </a:extLst>
          </p:cNvPr>
          <p:cNvSpPr txBox="1">
            <a:spLocks noGrp="1"/>
          </p:cNvSpPr>
          <p:nvPr>
            <p:ph type="ftr" sz="quarter" idx="3"/>
          </p:nvPr>
        </p:nvSpPr>
        <p:spPr>
          <a:xfrm>
            <a:off x="4038479" y="6356520"/>
            <a:ext cx="4114440" cy="364679"/>
          </a:xfrm>
          <a:prstGeom prst="rect">
            <a:avLst/>
          </a:prstGeom>
          <a:noFill/>
          <a:ln>
            <a:noFill/>
          </a:ln>
        </p:spPr>
        <p:txBody>
          <a:bodyPr wrap="square" lIns="90000" tIns="45000" rIns="90000" bIns="45000" anchor="t" anchorCtr="0">
            <a:noAutofit/>
          </a:bodyPr>
          <a:lstStyle>
            <a:lvl1pPr lvl="0" rtl="0" hangingPunct="0">
              <a:buNone/>
              <a:tabLst/>
              <a:defRPr lang="fr-CA" sz="2400" kern="1200">
                <a:latin typeface="Times New Roman" pitchFamily="18"/>
                <a:ea typeface="Lucida Sans Unicode" pitchFamily="2"/>
                <a:cs typeface="Tahoma" pitchFamily="2"/>
              </a:defRPr>
            </a:lvl1pPr>
          </a:lstStyle>
          <a:p>
            <a:pPr lvl="0"/>
            <a:endParaRPr lang="fr-CA"/>
          </a:p>
        </p:txBody>
      </p:sp>
      <p:sp>
        <p:nvSpPr>
          <p:cNvPr id="6" name="Espace réservé du numéro de diapositive 5">
            <a:extLst>
              <a:ext uri="{FF2B5EF4-FFF2-40B4-BE49-F238E27FC236}">
                <a16:creationId xmlns:a16="http://schemas.microsoft.com/office/drawing/2014/main" id="{616638BD-1287-5019-9B5F-4EDFE3003E22}"/>
              </a:ext>
            </a:extLst>
          </p:cNvPr>
          <p:cNvSpPr txBox="1">
            <a:spLocks noGrp="1"/>
          </p:cNvSpPr>
          <p:nvPr>
            <p:ph type="sldNum" sz="quarter" idx="4"/>
          </p:nvPr>
        </p:nvSpPr>
        <p:spPr>
          <a:xfrm>
            <a:off x="8610480" y="6356520"/>
            <a:ext cx="2742840" cy="364679"/>
          </a:xfrm>
          <a:prstGeom prst="rect">
            <a:avLst/>
          </a:prstGeom>
          <a:noFill/>
          <a:ln>
            <a:noFill/>
          </a:ln>
        </p:spPr>
        <p:txBody>
          <a:bodyPr wrap="square" lIns="90000" tIns="45000" rIns="90000" bIns="45000" anchor="t" anchorCtr="0">
            <a:noAutofit/>
          </a:bodyPr>
          <a:lstStyle>
            <a:lvl1pPr marL="0" marR="0" lvl="0" indent="0" algn="l" rtl="0" hangingPunct="1">
              <a:spcBef>
                <a:spcPts val="0"/>
              </a:spcBef>
              <a:spcAft>
                <a:spcPts val="0"/>
              </a:spcAft>
              <a:buNone/>
              <a:tabLst/>
              <a:defRPr lang="fr-CA" sz="1800" b="0" i="0" u="none" strike="noStrike" kern="1200" spc="0">
                <a:solidFill>
                  <a:srgbClr val="000000"/>
                </a:solidFill>
                <a:latin typeface="Calibri" pitchFamily="18"/>
                <a:ea typeface="Lucida Sans Unicode" pitchFamily="2"/>
                <a:cs typeface="Tahoma" pitchFamily="2"/>
              </a:defRPr>
            </a:lvl1pPr>
          </a:lstStyle>
          <a:p>
            <a:pPr lvl="0"/>
            <a:fld id="{468C01F5-8E9C-49FF-8940-A5742D5F7865}" type="slidenum">
              <a:t>‹N°›</a:t>
            </a:fld>
            <a:endParaRPr lang="fr-CA"/>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lvl="0" algn="l" rtl="0" hangingPunct="1">
        <a:lnSpc>
          <a:spcPct val="90000"/>
        </a:lnSpc>
        <a:spcBef>
          <a:spcPts val="0"/>
        </a:spcBef>
        <a:spcAft>
          <a:spcPts val="0"/>
        </a:spcAft>
        <a:buNone/>
        <a:tabLst/>
        <a:defRPr lang="fr-FR" sz="6000" b="0" i="0" u="none" strike="noStrike" kern="1200" spc="0">
          <a:ln>
            <a:noFill/>
          </a:ln>
          <a:solidFill>
            <a:srgbClr val="000000"/>
          </a:solidFill>
          <a:latin typeface="Calibri Light" pitchFamily="18"/>
          <a:ea typeface="Microsoft YaHei" pitchFamily="2"/>
          <a:cs typeface="Lucida Sans" pitchFamily="2"/>
        </a:defRPr>
      </a:lvl1pPr>
    </p:titleStyle>
    <p:bodyStyle>
      <a:lvl1pPr lvl="0" algn="l" rtl="0" hangingPunct="1">
        <a:lnSpc>
          <a:spcPct val="90000"/>
        </a:lnSpc>
        <a:spcBef>
          <a:spcPts val="0"/>
        </a:spcBef>
        <a:spcAft>
          <a:spcPts val="1417"/>
        </a:spcAft>
        <a:buSzPct val="45000"/>
        <a:buFont typeface="StarSymbol"/>
        <a:buChar char="●"/>
        <a:tabLst/>
        <a:defRPr lang="fr-FR" sz="2400" b="0" i="0" u="none" strike="noStrike" kern="1200" spc="0">
          <a:ln>
            <a:noFill/>
          </a:ln>
          <a:solidFill>
            <a:srgbClr val="000000"/>
          </a:solidFill>
          <a:latin typeface="Calibri" pitchFamily="18"/>
          <a:ea typeface="Microsoft YaHei" pitchFamily="2"/>
          <a:cs typeface="Lucida Sans" pitchFamily="2"/>
        </a:defRPr>
      </a:lvl1pPr>
      <a:lvl2pPr lvl="1" algn="l" rtl="0" hangingPunct="1">
        <a:lnSpc>
          <a:spcPct val="90000"/>
        </a:lnSpc>
        <a:spcBef>
          <a:spcPts val="0"/>
        </a:spcBef>
        <a:spcAft>
          <a:spcPts val="1417"/>
        </a:spcAft>
        <a:buSzPct val="75000"/>
        <a:buFont typeface="StarSymbol"/>
        <a:buChar char="–"/>
        <a:tabLst/>
        <a:defRPr lang="fr-FR" sz="2400" b="0" i="0" u="none" strike="noStrike" kern="1200" spc="0">
          <a:ln>
            <a:noFill/>
          </a:ln>
          <a:solidFill>
            <a:srgbClr val="000000"/>
          </a:solidFill>
          <a:latin typeface="Calibri" pitchFamily="18"/>
          <a:ea typeface="Microsoft YaHei" pitchFamily="2"/>
          <a:cs typeface="Lucida Sans" pitchFamily="2"/>
        </a:defRPr>
      </a:lvl2pPr>
      <a:lvl3pPr lvl="2" algn="l" rtl="0" hangingPunct="1">
        <a:lnSpc>
          <a:spcPct val="90000"/>
        </a:lnSpc>
        <a:spcBef>
          <a:spcPts val="0"/>
        </a:spcBef>
        <a:spcAft>
          <a:spcPts val="1417"/>
        </a:spcAft>
        <a:buSzPct val="45000"/>
        <a:buFont typeface="StarSymbol"/>
        <a:buChar char="●"/>
        <a:tabLst/>
        <a:defRPr lang="fr-FR" sz="2400" b="0" i="0" u="none" strike="noStrike" kern="1200" spc="0">
          <a:ln>
            <a:noFill/>
          </a:ln>
          <a:solidFill>
            <a:srgbClr val="000000"/>
          </a:solidFill>
          <a:latin typeface="Calibri" pitchFamily="18"/>
          <a:ea typeface="Microsoft YaHei" pitchFamily="2"/>
          <a:cs typeface="Lucida Sans" pitchFamily="2"/>
        </a:defRPr>
      </a:lvl3pPr>
      <a:lvl4pPr lvl="3" algn="l" rtl="0" hangingPunct="1">
        <a:lnSpc>
          <a:spcPct val="90000"/>
        </a:lnSpc>
        <a:spcBef>
          <a:spcPts val="0"/>
        </a:spcBef>
        <a:spcAft>
          <a:spcPts val="1417"/>
        </a:spcAft>
        <a:buSzPct val="75000"/>
        <a:buFont typeface="StarSymbol"/>
        <a:buChar char="–"/>
        <a:tabLst/>
        <a:defRPr lang="fr-FR" sz="2400" b="0" i="0" u="none" strike="noStrike" kern="1200" spc="0">
          <a:ln>
            <a:noFill/>
          </a:ln>
          <a:solidFill>
            <a:srgbClr val="000000"/>
          </a:solidFill>
          <a:latin typeface="Calibri" pitchFamily="18"/>
          <a:ea typeface="Microsoft YaHei" pitchFamily="2"/>
          <a:cs typeface="Lucida Sans" pitchFamily="2"/>
        </a:defRPr>
      </a:lvl4pPr>
      <a:lvl5pPr lvl="4" algn="l" rtl="0" hangingPunct="1">
        <a:lnSpc>
          <a:spcPct val="90000"/>
        </a:lnSpc>
        <a:spcBef>
          <a:spcPts val="0"/>
        </a:spcBef>
        <a:spcAft>
          <a:spcPts val="1417"/>
        </a:spcAft>
        <a:buSzPct val="45000"/>
        <a:buFont typeface="StarSymbol"/>
        <a:buChar char="●"/>
        <a:tabLst/>
        <a:defRPr lang="fr-FR" sz="2400" b="0" i="0" u="none" strike="noStrike" kern="1200" spc="0">
          <a:ln>
            <a:noFill/>
          </a:ln>
          <a:solidFill>
            <a:srgbClr val="000000"/>
          </a:solidFill>
          <a:latin typeface="Calibri" pitchFamily="18"/>
          <a:ea typeface="Microsoft YaHei" pitchFamily="2"/>
          <a:cs typeface="Lucida Sans" pitchFamily="2"/>
        </a:defRPr>
      </a:lvl5pPr>
      <a:lvl6pPr lvl="5" algn="l" rtl="0" hangingPunct="1">
        <a:lnSpc>
          <a:spcPct val="90000"/>
        </a:lnSpc>
        <a:spcBef>
          <a:spcPts val="0"/>
        </a:spcBef>
        <a:spcAft>
          <a:spcPts val="1417"/>
        </a:spcAft>
        <a:buSzPct val="45000"/>
        <a:buFont typeface="StarSymbol"/>
        <a:buChar char="●"/>
        <a:tabLst/>
        <a:defRPr lang="fr-FR" sz="2400" b="0" i="0" u="none" strike="noStrike" kern="1200" spc="0">
          <a:ln>
            <a:noFill/>
          </a:ln>
          <a:solidFill>
            <a:srgbClr val="000000"/>
          </a:solidFill>
          <a:latin typeface="Calibri" pitchFamily="18"/>
          <a:ea typeface="Microsoft YaHei" pitchFamily="2"/>
          <a:cs typeface="Lucida Sans" pitchFamily="2"/>
        </a:defRPr>
      </a:lvl6pPr>
      <a:lvl7pPr lvl="6" algn="l" rtl="0" hangingPunct="1">
        <a:lnSpc>
          <a:spcPct val="90000"/>
        </a:lnSpc>
        <a:spcBef>
          <a:spcPts val="0"/>
        </a:spcBef>
        <a:spcAft>
          <a:spcPts val="1417"/>
        </a:spcAft>
        <a:buSzPct val="45000"/>
        <a:buFont typeface="StarSymbol"/>
        <a:buChar char="●"/>
        <a:tabLst/>
        <a:defRPr lang="fr-FR" sz="2400" b="0" i="0" u="none" strike="noStrike" kern="1200" spc="0">
          <a:ln>
            <a:noFill/>
          </a:ln>
          <a:solidFill>
            <a:srgbClr val="000000"/>
          </a:solidFill>
          <a:latin typeface="Calibri" pitchFamily="18"/>
          <a:ea typeface="Microsoft YaHei" pitchFamily="2"/>
          <a:cs typeface="Lucida Sans" pitchFamily="2"/>
        </a:defRPr>
      </a:lvl7pPr>
      <a:lvl8pPr lvl="7" algn="l" rtl="0" hangingPunct="1">
        <a:lnSpc>
          <a:spcPct val="90000"/>
        </a:lnSpc>
        <a:spcBef>
          <a:spcPts val="0"/>
        </a:spcBef>
        <a:spcAft>
          <a:spcPts val="1417"/>
        </a:spcAft>
        <a:buSzPct val="45000"/>
        <a:buFont typeface="StarSymbol"/>
        <a:buChar char="●"/>
        <a:tabLst/>
        <a:defRPr lang="fr-FR" sz="2400" b="0" i="0" u="none" strike="noStrike" kern="1200" spc="0">
          <a:ln>
            <a:noFill/>
          </a:ln>
          <a:solidFill>
            <a:srgbClr val="000000"/>
          </a:solidFill>
          <a:latin typeface="Calibri" pitchFamily="18"/>
          <a:ea typeface="Microsoft YaHei" pitchFamily="2"/>
          <a:cs typeface="Lucida Sans" pitchFamily="2"/>
        </a:defRPr>
      </a:lvl8pPr>
      <a:lvl9pPr marL="0" marR="0" lvl="0" indent="0" algn="l" rtl="0" hangingPunct="1">
        <a:lnSpc>
          <a:spcPct val="90000"/>
        </a:lnSpc>
        <a:spcBef>
          <a:spcPts val="1001"/>
        </a:spcBef>
        <a:spcAft>
          <a:spcPts val="1417"/>
        </a:spcAft>
        <a:buNone/>
        <a:tabLst/>
        <a:defRPr lang="fr-FR" sz="2400" b="0" i="0" u="none" strike="noStrike" kern="1200" spc="0">
          <a:ln>
            <a:noFill/>
          </a:ln>
          <a:solidFill>
            <a:srgbClr val="000000"/>
          </a:solidFill>
          <a:latin typeface="Calibri" pitchFamily="18"/>
          <a:ea typeface="Microsoft YaHei" pitchFamily="2"/>
          <a:cs typeface="Lucida Sans" pitchFamily="2"/>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hyperlink" Target="mailto:odile.farge@gmail.com" TargetMode="External"/><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hyperlink" Target="mailto:odile.farge@gmail.com" TargetMode="External"/><Relationship Id="rId2" Type="http://schemas.openxmlformats.org/officeDocument/2006/relationships/notesSlide" Target="../notesSlides/notesSlide57.xml"/><Relationship Id="rId1" Type="http://schemas.openxmlformats.org/officeDocument/2006/relationships/slideLayout" Target="../slideLayouts/slideLayout18.xml"/><Relationship Id="rId4" Type="http://schemas.openxmlformats.org/officeDocument/2006/relationships/image" Target="../media/image44.png"/></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hyperlink" Target="mailto:odile.farge@gmail.com" TargetMode="External"/><Relationship Id="rId2" Type="http://schemas.openxmlformats.org/officeDocument/2006/relationships/notesSlide" Target="../notesSlides/notesSlide59.xml"/><Relationship Id="rId1" Type="http://schemas.openxmlformats.org/officeDocument/2006/relationships/slideLayout" Target="../slideLayouts/slideLayout18.xml"/><Relationship Id="rId4" Type="http://schemas.openxmlformats.org/officeDocument/2006/relationships/image" Target="../media/image44.png"/></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hyperlink" Target="http://betteridgeslaw.com/" TargetMode="External"/><Relationship Id="rId2" Type="http://schemas.openxmlformats.org/officeDocument/2006/relationships/notesSlide" Target="../notesSlides/notesSlide68.xml"/><Relationship Id="rId1" Type="http://schemas.openxmlformats.org/officeDocument/2006/relationships/slideLayout" Target="../slideLayouts/slideLayout18.xml"/><Relationship Id="rId4" Type="http://schemas.openxmlformats.org/officeDocument/2006/relationships/image" Target="../media/image52.png"/></Relationships>
</file>

<file path=ppt/slides/_rels/slide7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4.xml"/><Relationship Id="rId1" Type="http://schemas.openxmlformats.org/officeDocument/2006/relationships/slideLayout" Target="../slideLayouts/slideLayout36.xml"/></Relationships>
</file>

<file path=ppt/slides/_rels/slide7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1.xml"/></Relationships>
</file>

<file path=ppt/slides/_rels/slide8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hyperlink" Target="https://edicom.farge.info/" TargetMode="External"/><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2.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1.xml"/></Relationships>
</file>

<file path=ppt/slides/_rels/slide10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0.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hyperlink" Target="https://www.chicagotribune.com/news/ct-xpm-2008-04-05-0804040269-story.html" TargetMode="External"/><Relationship Id="rId2" Type="http://schemas.openxmlformats.org/officeDocument/2006/relationships/notesSlide" Target="../notesSlides/notesSlide101.xml"/><Relationship Id="rId1" Type="http://schemas.openxmlformats.org/officeDocument/2006/relationships/slideLayout" Target="../slideLayouts/slideLayout13.xml"/><Relationship Id="rId5" Type="http://schemas.openxmlformats.org/officeDocument/2006/relationships/image" Target="../media/image68.png"/><Relationship Id="rId4" Type="http://schemas.openxmlformats.org/officeDocument/2006/relationships/hyperlink" Target="https://www.eriehistory.org/blog/ida-tarbell-the-muckraker-that-challenged-rockefeller"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2.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3.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04.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5.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7.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1.xml"/></Relationships>
</file>

<file path=ppt/slides/_rels/slide1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10.xml"/><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CDD60D-9EA6-B22F-EE59-50F02C61B49D}"/>
              </a:ext>
            </a:extLst>
          </p:cNvPr>
          <p:cNvSpPr txBox="1">
            <a:spLocks noGrp="1"/>
          </p:cNvSpPr>
          <p:nvPr>
            <p:ph type="title" idx="4294967295"/>
          </p:nvPr>
        </p:nvSpPr>
        <p:spPr/>
        <p:txBody>
          <a:bodyPr anchor="t"/>
          <a:lstStyle/>
          <a:p>
            <a:r>
              <a:rPr lang="fr-FR" sz="4400" dirty="0"/>
              <a:t>Écrire pour les </a:t>
            </a:r>
            <a:r>
              <a:rPr lang="fr-FR" sz="4400" dirty="0" err="1"/>
              <a:t>medias</a:t>
            </a:r>
            <a:br>
              <a:rPr lang="fr-FR" sz="4400" dirty="0"/>
            </a:br>
            <a:br>
              <a:rPr lang="fr-FR" sz="4400" dirty="0"/>
            </a:br>
            <a:br>
              <a:rPr lang="fr-FR" sz="4400" dirty="0"/>
            </a:br>
            <a:endParaRPr lang="fr-FR" sz="4400" dirty="0"/>
          </a:p>
        </p:txBody>
      </p:sp>
      <p:pic>
        <p:nvPicPr>
          <p:cNvPr id="3" name="Picture 5">
            <a:extLst>
              <a:ext uri="{FF2B5EF4-FFF2-40B4-BE49-F238E27FC236}">
                <a16:creationId xmlns:a16="http://schemas.microsoft.com/office/drawing/2014/main" id="{019162AE-EC04-BF75-E9AF-A16508393AED}"/>
              </a:ext>
            </a:extLst>
          </p:cNvPr>
          <p:cNvPicPr>
            <a:picLocks noChangeAspect="1"/>
          </p:cNvPicPr>
          <p:nvPr/>
        </p:nvPicPr>
        <p:blipFill>
          <a:blip r:embed="rId3">
            <a:lum/>
            <a:alphaModFix/>
          </a:blip>
          <a:srcRect/>
          <a:stretch>
            <a:fillRect/>
          </a:stretch>
        </p:blipFill>
        <p:spPr>
          <a:xfrm>
            <a:off x="9669600" y="5349960"/>
            <a:ext cx="1822319" cy="1159920"/>
          </a:xfrm>
          <a:prstGeom prst="rect">
            <a:avLst/>
          </a:prstGeom>
          <a:noFill/>
          <a:ln>
            <a:noFill/>
          </a:ln>
        </p:spPr>
      </p:pic>
      <p:sp>
        <p:nvSpPr>
          <p:cNvPr id="4" name="Rectangle 4">
            <a:extLst>
              <a:ext uri="{FF2B5EF4-FFF2-40B4-BE49-F238E27FC236}">
                <a16:creationId xmlns:a16="http://schemas.microsoft.com/office/drawing/2014/main" id="{3266E8DC-FD46-9C03-BC5E-A20C6C0B5216}"/>
              </a:ext>
            </a:extLst>
          </p:cNvPr>
          <p:cNvSpPr/>
          <p:nvPr/>
        </p:nvSpPr>
        <p:spPr>
          <a:xfrm>
            <a:off x="347040" y="5864039"/>
            <a:ext cx="6095519" cy="65449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fr-CA" sz="1800" b="0" i="0" u="none" strike="noStrike" kern="1200" spc="0" dirty="0">
                <a:ln>
                  <a:noFill/>
                </a:ln>
                <a:solidFill>
                  <a:srgbClr val="000000"/>
                </a:solidFill>
                <a:latin typeface="Calibri" pitchFamily="18"/>
                <a:ea typeface="Microsoft YaHei" pitchFamily="2"/>
                <a:cs typeface="Lucida Sans" pitchFamily="2"/>
              </a:rPr>
              <a:t>Odile Farge</a:t>
            </a:r>
          </a:p>
          <a:p>
            <a:pPr marL="0" marR="0" lvl="0" indent="0" algn="l" rtl="0" hangingPunct="1">
              <a:lnSpc>
                <a:spcPct val="100000"/>
              </a:lnSpc>
              <a:spcBef>
                <a:spcPts val="0"/>
              </a:spcBef>
              <a:spcAft>
                <a:spcPts val="0"/>
              </a:spcAft>
              <a:buNone/>
              <a:tabLst/>
            </a:pPr>
            <a:endParaRPr lang="fr-CA" sz="1800" b="0" i="0" u="none" strike="noStrike" kern="1200" spc="0" dirty="0">
              <a:ln>
                <a:noFill/>
              </a:ln>
              <a:solidFill>
                <a:srgbClr val="000000"/>
              </a:solidFill>
              <a:latin typeface="Calibri" pitchFamily="18"/>
              <a:ea typeface="Microsoft YaHei" pitchFamily="2"/>
              <a:cs typeface="Lucida Sans" pitchFamily="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Calendrier">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97DB0D-0F45-CB11-EEF9-23D7746667CD}"/>
              </a:ext>
            </a:extLst>
          </p:cNvPr>
          <p:cNvSpPr txBox="1">
            <a:spLocks noGrp="1"/>
          </p:cNvSpPr>
          <p:nvPr>
            <p:ph type="title" idx="4294967295"/>
          </p:nvPr>
        </p:nvSpPr>
        <p:spPr/>
        <p:txBody>
          <a:bodyPr/>
          <a:lstStyle/>
          <a:p>
            <a:pPr lvl="0"/>
            <a:r>
              <a:rPr lang="fr-FR"/>
              <a:t>Calendrier</a:t>
            </a:r>
          </a:p>
        </p:txBody>
      </p:sp>
      <p:sp>
        <p:nvSpPr>
          <p:cNvPr id="3" name="Espace réservé du contenu 2">
            <a:extLst>
              <a:ext uri="{FF2B5EF4-FFF2-40B4-BE49-F238E27FC236}">
                <a16:creationId xmlns:a16="http://schemas.microsoft.com/office/drawing/2014/main" id="{DC7FCE8D-6906-E5C6-9C89-FD0143A417CB}"/>
              </a:ext>
            </a:extLst>
          </p:cNvPr>
          <p:cNvSpPr txBox="1">
            <a:spLocks noGrp="1"/>
          </p:cNvSpPr>
          <p:nvPr>
            <p:ph type="body" idx="4294967295"/>
          </p:nvPr>
        </p:nvSpPr>
        <p:spPr>
          <a:xfrm>
            <a:off x="522359" y="1825560"/>
            <a:ext cx="7671960" cy="4350960"/>
          </a:xfrm>
        </p:spPr>
        <p:txBody>
          <a:bodyPr/>
          <a:lstStyle/>
          <a:p>
            <a:pPr>
              <a:buClr>
                <a:srgbClr val="58B6C0"/>
              </a:buClr>
              <a:buSzPct val="92000"/>
              <a:buFont typeface="Wingdings 2" panose="05020102010507070707" pitchFamily="18" charset="2"/>
              <a:buChar char=""/>
              <a:defRPr/>
            </a:pPr>
            <a:r>
              <a:rPr lang="fr-CA" altLang="fr-FR" sz="2400" dirty="0"/>
              <a:t>(38) | </a:t>
            </a:r>
            <a:r>
              <a:rPr lang="fr-CA" altLang="fr-FR" sz="2400" dirty="0">
                <a:solidFill>
                  <a:srgbClr val="7030A0"/>
                </a:solidFill>
              </a:rPr>
              <a:t>MERCREDI 16 SEPTEMBRE – 2 H 00 ( 15h30-17h30 )</a:t>
            </a:r>
          </a:p>
          <a:p>
            <a:pPr>
              <a:buClr>
                <a:srgbClr val="58B6C0"/>
              </a:buClr>
              <a:buSzPct val="92000"/>
              <a:buFont typeface="Wingdings 2" panose="05020102010507070707" pitchFamily="18" charset="2"/>
              <a:buChar char=""/>
            </a:pPr>
            <a:r>
              <a:rPr lang="fr-CA" altLang="fr-FR" sz="2400" dirty="0"/>
              <a:t>(40) | </a:t>
            </a:r>
            <a:r>
              <a:rPr lang="pt-BR" altLang="fr-FR" sz="2400" dirty="0">
                <a:solidFill>
                  <a:srgbClr val="7030A0"/>
                </a:solidFill>
              </a:rPr>
              <a:t>MERCREDI 30 SEPTEMBRE – 2 H 00 ( 15h30-17h30 ) </a:t>
            </a:r>
          </a:p>
          <a:p>
            <a:pPr>
              <a:buClr>
                <a:srgbClr val="58B6C0"/>
              </a:buClr>
              <a:buSzPct val="92000"/>
              <a:buFont typeface="Wingdings 2" panose="05020102010507070707" pitchFamily="18" charset="2"/>
              <a:buChar char=""/>
            </a:pPr>
            <a:r>
              <a:rPr lang="fr-CA" altLang="fr-FR" sz="2400" dirty="0"/>
              <a:t>(42) | </a:t>
            </a:r>
            <a:r>
              <a:rPr lang="pt-BR" altLang="fr-FR" sz="2400" dirty="0">
                <a:solidFill>
                  <a:srgbClr val="7030A0"/>
                </a:solidFill>
              </a:rPr>
              <a:t>MERCREDI 14 OCTOBRE – 2 H 00 ( 15h30-17h30 ) </a:t>
            </a:r>
          </a:p>
          <a:p>
            <a:pPr>
              <a:buClr>
                <a:srgbClr val="58B6C0"/>
              </a:buClr>
              <a:buSzPct val="92000"/>
              <a:buFont typeface="Wingdings 2" panose="05020102010507070707" pitchFamily="18" charset="2"/>
              <a:buChar char=""/>
            </a:pPr>
            <a:r>
              <a:rPr lang="fr-CA" altLang="fr-FR" sz="2400" dirty="0"/>
              <a:t>(43) | </a:t>
            </a:r>
            <a:r>
              <a:rPr lang="pt-BR" altLang="fr-FR" sz="2400" dirty="0">
                <a:solidFill>
                  <a:srgbClr val="7030A0"/>
                </a:solidFill>
              </a:rPr>
              <a:t>MERCREDI 21 OCTOBRE – 2 H 00 ( 15h30-17h30 ) </a:t>
            </a:r>
          </a:p>
          <a:p>
            <a:pPr>
              <a:buClr>
                <a:srgbClr val="58B6C0"/>
              </a:buClr>
              <a:buSzPct val="92000"/>
              <a:buFont typeface="Wingdings 2" panose="05020102010507070707" pitchFamily="18" charset="2"/>
              <a:buChar char=""/>
            </a:pPr>
            <a:r>
              <a:rPr lang="fr-CA" altLang="fr-FR" sz="2400" b="1" strike="sngStrike" dirty="0"/>
              <a:t>(45) | </a:t>
            </a:r>
            <a:r>
              <a:rPr lang="pt-BR" altLang="fr-FR" sz="2400" b="1" strike="sngStrike" dirty="0">
                <a:solidFill>
                  <a:srgbClr val="7030A0"/>
                </a:solidFill>
              </a:rPr>
              <a:t>MERCREDI 04 NOVEMBRE – 2 H 00 ( 15h30-17h30 )</a:t>
            </a:r>
          </a:p>
          <a:p>
            <a:pPr marL="892175" lvl="6" indent="-174625">
              <a:buClr>
                <a:srgbClr val="58B6C0"/>
              </a:buClr>
              <a:buSzPct val="92000"/>
              <a:buFont typeface="Wingdings 2" panose="05020102010507070707" pitchFamily="18" charset="2"/>
              <a:buChar char=""/>
            </a:pPr>
            <a:r>
              <a:rPr lang="pt-BR" altLang="fr-FR" sz="2000" b="1" dirty="0">
                <a:solidFill>
                  <a:srgbClr val="7030A0"/>
                </a:solidFill>
              </a:rPr>
              <a:t>A REPORTER</a:t>
            </a:r>
            <a:endParaRPr lang="pt-BR" altLang="fr-FR" sz="2400" b="1" dirty="0">
              <a:solidFill>
                <a:srgbClr val="7030A0"/>
              </a:solidFill>
            </a:endParaRPr>
          </a:p>
          <a:p>
            <a:pPr>
              <a:buClr>
                <a:srgbClr val="58B6C0"/>
              </a:buClr>
              <a:buSzPct val="92000"/>
              <a:buFont typeface="Wingdings 2" panose="05020102010507070707" pitchFamily="18" charset="2"/>
              <a:buChar char=""/>
            </a:pPr>
            <a:r>
              <a:rPr lang="fr-CA" altLang="fr-FR" sz="2400" i="1" strike="sngStrike" dirty="0"/>
              <a:t>(46) | </a:t>
            </a:r>
            <a:r>
              <a:rPr lang="pt-BR" altLang="fr-FR" sz="2400" i="1" strike="sngStrike" dirty="0">
                <a:solidFill>
                  <a:srgbClr val="7030A0"/>
                </a:solidFill>
              </a:rPr>
              <a:t>MERCREDI 11 NOVEMBRE – 2 H 00 ( 15h30-17h30 )</a:t>
            </a:r>
          </a:p>
          <a:p>
            <a:pPr>
              <a:buClr>
                <a:srgbClr val="58B6C0"/>
              </a:buClr>
              <a:buSzPct val="92000"/>
              <a:buFont typeface="Wingdings 2" panose="05020102010507070707" pitchFamily="18" charset="2"/>
              <a:buChar char=""/>
            </a:pPr>
            <a:r>
              <a:rPr lang="fr-FR" sz="2400" b="1" dirty="0"/>
              <a:t> MERCREDI 18 NOVEMBRE – 2 H 00 (15H30 – 17H30)</a:t>
            </a:r>
          </a:p>
        </p:txBody>
      </p:sp>
      <p:pic>
        <p:nvPicPr>
          <p:cNvPr id="4" name="Image 5">
            <a:extLst>
              <a:ext uri="{FF2B5EF4-FFF2-40B4-BE49-F238E27FC236}">
                <a16:creationId xmlns:a16="http://schemas.microsoft.com/office/drawing/2014/main" id="{D1AF9EB4-8747-8B13-0DF4-54FCF53F50CD}"/>
              </a:ext>
            </a:extLst>
          </p:cNvPr>
          <p:cNvPicPr>
            <a:picLocks noChangeAspect="1"/>
          </p:cNvPicPr>
          <p:nvPr/>
        </p:nvPicPr>
        <p:blipFill>
          <a:blip r:embed="rId3">
            <a:lum/>
            <a:alphaModFix/>
          </a:blip>
          <a:srcRect/>
          <a:stretch>
            <a:fillRect/>
          </a:stretch>
        </p:blipFill>
        <p:spPr>
          <a:xfrm>
            <a:off x="8040600" y="0"/>
            <a:ext cx="4571640" cy="68576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8E86C-9A97-27FE-D965-ACB815CF8F75}"/>
            </a:ext>
          </a:extLst>
        </p:cNvPr>
        <p:cNvGrpSpPr/>
        <p:nvPr/>
      </p:nvGrpSpPr>
      <p:grpSpPr>
        <a:xfrm>
          <a:off x="0" y="0"/>
          <a:ext cx="0" cy="0"/>
          <a:chOff x="0" y="0"/>
          <a:chExt cx="0" cy="0"/>
        </a:xfrm>
      </p:grpSpPr>
      <p:pic>
        <p:nvPicPr>
          <p:cNvPr id="4" name="Image 5">
            <a:extLst>
              <a:ext uri="{FF2B5EF4-FFF2-40B4-BE49-F238E27FC236}">
                <a16:creationId xmlns:a16="http://schemas.microsoft.com/office/drawing/2014/main" id="{C11369BD-26EA-E1A0-1DD5-A2BAEAE2A848}"/>
              </a:ext>
            </a:extLst>
          </p:cNvPr>
          <p:cNvPicPr>
            <a:picLocks noChangeAspect="1"/>
          </p:cNvPicPr>
          <p:nvPr/>
        </p:nvPicPr>
        <p:blipFill>
          <a:blip r:embed="rId3">
            <a:lum/>
            <a:alphaModFix/>
          </a:blip>
          <a:srcRect/>
          <a:stretch>
            <a:fillRect/>
          </a:stretch>
        </p:blipFill>
        <p:spPr>
          <a:xfrm>
            <a:off x="8040600" y="0"/>
            <a:ext cx="5145120" cy="6857640"/>
          </a:xfrm>
          <a:prstGeom prst="rect">
            <a:avLst/>
          </a:prstGeom>
          <a:noFill/>
          <a:ln>
            <a:noFill/>
          </a:ln>
        </p:spPr>
      </p:pic>
      <p:sp>
        <p:nvSpPr>
          <p:cNvPr id="2" name="Titre 1">
            <a:extLst>
              <a:ext uri="{FF2B5EF4-FFF2-40B4-BE49-F238E27FC236}">
                <a16:creationId xmlns:a16="http://schemas.microsoft.com/office/drawing/2014/main" id="{9E52A985-5D69-CF42-7BD3-FA611E848377}"/>
              </a:ext>
            </a:extLst>
          </p:cNvPr>
          <p:cNvSpPr txBox="1">
            <a:spLocks noGrp="1"/>
          </p:cNvSpPr>
          <p:nvPr>
            <p:ph type="title"/>
          </p:nvPr>
        </p:nvSpPr>
        <p:spPr/>
        <p:txBody>
          <a:bodyPr/>
          <a:lstStyle/>
          <a:p>
            <a:pPr lvl="0"/>
            <a:r>
              <a:rPr lang="fr-FR"/>
              <a:t>Avant tout…</a:t>
            </a:r>
          </a:p>
        </p:txBody>
      </p:sp>
      <p:sp>
        <p:nvSpPr>
          <p:cNvPr id="3" name="Espace réservé du contenu 2">
            <a:extLst>
              <a:ext uri="{FF2B5EF4-FFF2-40B4-BE49-F238E27FC236}">
                <a16:creationId xmlns:a16="http://schemas.microsoft.com/office/drawing/2014/main" id="{FA80ED52-12F2-EB4B-BA97-684E28B808CD}"/>
              </a:ext>
            </a:extLst>
          </p:cNvPr>
          <p:cNvSpPr txBox="1">
            <a:spLocks noGrp="1"/>
          </p:cNvSpPr>
          <p:nvPr>
            <p:ph idx="1"/>
          </p:nvPr>
        </p:nvSpPr>
        <p:spPr>
          <a:xfrm>
            <a:off x="838079" y="1362635"/>
            <a:ext cx="7124821" cy="5251525"/>
          </a:xfrm>
          <a:solidFill>
            <a:schemeClr val="bg1"/>
          </a:solidFill>
        </p:spPr>
        <p:txBody>
          <a:bodyPr/>
          <a:lstStyle/>
          <a:p>
            <a:pPr lvl="0">
              <a:spcBef>
                <a:spcPts val="1001"/>
              </a:spcBef>
              <a:buFont typeface="Arial" pitchFamily="32"/>
              <a:buChar char="•"/>
            </a:pPr>
            <a:r>
              <a:rPr lang="fr-FR" sz="2400" b="1" dirty="0"/>
              <a:t>Un complément au cours de Journalisme</a:t>
            </a:r>
          </a:p>
          <a:p>
            <a:pPr lvl="0">
              <a:spcBef>
                <a:spcPts val="1001"/>
              </a:spcBef>
              <a:buFont typeface="Arial" pitchFamily="32"/>
              <a:buChar char="•"/>
            </a:pPr>
            <a:r>
              <a:rPr lang="fr-FR" sz="2400" b="1" dirty="0"/>
              <a:t>Lire régulièrement la presse écrite </a:t>
            </a:r>
            <a:r>
              <a:rPr lang="fr-FR" sz="2400" dirty="0"/>
              <a:t>– qu’il s’agisse de la presse papier ou de la presse en ligne.  </a:t>
            </a:r>
          </a:p>
          <a:p>
            <a:pPr lvl="1">
              <a:spcBef>
                <a:spcPts val="499"/>
              </a:spcBef>
              <a:buFont typeface="Arial" pitchFamily="32"/>
              <a:buChar char="•"/>
            </a:pPr>
            <a:r>
              <a:rPr lang="fr-FR" sz="2000" dirty="0"/>
              <a:t>Lire régulièrement un titre de la presse qui vous intéresse, ou alors choisir de lire différents titres, y compris des journaux éloignés de votre sensibilité, pour vous </a:t>
            </a:r>
            <a:r>
              <a:rPr lang="fr-FR" sz="2000" b="1" dirty="0"/>
              <a:t>familiariser avec différentes lignes éditoriales</a:t>
            </a:r>
            <a:r>
              <a:rPr lang="fr-FR" sz="2000" dirty="0"/>
              <a:t>, et </a:t>
            </a:r>
            <a:r>
              <a:rPr lang="fr-FR" sz="2000" b="1" dirty="0"/>
              <a:t>comparer le traitement d’un même sujet d’actualité </a:t>
            </a:r>
            <a:r>
              <a:rPr lang="fr-FR" sz="2000" dirty="0"/>
              <a:t>par différentes rédactions.</a:t>
            </a:r>
          </a:p>
          <a:p>
            <a:pPr lvl="0">
              <a:spcBef>
                <a:spcPts val="1001"/>
              </a:spcBef>
              <a:buFont typeface="Arial" pitchFamily="32"/>
              <a:buChar char="•"/>
            </a:pPr>
            <a:r>
              <a:rPr lang="fr-FR" sz="2400" b="1" dirty="0"/>
              <a:t>OBSERVEZ COMMENT LES JOURNALISTES ÉCRIVENT !</a:t>
            </a:r>
          </a:p>
          <a:p>
            <a:pPr lvl="0">
              <a:spcBef>
                <a:spcPts val="1001"/>
              </a:spcBef>
              <a:buFont typeface="Arial" pitchFamily="32"/>
              <a:buChar char="•"/>
            </a:pPr>
            <a:r>
              <a:rPr lang="fr-FR" sz="2400" b="1" dirty="0"/>
              <a:t>INSPIREZ VOUS DES JOURNALISTES DE PRESSE ÉCRITE !</a:t>
            </a:r>
          </a:p>
        </p:txBody>
      </p:sp>
    </p:spTree>
    <p:extLst>
      <p:ext uri="{BB962C8B-B14F-4D97-AF65-F5344CB8AC3E}">
        <p14:creationId xmlns:p14="http://schemas.microsoft.com/office/powerpoint/2010/main" val="34613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Avant tout…">
    <p:spTree>
      <p:nvGrpSpPr>
        <p:cNvPr id="1" name=""/>
        <p:cNvGrpSpPr/>
        <p:nvPr/>
      </p:nvGrpSpPr>
      <p:grpSpPr>
        <a:xfrm>
          <a:off x="0" y="0"/>
          <a:ext cx="0" cy="0"/>
          <a:chOff x="0" y="0"/>
          <a:chExt cx="0" cy="0"/>
        </a:xfrm>
      </p:grpSpPr>
      <p:pic>
        <p:nvPicPr>
          <p:cNvPr id="4" name="Image 5">
            <a:extLst>
              <a:ext uri="{FF2B5EF4-FFF2-40B4-BE49-F238E27FC236}">
                <a16:creationId xmlns:a16="http://schemas.microsoft.com/office/drawing/2014/main" id="{5858D36D-3543-8981-FAC2-B6AF3C642E0B}"/>
              </a:ext>
            </a:extLst>
          </p:cNvPr>
          <p:cNvPicPr>
            <a:picLocks noChangeAspect="1"/>
          </p:cNvPicPr>
          <p:nvPr/>
        </p:nvPicPr>
        <p:blipFill>
          <a:blip r:embed="rId3">
            <a:lum/>
            <a:alphaModFix/>
          </a:blip>
          <a:srcRect/>
          <a:stretch>
            <a:fillRect/>
          </a:stretch>
        </p:blipFill>
        <p:spPr>
          <a:xfrm>
            <a:off x="8040600" y="0"/>
            <a:ext cx="5145120" cy="6857640"/>
          </a:xfrm>
          <a:prstGeom prst="rect">
            <a:avLst/>
          </a:prstGeom>
          <a:noFill/>
          <a:ln>
            <a:noFill/>
          </a:ln>
        </p:spPr>
      </p:pic>
      <p:sp>
        <p:nvSpPr>
          <p:cNvPr id="2" name="Titre 1">
            <a:extLst>
              <a:ext uri="{FF2B5EF4-FFF2-40B4-BE49-F238E27FC236}">
                <a16:creationId xmlns:a16="http://schemas.microsoft.com/office/drawing/2014/main" id="{07F1DD9A-5316-5A67-75E0-02B2FAEF67AB}"/>
              </a:ext>
            </a:extLst>
          </p:cNvPr>
          <p:cNvSpPr txBox="1">
            <a:spLocks noGrp="1"/>
          </p:cNvSpPr>
          <p:nvPr>
            <p:ph type="title"/>
          </p:nvPr>
        </p:nvSpPr>
        <p:spPr/>
        <p:txBody>
          <a:bodyPr/>
          <a:lstStyle/>
          <a:p>
            <a:pPr lvl="0"/>
            <a:r>
              <a:rPr lang="fr-FR"/>
              <a:t>Avant tout…</a:t>
            </a:r>
          </a:p>
        </p:txBody>
      </p:sp>
      <p:sp>
        <p:nvSpPr>
          <p:cNvPr id="3" name="Espace réservé du contenu 2">
            <a:extLst>
              <a:ext uri="{FF2B5EF4-FFF2-40B4-BE49-F238E27FC236}">
                <a16:creationId xmlns:a16="http://schemas.microsoft.com/office/drawing/2014/main" id="{BB93780D-7CCB-A119-CF82-F8CDD5961B51}"/>
              </a:ext>
            </a:extLst>
          </p:cNvPr>
          <p:cNvSpPr txBox="1">
            <a:spLocks noGrp="1"/>
          </p:cNvSpPr>
          <p:nvPr>
            <p:ph idx="1"/>
          </p:nvPr>
        </p:nvSpPr>
        <p:spPr>
          <a:xfrm>
            <a:off x="838079" y="1362635"/>
            <a:ext cx="6730561" cy="5251525"/>
          </a:xfrm>
          <a:solidFill>
            <a:schemeClr val="bg1"/>
          </a:solidFill>
        </p:spPr>
        <p:txBody>
          <a:bodyPr/>
          <a:lstStyle/>
          <a:p>
            <a:pPr lvl="0">
              <a:spcBef>
                <a:spcPts val="1001"/>
              </a:spcBef>
              <a:buNone/>
            </a:pPr>
            <a:endParaRPr lang="fr-FR" sz="2000" dirty="0"/>
          </a:p>
          <a:p>
            <a:pPr lvl="0">
              <a:spcBef>
                <a:spcPts val="1001"/>
              </a:spcBef>
              <a:buFont typeface="Arial" pitchFamily="32"/>
              <a:buChar char="•"/>
            </a:pPr>
            <a:r>
              <a:rPr lang="fr-FR" sz="2400" dirty="0"/>
              <a:t>A la BU d’Angers, accès « </a:t>
            </a:r>
            <a:r>
              <a:rPr lang="fr-FR" sz="2400" dirty="0" err="1"/>
              <a:t>Europresse</a:t>
            </a:r>
            <a:r>
              <a:rPr lang="fr-FR" sz="2400" dirty="0"/>
              <a:t> ». Tapez « BU Angers </a:t>
            </a:r>
            <a:r>
              <a:rPr lang="fr-FR" sz="2400" dirty="0" err="1"/>
              <a:t>Europresse</a:t>
            </a:r>
            <a:r>
              <a:rPr lang="fr-FR" sz="2400" dirty="0"/>
              <a:t> » dans un moteur de recherche, cliquez sur le premier lien disponible, puis sur «Accéder».</a:t>
            </a:r>
          </a:p>
          <a:p>
            <a:pPr lvl="0">
              <a:spcBef>
                <a:spcPts val="1001"/>
              </a:spcBef>
              <a:buNone/>
            </a:pPr>
            <a:endParaRPr lang="fr-FR" sz="2400" dirty="0"/>
          </a:p>
          <a:p>
            <a:pPr lvl="1">
              <a:spcBef>
                <a:spcPts val="499"/>
              </a:spcBef>
              <a:buFont typeface="Arial" pitchFamily="32"/>
              <a:buChar char="•"/>
            </a:pPr>
            <a:r>
              <a:rPr lang="fr-FR" sz="2000" dirty="0"/>
              <a:t>Allez ensuite dans « Publications en PDF ». Ensuite, à partir de la liste par ordre alphabétique, recherchez les titres de presse qui vous intéressent.</a:t>
            </a:r>
          </a:p>
          <a:p>
            <a:pPr lvl="0">
              <a:buNone/>
            </a:pPr>
            <a:endParaRPr lang="fr-FR"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ommaire des séanc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6C5DE2-C6EE-29D7-BACC-9DEA84CCF2E7}"/>
              </a:ext>
            </a:extLst>
          </p:cNvPr>
          <p:cNvSpPr txBox="1">
            <a:spLocks noGrp="1"/>
          </p:cNvSpPr>
          <p:nvPr>
            <p:ph type="title"/>
          </p:nvPr>
        </p:nvSpPr>
        <p:spPr/>
        <p:txBody>
          <a:bodyPr/>
          <a:lstStyle/>
          <a:p>
            <a:pPr lvl="0"/>
            <a:r>
              <a:rPr lang="fr-FR"/>
              <a:t>Sommaire des séances</a:t>
            </a:r>
          </a:p>
        </p:txBody>
      </p:sp>
      <p:sp>
        <p:nvSpPr>
          <p:cNvPr id="3" name="Espace réservé du contenu 2">
            <a:extLst>
              <a:ext uri="{FF2B5EF4-FFF2-40B4-BE49-F238E27FC236}">
                <a16:creationId xmlns:a16="http://schemas.microsoft.com/office/drawing/2014/main" id="{6823DFDD-8910-121F-39C5-FE8337A7BB8E}"/>
              </a:ext>
            </a:extLst>
          </p:cNvPr>
          <p:cNvSpPr txBox="1">
            <a:spLocks noGrp="1"/>
          </p:cNvSpPr>
          <p:nvPr>
            <p:ph idx="1"/>
          </p:nvPr>
        </p:nvSpPr>
        <p:spPr/>
        <p:txBody>
          <a:bodyPr/>
          <a:lstStyle/>
          <a:p>
            <a:pPr marL="177800" lvl="0" indent="-177800">
              <a:spcBef>
                <a:spcPts val="1001"/>
              </a:spcBef>
              <a:buFont typeface="Arial" pitchFamily="32"/>
              <a:buChar char="•"/>
            </a:pPr>
            <a:r>
              <a:rPr lang="fr-FR" dirty="0"/>
              <a:t>S01 – Méthodologie de travail</a:t>
            </a:r>
          </a:p>
          <a:p>
            <a:pPr marL="541338" lvl="1" indent="-185738">
              <a:lnSpc>
                <a:spcPct val="100000"/>
              </a:lnSpc>
              <a:spcAft>
                <a:spcPts val="0"/>
              </a:spcAft>
              <a:buFont typeface="Arial" pitchFamily="32"/>
              <a:buChar char="•"/>
            </a:pPr>
            <a:r>
              <a:rPr lang="fr-FR" sz="2400" dirty="0"/>
              <a:t>Définitions</a:t>
            </a:r>
          </a:p>
          <a:p>
            <a:pPr marL="541338" lvl="1" indent="-185738">
              <a:lnSpc>
                <a:spcPct val="100000"/>
              </a:lnSpc>
              <a:spcAft>
                <a:spcPts val="0"/>
              </a:spcAft>
              <a:buFont typeface="Arial" pitchFamily="32"/>
              <a:buChar char="•"/>
            </a:pPr>
            <a:r>
              <a:rPr lang="fr-FR" sz="2400" dirty="0"/>
              <a:t>On parle d’écriture</a:t>
            </a:r>
          </a:p>
          <a:p>
            <a:pPr marL="541338" lvl="1" indent="-185738">
              <a:lnSpc>
                <a:spcPct val="100000"/>
              </a:lnSpc>
              <a:spcAft>
                <a:spcPts val="0"/>
              </a:spcAft>
              <a:buFont typeface="Arial" pitchFamily="32"/>
              <a:buChar char="•"/>
            </a:pPr>
            <a:r>
              <a:rPr lang="fr-FR" sz="2400" dirty="0"/>
              <a:t>On parle de </a:t>
            </a:r>
            <a:r>
              <a:rPr lang="fr-FR" sz="2400" dirty="0" err="1"/>
              <a:t>medias</a:t>
            </a:r>
            <a:endParaRPr lang="fr-FR" sz="2400" dirty="0"/>
          </a:p>
          <a:p>
            <a:pPr marL="541338" lvl="1" indent="-185738">
              <a:lnSpc>
                <a:spcPct val="100000"/>
              </a:lnSpc>
              <a:spcAft>
                <a:spcPts val="0"/>
              </a:spcAft>
              <a:buFont typeface="Arial" pitchFamily="32"/>
              <a:buChar char="•"/>
            </a:pPr>
            <a:r>
              <a:rPr lang="fr-FR" sz="2400" dirty="0"/>
              <a:t>On parle d’écrire pour les </a:t>
            </a:r>
            <a:r>
              <a:rPr lang="fr-FR" sz="2400" dirty="0" err="1"/>
              <a:t>medias</a:t>
            </a:r>
            <a:endParaRPr lang="fr-FR" sz="2400" dirty="0"/>
          </a:p>
          <a:p>
            <a:pPr lvl="0">
              <a:buNone/>
            </a:pPr>
            <a:endParaRPr lang="fr-FR" sz="2400" dirty="0"/>
          </a:p>
          <a:p>
            <a:pPr marL="177800" indent="-177800">
              <a:spcBef>
                <a:spcPts val="1001"/>
              </a:spcBef>
              <a:buFont typeface="Arial" pitchFamily="32"/>
              <a:buChar char="•"/>
            </a:pPr>
            <a:r>
              <a:rPr lang="fr-FR" dirty="0"/>
              <a:t>De S02 à S06</a:t>
            </a:r>
          </a:p>
          <a:p>
            <a:pPr marL="541338" lvl="1" indent="-185738">
              <a:lnSpc>
                <a:spcPct val="100000"/>
              </a:lnSpc>
              <a:spcAft>
                <a:spcPts val="0"/>
              </a:spcAft>
              <a:buFont typeface="Arial" pitchFamily="32"/>
              <a:buChar char="•"/>
            </a:pPr>
            <a:r>
              <a:rPr lang="fr-FR" sz="2400" dirty="0"/>
              <a:t>Exercices en cours</a:t>
            </a:r>
          </a:p>
          <a:p>
            <a:pPr marL="541338" lvl="1" indent="-185738">
              <a:lnSpc>
                <a:spcPct val="100000"/>
              </a:lnSpc>
              <a:spcAft>
                <a:spcPts val="0"/>
              </a:spcAft>
              <a:buFont typeface="Arial" pitchFamily="32"/>
              <a:buChar char="•"/>
            </a:pPr>
            <a:r>
              <a:rPr lang="fr-FR" sz="2400" dirty="0"/>
              <a:t>A rendre en fin de cours</a:t>
            </a:r>
          </a:p>
        </p:txBody>
      </p:sp>
      <p:pic>
        <p:nvPicPr>
          <p:cNvPr id="4" name="Image 4">
            <a:extLst>
              <a:ext uri="{FF2B5EF4-FFF2-40B4-BE49-F238E27FC236}">
                <a16:creationId xmlns:a16="http://schemas.microsoft.com/office/drawing/2014/main" id="{24DBDE3E-6399-0053-77DB-17F86D9C080C}"/>
              </a:ext>
            </a:extLst>
          </p:cNvPr>
          <p:cNvPicPr>
            <a:picLocks noChangeAspect="1"/>
          </p:cNvPicPr>
          <p:nvPr/>
        </p:nvPicPr>
        <p:blipFill>
          <a:blip r:embed="rId3">
            <a:lum/>
            <a:alphaModFix/>
          </a:blip>
          <a:srcRect/>
          <a:stretch>
            <a:fillRect/>
          </a:stretch>
        </p:blipFill>
        <p:spPr>
          <a:xfrm>
            <a:off x="8040600" y="0"/>
            <a:ext cx="4898160" cy="685764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Valida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25237E-A825-8F35-C7D7-DC3E530B8398}"/>
              </a:ext>
            </a:extLst>
          </p:cNvPr>
          <p:cNvSpPr txBox="1">
            <a:spLocks noGrp="1"/>
          </p:cNvSpPr>
          <p:nvPr>
            <p:ph type="title" idx="4294967295"/>
          </p:nvPr>
        </p:nvSpPr>
        <p:spPr/>
        <p:txBody>
          <a:bodyPr/>
          <a:lstStyle/>
          <a:p>
            <a:pPr lvl="0"/>
            <a:r>
              <a:rPr lang="fr-FR"/>
              <a:t>Validation</a:t>
            </a:r>
          </a:p>
        </p:txBody>
      </p:sp>
      <p:sp>
        <p:nvSpPr>
          <p:cNvPr id="3" name="Espace réservé du contenu 2">
            <a:extLst>
              <a:ext uri="{FF2B5EF4-FFF2-40B4-BE49-F238E27FC236}">
                <a16:creationId xmlns:a16="http://schemas.microsoft.com/office/drawing/2014/main" id="{DDC17185-F39C-0088-2384-92CB3D776AED}"/>
              </a:ext>
            </a:extLst>
          </p:cNvPr>
          <p:cNvSpPr txBox="1">
            <a:spLocks noGrp="1"/>
          </p:cNvSpPr>
          <p:nvPr>
            <p:ph type="body" idx="4294967295"/>
          </p:nvPr>
        </p:nvSpPr>
        <p:spPr/>
        <p:txBody>
          <a:bodyPr/>
          <a:lstStyle/>
          <a:p>
            <a:pPr marL="177800" indent="-177800">
              <a:spcBef>
                <a:spcPts val="499"/>
              </a:spcBef>
              <a:buFont typeface="Arial" pitchFamily="32"/>
              <a:buChar char="•"/>
            </a:pPr>
            <a:r>
              <a:rPr lang="fr-FR" sz="2400" dirty="0"/>
              <a:t>Présence</a:t>
            </a:r>
          </a:p>
          <a:p>
            <a:pPr marL="177800" indent="-177800">
              <a:spcBef>
                <a:spcPts val="499"/>
              </a:spcBef>
              <a:buFont typeface="Arial" pitchFamily="32"/>
              <a:buChar char="•"/>
            </a:pPr>
            <a:r>
              <a:rPr lang="fr-FR" sz="2400" dirty="0"/>
              <a:t>Ponctualité</a:t>
            </a:r>
          </a:p>
          <a:p>
            <a:pPr marL="177800" indent="-177800">
              <a:spcBef>
                <a:spcPts val="499"/>
              </a:spcBef>
              <a:buFont typeface="Arial" pitchFamily="32"/>
              <a:buChar char="•"/>
            </a:pPr>
            <a:r>
              <a:rPr lang="fr-FR" sz="2400" dirty="0"/>
              <a:t>Participation</a:t>
            </a:r>
          </a:p>
          <a:p>
            <a:pPr lvl="0">
              <a:buNone/>
            </a:pPr>
            <a:endParaRPr lang="fr-FR" sz="2400" dirty="0"/>
          </a:p>
          <a:p>
            <a:pPr marL="177800" lvl="1" indent="-177800">
              <a:spcBef>
                <a:spcPts val="499"/>
              </a:spcBef>
              <a:buSzPct val="45000"/>
              <a:buFont typeface="Arial" pitchFamily="32"/>
              <a:buChar char="•"/>
            </a:pPr>
            <a:r>
              <a:rPr lang="fr-FR" sz="2400" dirty="0"/>
              <a:t>Exercices demandés</a:t>
            </a:r>
          </a:p>
          <a:p>
            <a:pPr lvl="0">
              <a:buNone/>
            </a:pPr>
            <a:endParaRPr lang="fr-FR" sz="2400" dirty="0"/>
          </a:p>
          <a:p>
            <a:pPr lvl="0">
              <a:buNone/>
            </a:pPr>
            <a:endParaRPr lang="fr-FR" sz="2400" dirty="0"/>
          </a:p>
          <a:p>
            <a:pPr marL="457200" lvl="0" algn="ctr">
              <a:buNone/>
            </a:pPr>
            <a:r>
              <a:rPr lang="fr-FR" sz="2400" dirty="0"/>
              <a:t>Une note sur 20</a:t>
            </a:r>
          </a:p>
        </p:txBody>
      </p:sp>
      <p:pic>
        <p:nvPicPr>
          <p:cNvPr id="4" name="Image 3">
            <a:extLst>
              <a:ext uri="{FF2B5EF4-FFF2-40B4-BE49-F238E27FC236}">
                <a16:creationId xmlns:a16="http://schemas.microsoft.com/office/drawing/2014/main" id="{58060F8D-6094-08FC-02FB-E17B6695DCBD}"/>
              </a:ext>
            </a:extLst>
          </p:cNvPr>
          <p:cNvPicPr>
            <a:picLocks noChangeAspect="1"/>
          </p:cNvPicPr>
          <p:nvPr/>
        </p:nvPicPr>
        <p:blipFill>
          <a:blip r:embed="rId3">
            <a:lum/>
            <a:alphaModFix/>
          </a:blip>
          <a:srcRect/>
          <a:stretch>
            <a:fillRect/>
          </a:stretch>
        </p:blipFill>
        <p:spPr>
          <a:xfrm>
            <a:off x="8040600" y="0"/>
            <a:ext cx="4571640" cy="685764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Enfi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EC9564-5F2B-1458-99A8-CFF8BA109C23}"/>
              </a:ext>
            </a:extLst>
          </p:cNvPr>
          <p:cNvSpPr txBox="1">
            <a:spLocks noGrp="1"/>
          </p:cNvSpPr>
          <p:nvPr>
            <p:ph type="title" idx="4294967295"/>
          </p:nvPr>
        </p:nvSpPr>
        <p:spPr/>
        <p:txBody>
          <a:bodyPr/>
          <a:lstStyle/>
          <a:p>
            <a:pPr lvl="0"/>
            <a:r>
              <a:rPr lang="fr-FR"/>
              <a:t>Enfin…</a:t>
            </a:r>
          </a:p>
        </p:txBody>
      </p:sp>
      <p:sp>
        <p:nvSpPr>
          <p:cNvPr id="3" name="Espace réservé du contenu 6">
            <a:extLst>
              <a:ext uri="{FF2B5EF4-FFF2-40B4-BE49-F238E27FC236}">
                <a16:creationId xmlns:a16="http://schemas.microsoft.com/office/drawing/2014/main" id="{4D6EA6A7-3EC2-EAD4-01C3-5E8CCA09EE5D}"/>
              </a:ext>
            </a:extLst>
          </p:cNvPr>
          <p:cNvSpPr txBox="1">
            <a:spLocks noGrp="1"/>
          </p:cNvSpPr>
          <p:nvPr>
            <p:ph type="body" idx="4294967295"/>
          </p:nvPr>
        </p:nvSpPr>
        <p:spPr>
          <a:xfrm>
            <a:off x="838079" y="1825560"/>
            <a:ext cx="7018987" cy="4350960"/>
          </a:xfrm>
        </p:spPr>
        <p:txBody>
          <a:bodyPr/>
          <a:lstStyle/>
          <a:p>
            <a:pPr marL="177800" lvl="0" indent="-177800">
              <a:spcBef>
                <a:spcPts val="1001"/>
              </a:spcBef>
              <a:buFont typeface="Arial" pitchFamily="32"/>
              <a:buChar char="•"/>
            </a:pPr>
            <a:r>
              <a:rPr lang="fr-FR" dirty="0"/>
              <a:t>Vous : 3 ou 4 phrases</a:t>
            </a:r>
          </a:p>
          <a:p>
            <a:pPr marL="541338" lvl="2" indent="-185738">
              <a:spcBef>
                <a:spcPts val="499"/>
              </a:spcBef>
              <a:buFont typeface="Arial" pitchFamily="32"/>
              <a:buChar char="•"/>
            </a:pPr>
            <a:r>
              <a:rPr lang="fr-FR" sz="2400" dirty="0"/>
              <a:t>Age / Parcours (rapide) / Pourquoi L3 </a:t>
            </a:r>
            <a:r>
              <a:rPr lang="fr-FR" sz="2400" dirty="0" err="1"/>
              <a:t>Edicom</a:t>
            </a:r>
            <a:r>
              <a:rPr lang="fr-FR" sz="2400" dirty="0"/>
              <a:t> / Avenir ?</a:t>
            </a:r>
          </a:p>
          <a:p>
            <a:pPr marL="177800" lvl="0" indent="-177800">
              <a:spcBef>
                <a:spcPts val="1001"/>
              </a:spcBef>
              <a:buFont typeface="Arial" pitchFamily="32"/>
              <a:buChar char="•"/>
            </a:pPr>
            <a:r>
              <a:rPr lang="fr-FR" dirty="0"/>
              <a:t>Moi : </a:t>
            </a:r>
            <a:r>
              <a:rPr lang="fr-FR" dirty="0">
                <a:hlinkClick r:id="rId3">
                  <a:extLst>
                    <a:ext uri="{A12FA001-AC4F-418D-AE19-62706E023703}">
                      <ahyp:hlinkClr xmlns:ahyp="http://schemas.microsoft.com/office/drawing/2018/hyperlinkcolor" val="tx"/>
                    </a:ext>
                  </a:extLst>
                </a:hlinkClick>
              </a:rPr>
              <a:t>odile.farge@univ-angers.fr</a:t>
            </a:r>
          </a:p>
          <a:p>
            <a:pPr marL="177800" lvl="0" indent="-177800">
              <a:spcBef>
                <a:spcPts val="1001"/>
              </a:spcBef>
              <a:buFont typeface="Arial" pitchFamily="32"/>
              <a:buChar char="•"/>
            </a:pPr>
            <a:r>
              <a:rPr lang="fr-FR" dirty="0"/>
              <a:t>Dans l’objet du message : [ANGERS-L3]</a:t>
            </a:r>
          </a:p>
        </p:txBody>
      </p:sp>
      <p:pic>
        <p:nvPicPr>
          <p:cNvPr id="4" name="Image 4">
            <a:extLst>
              <a:ext uri="{FF2B5EF4-FFF2-40B4-BE49-F238E27FC236}">
                <a16:creationId xmlns:a16="http://schemas.microsoft.com/office/drawing/2014/main" id="{EE389AB2-BD0C-5166-8859-4DDA6C2F1A5C}"/>
              </a:ext>
            </a:extLst>
          </p:cNvPr>
          <p:cNvPicPr>
            <a:picLocks noChangeAspect="1"/>
          </p:cNvPicPr>
          <p:nvPr/>
        </p:nvPicPr>
        <p:blipFill>
          <a:blip r:embed="rId4">
            <a:lum/>
            <a:alphaModFix/>
          </a:blip>
          <a:srcRect/>
          <a:stretch>
            <a:fillRect/>
          </a:stretch>
        </p:blipFill>
        <p:spPr>
          <a:xfrm>
            <a:off x="8040600" y="0"/>
            <a:ext cx="4571640" cy="685764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pic>
        <p:nvPicPr>
          <p:cNvPr id="2" name="Image 3">
            <a:extLst>
              <a:ext uri="{FF2B5EF4-FFF2-40B4-BE49-F238E27FC236}">
                <a16:creationId xmlns:a16="http://schemas.microsoft.com/office/drawing/2014/main" id="{AC17B20F-0AC8-960A-6DB3-6078286FDF6F}"/>
              </a:ext>
            </a:extLst>
          </p:cNvPr>
          <p:cNvPicPr>
            <a:picLocks noChangeAspect="1"/>
          </p:cNvPicPr>
          <p:nvPr/>
        </p:nvPicPr>
        <p:blipFill>
          <a:blip r:embed="rId3">
            <a:lum/>
            <a:alphaModFix/>
          </a:blip>
          <a:srcRect/>
          <a:stretch>
            <a:fillRect/>
          </a:stretch>
        </p:blipFill>
        <p:spPr>
          <a:xfrm>
            <a:off x="0" y="0"/>
            <a:ext cx="12191760" cy="8124479"/>
          </a:xfrm>
          <a:prstGeom prst="rect">
            <a:avLst/>
          </a:prstGeom>
          <a:noFill/>
          <a:ln>
            <a:noFill/>
          </a:ln>
        </p:spPr>
      </p:pic>
      <p:sp>
        <p:nvSpPr>
          <p:cNvPr id="3" name="Titre 1">
            <a:extLst>
              <a:ext uri="{FF2B5EF4-FFF2-40B4-BE49-F238E27FC236}">
                <a16:creationId xmlns:a16="http://schemas.microsoft.com/office/drawing/2014/main" id="{B5BD83B5-67BB-179B-D9D2-3704A8A75B2F}"/>
              </a:ext>
            </a:extLst>
          </p:cNvPr>
          <p:cNvSpPr txBox="1">
            <a:spLocks noGrp="1"/>
          </p:cNvSpPr>
          <p:nvPr>
            <p:ph type="title" idx="4294967295"/>
          </p:nvPr>
        </p:nvSpPr>
        <p:spPr>
          <a:xfrm rot="20925000">
            <a:off x="6125663" y="3387403"/>
            <a:ext cx="3592800" cy="2230560"/>
          </a:xfrm>
        </p:spPr>
        <p:txBody>
          <a:bodyPr anchor="t"/>
          <a:lstStyle/>
          <a:p>
            <a:pPr lvl="0"/>
            <a:r>
              <a:rPr lang="fr-FR" sz="4400" dirty="0"/>
              <a:t>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éance S0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B6679-9568-806C-3DA8-F7FCDA3BD942}"/>
              </a:ext>
            </a:extLst>
          </p:cNvPr>
          <p:cNvSpPr txBox="1">
            <a:spLocks noGrp="1"/>
          </p:cNvSpPr>
          <p:nvPr>
            <p:ph type="title" idx="4294967295"/>
          </p:nvPr>
        </p:nvSpPr>
        <p:spPr/>
        <p:txBody>
          <a:bodyPr/>
          <a:lstStyle/>
          <a:p>
            <a:pPr lvl="0"/>
            <a:r>
              <a:rPr lang="fr-FR"/>
              <a:t>Séance S01</a:t>
            </a:r>
          </a:p>
        </p:txBody>
      </p:sp>
      <p:sp>
        <p:nvSpPr>
          <p:cNvPr id="3" name="Espace réservé du contenu 2">
            <a:extLst>
              <a:ext uri="{FF2B5EF4-FFF2-40B4-BE49-F238E27FC236}">
                <a16:creationId xmlns:a16="http://schemas.microsoft.com/office/drawing/2014/main" id="{4B1FB254-12E3-3CCF-AEDB-917B6EA3F68F}"/>
              </a:ext>
            </a:extLst>
          </p:cNvPr>
          <p:cNvSpPr txBox="1">
            <a:spLocks noGrp="1"/>
          </p:cNvSpPr>
          <p:nvPr>
            <p:ph type="body" idx="4294967295"/>
          </p:nvPr>
        </p:nvSpPr>
        <p:spPr/>
        <p:txBody>
          <a:bodyPr/>
          <a:lstStyle/>
          <a:p>
            <a:pPr marL="177800" lvl="0" indent="-177800">
              <a:spcBef>
                <a:spcPts val="1001"/>
              </a:spcBef>
              <a:buFont typeface="Arial" pitchFamily="32"/>
              <a:buChar char="•"/>
            </a:pPr>
            <a:r>
              <a:rPr lang="fr-FR" dirty="0"/>
              <a:t>Méthodologie de travail</a:t>
            </a:r>
          </a:p>
          <a:p>
            <a:pPr marL="177800" lvl="0" indent="-177800">
              <a:spcBef>
                <a:spcPts val="1001"/>
              </a:spcBef>
              <a:buFont typeface="Arial" pitchFamily="32"/>
              <a:buChar char="•"/>
            </a:pPr>
            <a:r>
              <a:rPr lang="fr-FR" dirty="0"/>
              <a:t>On parle d’écriture</a:t>
            </a:r>
          </a:p>
          <a:p>
            <a:pPr marL="541338" lvl="1" indent="-185738">
              <a:lnSpc>
                <a:spcPct val="100000"/>
              </a:lnSpc>
              <a:spcBef>
                <a:spcPts val="499"/>
              </a:spcBef>
              <a:spcAft>
                <a:spcPts val="0"/>
              </a:spcAft>
              <a:buFont typeface="Arial" pitchFamily="32"/>
              <a:buChar char="•"/>
            </a:pPr>
            <a:r>
              <a:rPr lang="fr-FR" sz="2400" dirty="0"/>
              <a:t>Un mix entre la poésie et le journalisme</a:t>
            </a:r>
          </a:p>
          <a:p>
            <a:pPr marL="541338" lvl="1" indent="-185738">
              <a:lnSpc>
                <a:spcPct val="100000"/>
              </a:lnSpc>
              <a:spcBef>
                <a:spcPts val="499"/>
              </a:spcBef>
              <a:spcAft>
                <a:spcPts val="0"/>
              </a:spcAft>
              <a:buFont typeface="Arial" pitchFamily="32"/>
              <a:buChar char="•"/>
            </a:pPr>
            <a:r>
              <a:rPr lang="fr-FR" sz="2400" dirty="0"/>
              <a:t>Le journalisme est un genre littéraire</a:t>
            </a:r>
          </a:p>
          <a:p>
            <a:pPr marL="541338" lvl="1" indent="-185738">
              <a:lnSpc>
                <a:spcPct val="100000"/>
              </a:lnSpc>
              <a:spcBef>
                <a:spcPts val="499"/>
              </a:spcBef>
              <a:spcAft>
                <a:spcPts val="0"/>
              </a:spcAft>
              <a:buFont typeface="Arial" pitchFamily="32"/>
              <a:buChar char="•"/>
            </a:pPr>
            <a:r>
              <a:rPr lang="fr-FR" sz="2400" dirty="0"/>
              <a:t>Développer le plaisir d’écrire…</a:t>
            </a:r>
          </a:p>
          <a:p>
            <a:pPr marL="4122738" lvl="4" indent="-185738">
              <a:lnSpc>
                <a:spcPct val="100000"/>
              </a:lnSpc>
              <a:spcAft>
                <a:spcPts val="0"/>
              </a:spcAft>
              <a:buNone/>
            </a:pPr>
            <a:r>
              <a:rPr lang="fr-FR" sz="2400" dirty="0"/>
              <a:t>…pour les </a:t>
            </a:r>
            <a:r>
              <a:rPr lang="fr-FR" sz="2400" dirty="0" err="1"/>
              <a:t>medias</a:t>
            </a:r>
            <a:endParaRPr lang="fr-FR" sz="2400" dirty="0"/>
          </a:p>
          <a:p>
            <a:pPr marL="541338" lvl="1" indent="-185738">
              <a:lnSpc>
                <a:spcPct val="100000"/>
              </a:lnSpc>
              <a:spcBef>
                <a:spcPts val="499"/>
              </a:spcBef>
              <a:spcAft>
                <a:spcPts val="0"/>
              </a:spcAft>
              <a:buFont typeface="Arial" pitchFamily="32"/>
              <a:buChar char="•"/>
            </a:pPr>
            <a:r>
              <a:rPr lang="fr-FR" sz="2400" dirty="0"/>
              <a:t>Que la créativité serve le journalisme</a:t>
            </a:r>
          </a:p>
          <a:p>
            <a:pPr marL="541338" lvl="1" indent="-185738">
              <a:lnSpc>
                <a:spcPct val="100000"/>
              </a:lnSpc>
              <a:spcBef>
                <a:spcPts val="499"/>
              </a:spcBef>
              <a:spcAft>
                <a:spcPts val="0"/>
              </a:spcAft>
              <a:buFont typeface="Arial" pitchFamily="32"/>
              <a:buChar char="•"/>
            </a:pPr>
            <a:r>
              <a:rPr lang="fr-FR" sz="2400" dirty="0"/>
              <a:t>Faire appel à l’enfant que nous sommes</a:t>
            </a:r>
          </a:p>
          <a:p>
            <a:pPr marL="541338" lvl="1" indent="-185738">
              <a:lnSpc>
                <a:spcPct val="100000"/>
              </a:lnSpc>
              <a:spcBef>
                <a:spcPts val="499"/>
              </a:spcBef>
              <a:spcAft>
                <a:spcPts val="0"/>
              </a:spcAft>
              <a:buFont typeface="Arial" pitchFamily="32"/>
              <a:buChar char="•"/>
            </a:pPr>
            <a:r>
              <a:rPr lang="fr-FR" sz="2400" dirty="0"/>
              <a:t>Sortir de notre routine</a:t>
            </a:r>
          </a:p>
        </p:txBody>
      </p:sp>
      <p:pic>
        <p:nvPicPr>
          <p:cNvPr id="4" name="Image 4">
            <a:extLst>
              <a:ext uri="{FF2B5EF4-FFF2-40B4-BE49-F238E27FC236}">
                <a16:creationId xmlns:a16="http://schemas.microsoft.com/office/drawing/2014/main" id="{D82CC35E-2521-E9C0-32E0-B63B5EEDC3F3}"/>
              </a:ext>
            </a:extLst>
          </p:cNvPr>
          <p:cNvPicPr>
            <a:picLocks noChangeAspect="1"/>
          </p:cNvPicPr>
          <p:nvPr/>
        </p:nvPicPr>
        <p:blipFill>
          <a:blip r:embed="rId3">
            <a:lum/>
            <a:alphaModFix/>
          </a:blip>
          <a:srcRect/>
          <a:stretch>
            <a:fillRect/>
          </a:stretch>
        </p:blipFill>
        <p:spPr>
          <a:xfrm>
            <a:off x="8040600" y="0"/>
            <a:ext cx="4898160" cy="68576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Écrire pour les média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AC2A5C-B783-8781-FDCF-79062FD5908E}"/>
              </a:ext>
            </a:extLst>
          </p:cNvPr>
          <p:cNvSpPr txBox="1">
            <a:spLocks noGrp="1"/>
          </p:cNvSpPr>
          <p:nvPr>
            <p:ph type="title" idx="4294967295"/>
          </p:nvPr>
        </p:nvSpPr>
        <p:spPr/>
        <p:txBody>
          <a:bodyPr/>
          <a:lstStyle/>
          <a:p>
            <a:pPr lvl="0"/>
            <a:r>
              <a:rPr lang="fr-FR"/>
              <a:t>Écrire pour les médias</a:t>
            </a:r>
          </a:p>
        </p:txBody>
      </p:sp>
      <p:sp>
        <p:nvSpPr>
          <p:cNvPr id="3" name="Espace réservé du contenu 2">
            <a:extLst>
              <a:ext uri="{FF2B5EF4-FFF2-40B4-BE49-F238E27FC236}">
                <a16:creationId xmlns:a16="http://schemas.microsoft.com/office/drawing/2014/main" id="{D9ABC07B-2947-9301-2232-875CAB1C52EA}"/>
              </a:ext>
            </a:extLst>
          </p:cNvPr>
          <p:cNvSpPr txBox="1">
            <a:spLocks noGrp="1"/>
          </p:cNvSpPr>
          <p:nvPr>
            <p:ph type="body" idx="4294967295"/>
          </p:nvPr>
        </p:nvSpPr>
        <p:spPr>
          <a:xfrm>
            <a:off x="838080" y="1825560"/>
            <a:ext cx="6730560" cy="4394160"/>
          </a:xfrm>
        </p:spPr>
        <p:txBody>
          <a:bodyPr/>
          <a:lstStyle/>
          <a:p>
            <a:pPr marL="177800" lvl="1" indent="-177800">
              <a:spcBef>
                <a:spcPts val="499"/>
              </a:spcBef>
              <a:buFont typeface="Arial" pitchFamily="32"/>
              <a:buChar char="•"/>
            </a:pPr>
            <a:r>
              <a:rPr lang="fr-FR" sz="3600" dirty="0"/>
              <a:t>Ecrire</a:t>
            </a:r>
          </a:p>
          <a:p>
            <a:pPr marL="541338" lvl="2" indent="-185738">
              <a:spcBef>
                <a:spcPts val="499"/>
              </a:spcBef>
              <a:buFont typeface="Arial" pitchFamily="32"/>
              <a:buChar char="•"/>
            </a:pPr>
            <a:r>
              <a:rPr lang="fr-FR" sz="3200" dirty="0"/>
              <a:t>Qu’est-ce que cela signifie ?</a:t>
            </a:r>
          </a:p>
          <a:p>
            <a:pPr marL="541338" lvl="2" indent="-185738">
              <a:spcBef>
                <a:spcPts val="499"/>
              </a:spcBef>
              <a:buFont typeface="Arial" pitchFamily="32"/>
              <a:buChar char="•"/>
            </a:pPr>
            <a:r>
              <a:rPr lang="fr-FR" sz="3200" dirty="0"/>
              <a:t>Écriture</a:t>
            </a:r>
          </a:p>
          <a:p>
            <a:pPr lvl="0">
              <a:buNone/>
            </a:pPr>
            <a:endParaRPr lang="fr-FR" sz="3600" dirty="0"/>
          </a:p>
          <a:p>
            <a:pPr marL="177800" lvl="1" indent="-177800">
              <a:spcBef>
                <a:spcPts val="499"/>
              </a:spcBef>
              <a:buFont typeface="Arial" pitchFamily="32"/>
              <a:buChar char="•"/>
            </a:pPr>
            <a:r>
              <a:rPr lang="fr-FR" sz="3600" dirty="0" err="1"/>
              <a:t>Medias</a:t>
            </a:r>
            <a:endParaRPr lang="fr-FR" sz="3600" dirty="0"/>
          </a:p>
          <a:p>
            <a:pPr marL="541338" lvl="2" indent="-185738">
              <a:spcBef>
                <a:spcPts val="499"/>
              </a:spcBef>
              <a:buFont typeface="Arial" pitchFamily="32"/>
              <a:buChar char="•"/>
            </a:pPr>
            <a:r>
              <a:rPr lang="fr-FR" sz="3200" dirty="0"/>
              <a:t>Qu’est-ce qu’un média ?</a:t>
            </a:r>
          </a:p>
        </p:txBody>
      </p:sp>
      <p:pic>
        <p:nvPicPr>
          <p:cNvPr id="4" name="Image 3">
            <a:extLst>
              <a:ext uri="{FF2B5EF4-FFF2-40B4-BE49-F238E27FC236}">
                <a16:creationId xmlns:a16="http://schemas.microsoft.com/office/drawing/2014/main" id="{491C1991-79D6-5122-2071-066ED2F81FC6}"/>
              </a:ext>
            </a:extLst>
          </p:cNvPr>
          <p:cNvPicPr>
            <a:picLocks noChangeAspect="1"/>
          </p:cNvPicPr>
          <p:nvPr/>
        </p:nvPicPr>
        <p:blipFill>
          <a:blip r:embed="rId3">
            <a:lum/>
            <a:alphaModFix/>
          </a:blip>
          <a:srcRect/>
          <a:stretch>
            <a:fillRect/>
          </a:stretch>
        </p:blipFill>
        <p:spPr>
          <a:xfrm>
            <a:off x="7604640" y="0"/>
            <a:ext cx="5157000" cy="685764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Media: définition(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B022A5-9C52-9921-28AB-C824F8200B4F}"/>
              </a:ext>
            </a:extLst>
          </p:cNvPr>
          <p:cNvSpPr txBox="1">
            <a:spLocks noGrp="1"/>
          </p:cNvSpPr>
          <p:nvPr>
            <p:ph type="title" idx="4294967295"/>
          </p:nvPr>
        </p:nvSpPr>
        <p:spPr/>
        <p:txBody>
          <a:bodyPr/>
          <a:lstStyle/>
          <a:p>
            <a:pPr lvl="0"/>
            <a:r>
              <a:rPr lang="fr-FR"/>
              <a:t>Media: définition(s)</a:t>
            </a:r>
          </a:p>
        </p:txBody>
      </p:sp>
      <p:sp>
        <p:nvSpPr>
          <p:cNvPr id="3" name="Espace réservé du contenu 2">
            <a:extLst>
              <a:ext uri="{FF2B5EF4-FFF2-40B4-BE49-F238E27FC236}">
                <a16:creationId xmlns:a16="http://schemas.microsoft.com/office/drawing/2014/main" id="{4E113D9F-6929-0DDE-770C-CEB2B5068B5C}"/>
              </a:ext>
            </a:extLst>
          </p:cNvPr>
          <p:cNvSpPr txBox="1">
            <a:spLocks noGrp="1"/>
          </p:cNvSpPr>
          <p:nvPr>
            <p:ph type="body" idx="4294967295"/>
          </p:nvPr>
        </p:nvSpPr>
        <p:spPr/>
        <p:txBody>
          <a:bodyPr/>
          <a:lstStyle/>
          <a:p>
            <a:pPr lvl="0">
              <a:spcBef>
                <a:spcPts val="1001"/>
              </a:spcBef>
              <a:buNone/>
            </a:pPr>
            <a:r>
              <a:rPr lang="fr-FR" dirty="0"/>
              <a:t>Un média (ou </a:t>
            </a:r>
            <a:r>
              <a:rPr lang="fr-FR" dirty="0" err="1"/>
              <a:t>mass-media</a:t>
            </a:r>
            <a:r>
              <a:rPr lang="fr-FR" dirty="0"/>
              <a:t>) est un moyen de </a:t>
            </a:r>
            <a:r>
              <a:rPr lang="fr-FR" b="1" dirty="0"/>
              <a:t>diffusion</a:t>
            </a:r>
            <a:r>
              <a:rPr lang="fr-FR" dirty="0"/>
              <a:t> d'informations utilisé pour communiquer avec un grand nombre d'individus. Ces moyens de communication sont principalement la </a:t>
            </a:r>
            <a:r>
              <a:rPr lang="fr-FR" b="1" dirty="0"/>
              <a:t>presse écrite</a:t>
            </a:r>
            <a:r>
              <a:rPr lang="fr-FR" dirty="0"/>
              <a:t>, la </a:t>
            </a:r>
            <a:r>
              <a:rPr lang="fr-FR" b="1" dirty="0"/>
              <a:t>radio</a:t>
            </a:r>
            <a:r>
              <a:rPr lang="fr-FR" dirty="0"/>
              <a:t>, la </a:t>
            </a:r>
            <a:r>
              <a:rPr lang="fr-FR" b="1" dirty="0"/>
              <a:t>télévision</a:t>
            </a:r>
            <a:r>
              <a:rPr lang="fr-FR" dirty="0"/>
              <a:t>, </a:t>
            </a:r>
            <a:r>
              <a:rPr lang="fr-FR" b="1" dirty="0"/>
              <a:t>Internet</a:t>
            </a:r>
            <a:r>
              <a:rPr lang="fr-FR" dirty="0"/>
              <a:t>.</a:t>
            </a:r>
          </a:p>
        </p:txBody>
      </p:sp>
      <p:pic>
        <p:nvPicPr>
          <p:cNvPr id="4" name="Image 4">
            <a:extLst>
              <a:ext uri="{FF2B5EF4-FFF2-40B4-BE49-F238E27FC236}">
                <a16:creationId xmlns:a16="http://schemas.microsoft.com/office/drawing/2014/main" id="{ACA3A2F2-4B4F-2A6A-9B63-C71BB54D17E8}"/>
              </a:ext>
            </a:extLst>
          </p:cNvPr>
          <p:cNvPicPr>
            <a:picLocks noChangeAspect="1"/>
          </p:cNvPicPr>
          <p:nvPr/>
        </p:nvPicPr>
        <p:blipFill>
          <a:blip r:embed="rId3">
            <a:lum/>
            <a:alphaModFix/>
          </a:blip>
          <a:srcRect/>
          <a:stretch>
            <a:fillRect/>
          </a:stretch>
        </p:blipFill>
        <p:spPr>
          <a:xfrm>
            <a:off x="8040600" y="0"/>
            <a:ext cx="4571640" cy="685764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Écri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221DCC-B9CD-02EB-3EC4-7C53DBFBE437}"/>
              </a:ext>
            </a:extLst>
          </p:cNvPr>
          <p:cNvSpPr txBox="1">
            <a:spLocks noGrp="1"/>
          </p:cNvSpPr>
          <p:nvPr>
            <p:ph type="title" idx="4294967295"/>
          </p:nvPr>
        </p:nvSpPr>
        <p:spPr/>
        <p:txBody>
          <a:bodyPr/>
          <a:lstStyle/>
          <a:p>
            <a:pPr lvl="0"/>
            <a:r>
              <a:rPr lang="fr-FR"/>
              <a:t>Écrire</a:t>
            </a:r>
          </a:p>
        </p:txBody>
      </p:sp>
      <p:sp>
        <p:nvSpPr>
          <p:cNvPr id="3" name="Espace réservé du contenu 2">
            <a:extLst>
              <a:ext uri="{FF2B5EF4-FFF2-40B4-BE49-F238E27FC236}">
                <a16:creationId xmlns:a16="http://schemas.microsoft.com/office/drawing/2014/main" id="{2070D19E-035C-A31D-58B1-C194D5B52F41}"/>
              </a:ext>
            </a:extLst>
          </p:cNvPr>
          <p:cNvSpPr txBox="1">
            <a:spLocks noGrp="1"/>
          </p:cNvSpPr>
          <p:nvPr>
            <p:ph type="body" idx="4294967295"/>
          </p:nvPr>
        </p:nvSpPr>
        <p:spPr>
          <a:xfrm>
            <a:off x="838080" y="1801080"/>
            <a:ext cx="6730560" cy="4574879"/>
          </a:xfrm>
        </p:spPr>
        <p:txBody>
          <a:bodyPr/>
          <a:lstStyle/>
          <a:p>
            <a:pPr marL="177800" lvl="0" indent="-177800">
              <a:spcBef>
                <a:spcPts val="1001"/>
              </a:spcBef>
              <a:buFont typeface="Arial" pitchFamily="32"/>
              <a:buChar char="•"/>
            </a:pPr>
            <a:r>
              <a:rPr lang="fr-FR" dirty="0"/>
              <a:t>Avant d’écrire, il faut… </a:t>
            </a:r>
            <a:r>
              <a:rPr lang="fr-FR" b="1" dirty="0"/>
              <a:t>LIRE</a:t>
            </a:r>
            <a:endParaRPr lang="fr-FR" dirty="0"/>
          </a:p>
          <a:p>
            <a:pPr lvl="0" algn="ctr">
              <a:spcBef>
                <a:spcPts val="1001"/>
              </a:spcBef>
              <a:buNone/>
            </a:pPr>
            <a:r>
              <a:rPr lang="fr-FR" b="1" dirty="0"/>
              <a:t>LISEZ LES ARTICLES DES JOURNALISTES</a:t>
            </a:r>
          </a:p>
          <a:p>
            <a:pPr lvl="0" algn="ctr">
              <a:spcBef>
                <a:spcPts val="1001"/>
              </a:spcBef>
              <a:buNone/>
            </a:pPr>
            <a:r>
              <a:rPr lang="fr-FR" b="1" dirty="0"/>
              <a:t>INSPIREZ VOUS DES JOURNALISTES DE PRESSE ÉCRITE !</a:t>
            </a:r>
          </a:p>
          <a:p>
            <a:pPr marL="177800" lvl="0" indent="-177800">
              <a:spcBef>
                <a:spcPts val="1001"/>
              </a:spcBef>
              <a:buFont typeface="Arial" pitchFamily="32"/>
              <a:buChar char="•"/>
            </a:pPr>
            <a:r>
              <a:rPr lang="fr-FR" dirty="0"/>
              <a:t>Question: Quelles sont vos sources ?</a:t>
            </a:r>
          </a:p>
          <a:p>
            <a:pPr marL="177800" lvl="0" indent="-177800">
              <a:spcBef>
                <a:spcPts val="1001"/>
              </a:spcBef>
              <a:buFont typeface="Arial" pitchFamily="32"/>
              <a:buChar char="•"/>
            </a:pPr>
            <a:r>
              <a:rPr lang="fr-FR" dirty="0"/>
              <a:t>Méthodologie : Avant toute chose, mettre en place une </a:t>
            </a:r>
            <a:r>
              <a:rPr lang="fr-FR" b="1" dirty="0"/>
              <a:t>veille informationnelle</a:t>
            </a:r>
          </a:p>
          <a:p>
            <a:pPr lvl="0">
              <a:spcBef>
                <a:spcPts val="1001"/>
              </a:spcBef>
              <a:buNone/>
            </a:pPr>
            <a:endParaRPr lang="fr-FR" dirty="0"/>
          </a:p>
          <a:p>
            <a:pPr lvl="0">
              <a:spcBef>
                <a:spcPts val="1001"/>
              </a:spcBef>
              <a:buNone/>
            </a:pPr>
            <a:endParaRPr lang="fr-FR" dirty="0"/>
          </a:p>
          <a:p>
            <a:pPr lvl="0">
              <a:spcBef>
                <a:spcPts val="1001"/>
              </a:spcBef>
              <a:buNone/>
            </a:pPr>
            <a:endParaRPr lang="fr-FR" dirty="0"/>
          </a:p>
        </p:txBody>
      </p:sp>
      <p:pic>
        <p:nvPicPr>
          <p:cNvPr id="4" name="Image 4">
            <a:extLst>
              <a:ext uri="{FF2B5EF4-FFF2-40B4-BE49-F238E27FC236}">
                <a16:creationId xmlns:a16="http://schemas.microsoft.com/office/drawing/2014/main" id="{51BBA11F-5EB3-EC17-E79D-A0E9D734FF38}"/>
              </a:ext>
            </a:extLst>
          </p:cNvPr>
          <p:cNvPicPr>
            <a:picLocks noChangeAspect="1"/>
          </p:cNvPicPr>
          <p:nvPr/>
        </p:nvPicPr>
        <p:blipFill>
          <a:blip r:embed="rId3">
            <a:lum/>
            <a:alphaModFix/>
          </a:blip>
          <a:srcRect/>
          <a:stretch>
            <a:fillRect/>
          </a:stretch>
        </p:blipFill>
        <p:spPr>
          <a:xfrm>
            <a:off x="7649640" y="-222120"/>
            <a:ext cx="4855680" cy="730187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Veille informationnelle">
    <p:spTree>
      <p:nvGrpSpPr>
        <p:cNvPr id="1" name=""/>
        <p:cNvGrpSpPr/>
        <p:nvPr/>
      </p:nvGrpSpPr>
      <p:grpSpPr>
        <a:xfrm>
          <a:off x="0" y="0"/>
          <a:ext cx="0" cy="0"/>
          <a:chOff x="0" y="0"/>
          <a:chExt cx="0" cy="0"/>
        </a:xfrm>
      </p:grpSpPr>
      <p:sp>
        <p:nvSpPr>
          <p:cNvPr id="2" name="Titre 2">
            <a:extLst>
              <a:ext uri="{FF2B5EF4-FFF2-40B4-BE49-F238E27FC236}">
                <a16:creationId xmlns:a16="http://schemas.microsoft.com/office/drawing/2014/main" id="{DF049B17-231A-1F57-3403-D75273CA929F}"/>
              </a:ext>
            </a:extLst>
          </p:cNvPr>
          <p:cNvSpPr txBox="1">
            <a:spLocks noGrp="1"/>
          </p:cNvSpPr>
          <p:nvPr>
            <p:ph type="title" idx="4294967295"/>
          </p:nvPr>
        </p:nvSpPr>
        <p:spPr/>
        <p:txBody>
          <a:bodyPr/>
          <a:lstStyle/>
          <a:p>
            <a:pPr lvl="0"/>
            <a:r>
              <a:rPr lang="fr-FR"/>
              <a:t>Veille informationnelle</a:t>
            </a:r>
          </a:p>
        </p:txBody>
      </p:sp>
      <p:sp>
        <p:nvSpPr>
          <p:cNvPr id="3" name="Espace réservé du contenu 3">
            <a:extLst>
              <a:ext uri="{FF2B5EF4-FFF2-40B4-BE49-F238E27FC236}">
                <a16:creationId xmlns:a16="http://schemas.microsoft.com/office/drawing/2014/main" id="{6E337E26-C340-5E91-B310-188C8F801E7F}"/>
              </a:ext>
            </a:extLst>
          </p:cNvPr>
          <p:cNvSpPr txBox="1">
            <a:spLocks noGrp="1"/>
          </p:cNvSpPr>
          <p:nvPr>
            <p:ph type="body" idx="4294967295"/>
          </p:nvPr>
        </p:nvSpPr>
        <p:spPr>
          <a:xfrm>
            <a:off x="838080" y="1825560"/>
            <a:ext cx="6912719" cy="4819320"/>
          </a:xfrm>
        </p:spPr>
        <p:txBody>
          <a:bodyPr/>
          <a:lstStyle/>
          <a:p>
            <a:pPr lvl="0">
              <a:spcBef>
                <a:spcPts val="360"/>
              </a:spcBef>
              <a:buNone/>
            </a:pPr>
            <a:r>
              <a:rPr lang="fr-FR" dirty="0"/>
              <a:t>Définition : « </a:t>
            </a:r>
            <a:r>
              <a:rPr lang="fr-FR" u="sng" dirty="0"/>
              <a:t>Surveillance</a:t>
            </a:r>
            <a:r>
              <a:rPr lang="fr-FR" dirty="0"/>
              <a:t> de la parution de l’information </a:t>
            </a:r>
            <a:r>
              <a:rPr lang="fr-FR" sz="2400" b="1" u="sng" dirty="0"/>
              <a:t>pertinente</a:t>
            </a:r>
            <a:r>
              <a:rPr lang="fr-FR" dirty="0"/>
              <a:t> à un sujet par des actions de recherche, de traitement et de diffusion</a:t>
            </a:r>
          </a:p>
          <a:p>
            <a:pPr lvl="1">
              <a:spcBef>
                <a:spcPts val="360"/>
              </a:spcBef>
              <a:buFont typeface="Arial" pitchFamily="32"/>
            </a:pPr>
            <a:r>
              <a:rPr lang="fr-FR" sz="2400" dirty="0"/>
              <a:t>soit pour une utilisation personnelle :</a:t>
            </a:r>
          </a:p>
          <a:p>
            <a:pPr marL="914400" lvl="0">
              <a:spcBef>
                <a:spcPts val="360"/>
              </a:spcBef>
              <a:buNone/>
            </a:pPr>
            <a:r>
              <a:rPr lang="fr-FR" sz="2000" dirty="0"/>
              <a:t>se tenir au courant d’un sujet d’actualité, d’un sujet de recherche universitaire</a:t>
            </a:r>
          </a:p>
          <a:p>
            <a:pPr lvl="1">
              <a:spcBef>
                <a:spcPts val="360"/>
              </a:spcBef>
              <a:buFont typeface="Arial" pitchFamily="32"/>
            </a:pPr>
            <a:r>
              <a:rPr lang="fr-FR" sz="2400" dirty="0"/>
              <a:t>soit dans une démarche professionnelle :</a:t>
            </a:r>
          </a:p>
          <a:p>
            <a:pPr marL="914400" lvl="0">
              <a:spcBef>
                <a:spcPts val="360"/>
              </a:spcBef>
              <a:buNone/>
            </a:pPr>
            <a:r>
              <a:rPr lang="fr-FR" sz="2000" dirty="0"/>
              <a:t>en vue de l’exploitation des informations recueillies par des personnes pour qui elle s’avère utile ; peut représenter un avantage concurrentiel (par exemple pour la prise de décisions). »</a:t>
            </a:r>
          </a:p>
        </p:txBody>
      </p:sp>
      <p:sp>
        <p:nvSpPr>
          <p:cNvPr id="4" name="Espace réservé du numéro de diapositive 3">
            <a:extLst>
              <a:ext uri="{FF2B5EF4-FFF2-40B4-BE49-F238E27FC236}">
                <a16:creationId xmlns:a16="http://schemas.microsoft.com/office/drawing/2014/main" id="{5DC2D59E-D038-E36D-B82E-8E97457119F1}"/>
              </a:ext>
            </a:extLst>
          </p:cNvPr>
          <p:cNvSpPr txBox="1">
            <a:spLocks noGrp="1"/>
          </p:cNvSpPr>
          <p:nvPr>
            <p:ph type="sldNum" sz="quarter" idx="8"/>
          </p:nvPr>
        </p:nvSpPr>
        <p:spPr>
          <a:xfrm>
            <a:off x="8610480" y="6356520"/>
            <a:ext cx="2742840" cy="364679"/>
          </a:xfrm>
          <a:prstGeom prst="rect">
            <a:avLst/>
          </a:prstGeom>
          <a:noFill/>
          <a:ln>
            <a:noFill/>
          </a:ln>
        </p:spPr>
        <p:txBody>
          <a:bodyPr wrap="square" lIns="90000" tIns="45000" rIns="90000" bIns="45000" anchor="t" anchorCtr="0">
            <a:noAutofit/>
          </a:bodyPr>
          <a:lstStyle/>
          <a:p>
            <a:pPr lvl="0"/>
            <a:fld id="{AB5F8CED-6531-4453-B5F4-046ACE84554B}" type="slidenum">
              <a:rPr lang="fr-CA">
                <a:solidFill>
                  <a:srgbClr val="000000"/>
                </a:solidFill>
                <a:latin typeface="Arial" pitchFamily="34"/>
                <a:cs typeface="Tahoma" pitchFamily="2"/>
              </a:rPr>
              <a:t>13</a:t>
            </a:fld>
            <a:endParaRPr lang="fr-CA">
              <a:solidFill>
                <a:srgbClr val="000000"/>
              </a:solidFill>
              <a:latin typeface="Arial" pitchFamily="34"/>
              <a:cs typeface="Tahoma" pitchFamily="2"/>
            </a:endParaRPr>
          </a:p>
        </p:txBody>
      </p:sp>
      <p:sp>
        <p:nvSpPr>
          <p:cNvPr id="5" name="Rectangle 5">
            <a:extLst>
              <a:ext uri="{FF2B5EF4-FFF2-40B4-BE49-F238E27FC236}">
                <a16:creationId xmlns:a16="http://schemas.microsoft.com/office/drawing/2014/main" id="{7715403D-8DEF-D97B-C7A2-0FFEC6F111E4}"/>
              </a:ext>
            </a:extLst>
          </p:cNvPr>
          <p:cNvSpPr/>
          <p:nvPr/>
        </p:nvSpPr>
        <p:spPr>
          <a:xfrm>
            <a:off x="1981080" y="74520"/>
            <a:ext cx="5528880" cy="588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Microsoft YaHei" pitchFamily="2"/>
              <a:cs typeface="Lucida Sans" pitchFamily="2"/>
            </a:endParaRPr>
          </a:p>
        </p:txBody>
      </p:sp>
      <p:pic>
        <p:nvPicPr>
          <p:cNvPr id="6" name="Image 1">
            <a:extLst>
              <a:ext uri="{FF2B5EF4-FFF2-40B4-BE49-F238E27FC236}">
                <a16:creationId xmlns:a16="http://schemas.microsoft.com/office/drawing/2014/main" id="{2C041841-28AC-10E7-4DB6-81036CC09B5E}"/>
              </a:ext>
            </a:extLst>
          </p:cNvPr>
          <p:cNvPicPr>
            <a:picLocks noChangeAspect="1"/>
          </p:cNvPicPr>
          <p:nvPr/>
        </p:nvPicPr>
        <p:blipFill>
          <a:blip r:embed="rId3">
            <a:lum/>
            <a:alphaModFix/>
          </a:blip>
          <a:srcRect/>
          <a:stretch>
            <a:fillRect/>
          </a:stretch>
        </p:blipFill>
        <p:spPr>
          <a:xfrm>
            <a:off x="8091360" y="16560"/>
            <a:ext cx="4550400" cy="681156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Veille informationnelle">
    <p:spTree>
      <p:nvGrpSpPr>
        <p:cNvPr id="1" name=""/>
        <p:cNvGrpSpPr/>
        <p:nvPr/>
      </p:nvGrpSpPr>
      <p:grpSpPr>
        <a:xfrm>
          <a:off x="0" y="0"/>
          <a:ext cx="0" cy="0"/>
          <a:chOff x="0" y="0"/>
          <a:chExt cx="0" cy="0"/>
        </a:xfrm>
      </p:grpSpPr>
      <p:sp>
        <p:nvSpPr>
          <p:cNvPr id="2" name="Titre 2">
            <a:extLst>
              <a:ext uri="{FF2B5EF4-FFF2-40B4-BE49-F238E27FC236}">
                <a16:creationId xmlns:a16="http://schemas.microsoft.com/office/drawing/2014/main" id="{1FBCF650-6B18-9A09-9304-F2B5F23E4CCC}"/>
              </a:ext>
            </a:extLst>
          </p:cNvPr>
          <p:cNvSpPr txBox="1">
            <a:spLocks noGrp="1"/>
          </p:cNvSpPr>
          <p:nvPr>
            <p:ph type="title" idx="4294967295"/>
          </p:nvPr>
        </p:nvSpPr>
        <p:spPr/>
        <p:txBody>
          <a:bodyPr/>
          <a:lstStyle/>
          <a:p>
            <a:pPr lvl="0"/>
            <a:r>
              <a:rPr lang="fr-FR"/>
              <a:t>Veille informationnelle</a:t>
            </a:r>
          </a:p>
        </p:txBody>
      </p:sp>
      <p:sp>
        <p:nvSpPr>
          <p:cNvPr id="3" name="Espace réservé du contenu 3">
            <a:extLst>
              <a:ext uri="{FF2B5EF4-FFF2-40B4-BE49-F238E27FC236}">
                <a16:creationId xmlns:a16="http://schemas.microsoft.com/office/drawing/2014/main" id="{F255E818-417C-9FB8-A93C-801C24B000F9}"/>
              </a:ext>
            </a:extLst>
          </p:cNvPr>
          <p:cNvSpPr txBox="1">
            <a:spLocks noGrp="1"/>
          </p:cNvSpPr>
          <p:nvPr>
            <p:ph type="body" idx="4294967295"/>
          </p:nvPr>
        </p:nvSpPr>
        <p:spPr>
          <a:xfrm>
            <a:off x="838080" y="1825560"/>
            <a:ext cx="6770160" cy="4350960"/>
          </a:xfrm>
        </p:spPr>
        <p:txBody>
          <a:bodyPr/>
          <a:lstStyle/>
          <a:p>
            <a:pPr lvl="0">
              <a:spcBef>
                <a:spcPts val="360"/>
              </a:spcBef>
              <a:buFont typeface="Arial" pitchFamily="32"/>
              <a:buChar char="•"/>
            </a:pPr>
            <a:r>
              <a:rPr lang="fr-FR" dirty="0">
                <a:latin typeface="Arial" pitchFamily="18"/>
              </a:rPr>
              <a:t>Information pertinente ?</a:t>
            </a:r>
            <a:endParaRPr lang="fr-FR" i="1" dirty="0">
              <a:latin typeface="Arial" pitchFamily="18"/>
            </a:endParaRPr>
          </a:p>
          <a:p>
            <a:pPr lvl="0">
              <a:spcBef>
                <a:spcPts val="360"/>
              </a:spcBef>
              <a:buFont typeface="Arial" pitchFamily="32"/>
              <a:buChar char="•"/>
            </a:pPr>
            <a:r>
              <a:rPr lang="fr-FR" i="1" dirty="0">
                <a:latin typeface="Arial" pitchFamily="18"/>
              </a:rPr>
              <a:t>Différence entre recherche d’information et veille ?</a:t>
            </a:r>
          </a:p>
          <a:p>
            <a:pPr lvl="1">
              <a:spcBef>
                <a:spcPts val="360"/>
              </a:spcBef>
              <a:buFont typeface="Arial" pitchFamily="32"/>
              <a:buChar char="•"/>
            </a:pPr>
            <a:r>
              <a:rPr lang="fr-FR" sz="2400" i="1" dirty="0">
                <a:latin typeface="Arial" pitchFamily="18"/>
              </a:rPr>
              <a:t>Recherche d’information : action ponctuelle</a:t>
            </a:r>
          </a:p>
          <a:p>
            <a:pPr lvl="1">
              <a:spcBef>
                <a:spcPts val="360"/>
              </a:spcBef>
              <a:buFont typeface="Arial" pitchFamily="32"/>
              <a:buChar char="•"/>
            </a:pPr>
            <a:r>
              <a:rPr lang="fr-FR" sz="2400" i="1" dirty="0">
                <a:latin typeface="Arial" pitchFamily="18"/>
              </a:rPr>
              <a:t>Veille : </a:t>
            </a:r>
            <a:r>
              <a:rPr lang="fr-FR" sz="2400" b="1" i="1" u="sng" dirty="0">
                <a:latin typeface="Arial" pitchFamily="18"/>
              </a:rPr>
              <a:t>processus</a:t>
            </a:r>
            <a:r>
              <a:rPr lang="fr-FR" sz="2400" i="1" dirty="0">
                <a:latin typeface="Arial" pitchFamily="18"/>
              </a:rPr>
              <a:t> « continu »</a:t>
            </a:r>
          </a:p>
        </p:txBody>
      </p:sp>
      <p:sp>
        <p:nvSpPr>
          <p:cNvPr id="4" name="Espace réservé du numéro de diapositive 3">
            <a:extLst>
              <a:ext uri="{FF2B5EF4-FFF2-40B4-BE49-F238E27FC236}">
                <a16:creationId xmlns:a16="http://schemas.microsoft.com/office/drawing/2014/main" id="{824954B6-1983-85C5-3411-104F896BC8E5}"/>
              </a:ext>
            </a:extLst>
          </p:cNvPr>
          <p:cNvSpPr txBox="1">
            <a:spLocks noGrp="1"/>
          </p:cNvSpPr>
          <p:nvPr>
            <p:ph type="sldNum" sz="quarter" idx="8"/>
          </p:nvPr>
        </p:nvSpPr>
        <p:spPr>
          <a:xfrm>
            <a:off x="8610480" y="6356520"/>
            <a:ext cx="2742840" cy="364679"/>
          </a:xfrm>
          <a:prstGeom prst="rect">
            <a:avLst/>
          </a:prstGeom>
          <a:noFill/>
          <a:ln>
            <a:noFill/>
          </a:ln>
        </p:spPr>
        <p:txBody>
          <a:bodyPr wrap="square" lIns="90000" tIns="45000" rIns="90000" bIns="45000" anchor="t" anchorCtr="0">
            <a:noAutofit/>
          </a:bodyPr>
          <a:lstStyle/>
          <a:p>
            <a:pPr lvl="0"/>
            <a:fld id="{BA7971E5-4289-409C-90F8-8F91F19CEA3E}" type="slidenum">
              <a:rPr lang="fr-CA">
                <a:solidFill>
                  <a:srgbClr val="000000"/>
                </a:solidFill>
                <a:latin typeface="Arial" pitchFamily="34"/>
                <a:cs typeface="Tahoma" pitchFamily="2"/>
              </a:rPr>
              <a:t>14</a:t>
            </a:fld>
            <a:endParaRPr lang="fr-CA">
              <a:solidFill>
                <a:srgbClr val="000000"/>
              </a:solidFill>
              <a:latin typeface="Arial" pitchFamily="34"/>
              <a:cs typeface="Tahoma" pitchFamily="2"/>
            </a:endParaRPr>
          </a:p>
        </p:txBody>
      </p:sp>
      <p:sp>
        <p:nvSpPr>
          <p:cNvPr id="5" name="Rectangle 5">
            <a:extLst>
              <a:ext uri="{FF2B5EF4-FFF2-40B4-BE49-F238E27FC236}">
                <a16:creationId xmlns:a16="http://schemas.microsoft.com/office/drawing/2014/main" id="{EC8C1C4C-DC0F-3C41-4897-9267934BBA6F}"/>
              </a:ext>
            </a:extLst>
          </p:cNvPr>
          <p:cNvSpPr/>
          <p:nvPr/>
        </p:nvSpPr>
        <p:spPr>
          <a:xfrm>
            <a:off x="1981080" y="74520"/>
            <a:ext cx="5528880" cy="588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Microsoft YaHei" pitchFamily="2"/>
              <a:cs typeface="Lucida Sans" pitchFamily="2"/>
            </a:endParaRPr>
          </a:p>
        </p:txBody>
      </p:sp>
      <p:pic>
        <p:nvPicPr>
          <p:cNvPr id="6" name="Image 1">
            <a:extLst>
              <a:ext uri="{FF2B5EF4-FFF2-40B4-BE49-F238E27FC236}">
                <a16:creationId xmlns:a16="http://schemas.microsoft.com/office/drawing/2014/main" id="{419329D4-AA06-4366-308E-2D10A2B6488E}"/>
              </a:ext>
            </a:extLst>
          </p:cNvPr>
          <p:cNvPicPr>
            <a:picLocks noChangeAspect="1"/>
          </p:cNvPicPr>
          <p:nvPr/>
        </p:nvPicPr>
        <p:blipFill>
          <a:blip r:embed="rId3">
            <a:lum/>
            <a:alphaModFix/>
          </a:blip>
          <a:srcRect/>
          <a:stretch>
            <a:fillRect/>
          </a:stretch>
        </p:blipFill>
        <p:spPr>
          <a:xfrm>
            <a:off x="8027640" y="6120"/>
            <a:ext cx="4635360" cy="69389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Veille sur le Web&#10;">
    <p:spTree>
      <p:nvGrpSpPr>
        <p:cNvPr id="1" name=""/>
        <p:cNvGrpSpPr/>
        <p:nvPr/>
      </p:nvGrpSpPr>
      <p:grpSpPr>
        <a:xfrm>
          <a:off x="0" y="0"/>
          <a:ext cx="0" cy="0"/>
          <a:chOff x="0" y="0"/>
          <a:chExt cx="0" cy="0"/>
        </a:xfrm>
      </p:grpSpPr>
      <p:sp>
        <p:nvSpPr>
          <p:cNvPr id="2" name="Titre 2">
            <a:extLst>
              <a:ext uri="{FF2B5EF4-FFF2-40B4-BE49-F238E27FC236}">
                <a16:creationId xmlns:a16="http://schemas.microsoft.com/office/drawing/2014/main" id="{D429A320-CFCB-7F95-6625-0539E48FD6FB}"/>
              </a:ext>
            </a:extLst>
          </p:cNvPr>
          <p:cNvSpPr txBox="1">
            <a:spLocks noGrp="1"/>
          </p:cNvSpPr>
          <p:nvPr>
            <p:ph type="title" idx="4294967295"/>
          </p:nvPr>
        </p:nvSpPr>
        <p:spPr/>
        <p:txBody>
          <a:bodyPr/>
          <a:lstStyle/>
          <a:p>
            <a:pPr lvl="0"/>
            <a:r>
              <a:rPr lang="fr-FR"/>
              <a:t>Veille sur le Web</a:t>
            </a:r>
            <a:br>
              <a:rPr lang="fr-FR"/>
            </a:br>
            <a:endParaRPr lang="fr-FR"/>
          </a:p>
        </p:txBody>
      </p:sp>
      <p:sp>
        <p:nvSpPr>
          <p:cNvPr id="3" name="Espace réservé du contenu 3">
            <a:extLst>
              <a:ext uri="{FF2B5EF4-FFF2-40B4-BE49-F238E27FC236}">
                <a16:creationId xmlns:a16="http://schemas.microsoft.com/office/drawing/2014/main" id="{1A8AF321-AA48-E60E-653D-8BA443622BDE}"/>
              </a:ext>
            </a:extLst>
          </p:cNvPr>
          <p:cNvSpPr txBox="1">
            <a:spLocks noGrp="1"/>
          </p:cNvSpPr>
          <p:nvPr>
            <p:ph type="body" idx="4294967295"/>
          </p:nvPr>
        </p:nvSpPr>
        <p:spPr>
          <a:xfrm>
            <a:off x="838080" y="1182240"/>
            <a:ext cx="6671880" cy="5377680"/>
          </a:xfrm>
        </p:spPr>
        <p:txBody>
          <a:bodyPr/>
          <a:lstStyle/>
          <a:p>
            <a:pPr lvl="0">
              <a:spcBef>
                <a:spcPts val="360"/>
              </a:spcBef>
              <a:buNone/>
            </a:pPr>
            <a:endParaRPr lang="fr-FR" i="1" dirty="0"/>
          </a:p>
          <a:p>
            <a:pPr lvl="0">
              <a:spcBef>
                <a:spcPts val="360"/>
              </a:spcBef>
              <a:buFont typeface="Arial" pitchFamily="32"/>
              <a:buChar char="•"/>
            </a:pPr>
            <a:r>
              <a:rPr lang="fr-FR" i="1" dirty="0"/>
              <a:t>Le </a:t>
            </a:r>
            <a:r>
              <a:rPr lang="fr-FR" sz="2400" b="1" i="1" dirty="0"/>
              <a:t>Web visible </a:t>
            </a:r>
            <a:r>
              <a:rPr lang="fr-FR" i="1" dirty="0"/>
              <a:t>: </a:t>
            </a:r>
            <a:r>
              <a:rPr lang="fr-FR" dirty="0"/>
              <a:t>Web accessible par les moteurs de recherche classiques. Même les moteurs de recherche classiques les plus performants n’indexent que de 3 à 10 % du total du Web. </a:t>
            </a:r>
            <a:br>
              <a:rPr lang="fr-FR" dirty="0"/>
            </a:br>
            <a:endParaRPr lang="fr-FR" dirty="0"/>
          </a:p>
          <a:p>
            <a:pPr lvl="0">
              <a:spcBef>
                <a:spcPts val="360"/>
              </a:spcBef>
              <a:buFont typeface="Arial" pitchFamily="32"/>
              <a:buChar char="•"/>
            </a:pPr>
            <a:r>
              <a:rPr lang="fr-FR" i="1" dirty="0"/>
              <a:t>Le </a:t>
            </a:r>
            <a:r>
              <a:rPr lang="fr-FR" sz="2400" b="1" i="1" dirty="0"/>
              <a:t>Web invisible </a:t>
            </a:r>
            <a:r>
              <a:rPr lang="fr-FR" i="1" dirty="0"/>
              <a:t>: </a:t>
            </a:r>
            <a:r>
              <a:rPr lang="fr-FR" dirty="0"/>
              <a:t>sites que les moteurs de recherche classiques ne peuvent référencer</a:t>
            </a:r>
          </a:p>
          <a:p>
            <a:pPr lvl="0">
              <a:spcBef>
                <a:spcPts val="360"/>
              </a:spcBef>
              <a:buNone/>
            </a:pPr>
            <a:endParaRPr lang="fr-FR" dirty="0"/>
          </a:p>
          <a:p>
            <a:pPr lvl="0" algn="ctr">
              <a:spcBef>
                <a:spcPts val="360"/>
              </a:spcBef>
              <a:buNone/>
            </a:pPr>
            <a:r>
              <a:rPr lang="fr-FR" i="1" dirty="0"/>
              <a:t>IMPOSSIBLE D’IGNORER LE WEB PROFOND</a:t>
            </a:r>
          </a:p>
        </p:txBody>
      </p:sp>
      <p:sp>
        <p:nvSpPr>
          <p:cNvPr id="4" name="Espace réservé du numéro de diapositive 3">
            <a:extLst>
              <a:ext uri="{FF2B5EF4-FFF2-40B4-BE49-F238E27FC236}">
                <a16:creationId xmlns:a16="http://schemas.microsoft.com/office/drawing/2014/main" id="{B78E4AD4-3A81-C76F-91F0-106F1517234A}"/>
              </a:ext>
            </a:extLst>
          </p:cNvPr>
          <p:cNvSpPr txBox="1">
            <a:spLocks noGrp="1"/>
          </p:cNvSpPr>
          <p:nvPr>
            <p:ph type="sldNum" sz="quarter" idx="8"/>
          </p:nvPr>
        </p:nvSpPr>
        <p:spPr>
          <a:xfrm>
            <a:off x="8610480" y="6356520"/>
            <a:ext cx="2742840" cy="364679"/>
          </a:xfrm>
          <a:prstGeom prst="rect">
            <a:avLst/>
          </a:prstGeom>
          <a:noFill/>
          <a:ln>
            <a:noFill/>
          </a:ln>
        </p:spPr>
        <p:txBody>
          <a:bodyPr wrap="square" lIns="90000" tIns="45000" rIns="90000" bIns="45000" anchor="t" anchorCtr="0">
            <a:noAutofit/>
          </a:bodyPr>
          <a:lstStyle/>
          <a:p>
            <a:pPr lvl="0"/>
            <a:fld id="{3C19E5D2-E336-4A40-B8BF-B999D7509524}" type="slidenum">
              <a:rPr lang="fr-CA">
                <a:solidFill>
                  <a:srgbClr val="000000"/>
                </a:solidFill>
                <a:latin typeface="Arial" pitchFamily="34"/>
                <a:cs typeface="Tahoma" pitchFamily="2"/>
              </a:rPr>
              <a:t>15</a:t>
            </a:fld>
            <a:endParaRPr lang="fr-CA">
              <a:solidFill>
                <a:srgbClr val="000000"/>
              </a:solidFill>
              <a:latin typeface="Arial" pitchFamily="34"/>
              <a:cs typeface="Tahoma" pitchFamily="2"/>
            </a:endParaRPr>
          </a:p>
        </p:txBody>
      </p:sp>
      <p:sp>
        <p:nvSpPr>
          <p:cNvPr id="5" name="Rectangle 5">
            <a:extLst>
              <a:ext uri="{FF2B5EF4-FFF2-40B4-BE49-F238E27FC236}">
                <a16:creationId xmlns:a16="http://schemas.microsoft.com/office/drawing/2014/main" id="{59BD35E1-B252-D4FA-76B6-FB49F6CF4E85}"/>
              </a:ext>
            </a:extLst>
          </p:cNvPr>
          <p:cNvSpPr/>
          <p:nvPr/>
        </p:nvSpPr>
        <p:spPr>
          <a:xfrm>
            <a:off x="1981080" y="74520"/>
            <a:ext cx="5528880" cy="588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Microsoft YaHei" pitchFamily="2"/>
              <a:cs typeface="Lucida Sans" pitchFamily="2"/>
            </a:endParaRPr>
          </a:p>
        </p:txBody>
      </p:sp>
      <p:pic>
        <p:nvPicPr>
          <p:cNvPr id="6" name="Image 1">
            <a:extLst>
              <a:ext uri="{FF2B5EF4-FFF2-40B4-BE49-F238E27FC236}">
                <a16:creationId xmlns:a16="http://schemas.microsoft.com/office/drawing/2014/main" id="{7AD7792A-7B78-213E-2953-5B4C76A0D903}"/>
              </a:ext>
            </a:extLst>
          </p:cNvPr>
          <p:cNvPicPr>
            <a:picLocks noChangeAspect="1"/>
          </p:cNvPicPr>
          <p:nvPr/>
        </p:nvPicPr>
        <p:blipFill>
          <a:blip r:embed="rId3">
            <a:lum/>
            <a:alphaModFix/>
          </a:blip>
          <a:srcRect/>
          <a:stretch>
            <a:fillRect/>
          </a:stretch>
        </p:blipFill>
        <p:spPr>
          <a:xfrm>
            <a:off x="8040600" y="-15120"/>
            <a:ext cx="5196600" cy="693431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Les EFFORTS du Veilleur">
    <p:spTree>
      <p:nvGrpSpPr>
        <p:cNvPr id="1" name=""/>
        <p:cNvGrpSpPr/>
        <p:nvPr/>
      </p:nvGrpSpPr>
      <p:grpSpPr>
        <a:xfrm>
          <a:off x="0" y="0"/>
          <a:ext cx="0" cy="0"/>
          <a:chOff x="0" y="0"/>
          <a:chExt cx="0" cy="0"/>
        </a:xfrm>
      </p:grpSpPr>
      <p:sp>
        <p:nvSpPr>
          <p:cNvPr id="2" name="Titre 2">
            <a:extLst>
              <a:ext uri="{FF2B5EF4-FFF2-40B4-BE49-F238E27FC236}">
                <a16:creationId xmlns:a16="http://schemas.microsoft.com/office/drawing/2014/main" id="{0A1A809B-E118-7925-B9FB-F8C279E33A37}"/>
              </a:ext>
            </a:extLst>
          </p:cNvPr>
          <p:cNvSpPr txBox="1">
            <a:spLocks noGrp="1"/>
          </p:cNvSpPr>
          <p:nvPr>
            <p:ph type="title" idx="4294967295"/>
          </p:nvPr>
        </p:nvSpPr>
        <p:spPr/>
        <p:txBody>
          <a:bodyPr/>
          <a:lstStyle/>
          <a:p>
            <a:pPr lvl="0"/>
            <a:r>
              <a:rPr lang="fr-FR"/>
              <a:t>Les </a:t>
            </a:r>
            <a:r>
              <a:rPr lang="fr-FR" b="1"/>
              <a:t>EFFORTS</a:t>
            </a:r>
            <a:r>
              <a:rPr lang="fr-FR"/>
              <a:t> du Veilleur</a:t>
            </a:r>
          </a:p>
        </p:txBody>
      </p:sp>
      <p:sp>
        <p:nvSpPr>
          <p:cNvPr id="3" name="Espace réservé du contenu 3">
            <a:extLst>
              <a:ext uri="{FF2B5EF4-FFF2-40B4-BE49-F238E27FC236}">
                <a16:creationId xmlns:a16="http://schemas.microsoft.com/office/drawing/2014/main" id="{E0674EDB-4905-34B2-5E6D-CD2B35971012}"/>
              </a:ext>
            </a:extLst>
          </p:cNvPr>
          <p:cNvSpPr txBox="1">
            <a:spLocks noGrp="1"/>
          </p:cNvSpPr>
          <p:nvPr>
            <p:ph type="body" idx="4294967295"/>
          </p:nvPr>
        </p:nvSpPr>
        <p:spPr>
          <a:xfrm>
            <a:off x="838080" y="1874520"/>
            <a:ext cx="6582959" cy="4302000"/>
          </a:xfrm>
        </p:spPr>
        <p:txBody>
          <a:bodyPr/>
          <a:lstStyle/>
          <a:p>
            <a:pPr lvl="0">
              <a:spcBef>
                <a:spcPts val="360"/>
              </a:spcBef>
              <a:buFont typeface="Arial" pitchFamily="32"/>
              <a:buChar char="•"/>
            </a:pPr>
            <a:r>
              <a:rPr lang="fr-FR"/>
              <a:t>Objectif : Trouver la </a:t>
            </a:r>
            <a:r>
              <a:rPr lang="fr-FR" i="1"/>
              <a:t>BONNE</a:t>
            </a:r>
            <a:r>
              <a:rPr lang="fr-FR"/>
              <a:t> information.</a:t>
            </a:r>
          </a:p>
          <a:p>
            <a:pPr lvl="0">
              <a:spcBef>
                <a:spcPts val="360"/>
              </a:spcBef>
              <a:buFont typeface="Arial" pitchFamily="32"/>
              <a:buChar char="•"/>
            </a:pPr>
            <a:r>
              <a:rPr lang="fr-FR"/>
              <a:t>Parcourir le WEB VISIBLE avec VIGILANCE  et IDENTIFIER des informations PERTINENTES.</a:t>
            </a:r>
          </a:p>
          <a:p>
            <a:pPr lvl="0">
              <a:spcBef>
                <a:spcPts val="360"/>
              </a:spcBef>
              <a:buFont typeface="Arial" pitchFamily="32"/>
              <a:buChar char="•"/>
            </a:pPr>
            <a:r>
              <a:rPr lang="fr-FR"/>
              <a:t>Parcourir le WEB INVISIBLE, avec des outils spécifiques autres que les moteurs classiques de recherche.</a:t>
            </a:r>
          </a:p>
          <a:p>
            <a:pPr lvl="0">
              <a:spcBef>
                <a:spcPts val="360"/>
              </a:spcBef>
              <a:buFont typeface="Arial" pitchFamily="32"/>
              <a:buChar char="•"/>
            </a:pPr>
            <a:r>
              <a:rPr lang="fr-FR"/>
              <a:t>Classer, catégoriser, résumer et mettre à disposition l’information recueillie.</a:t>
            </a:r>
          </a:p>
        </p:txBody>
      </p:sp>
      <p:sp>
        <p:nvSpPr>
          <p:cNvPr id="4" name="Espace réservé du numéro de diapositive 3">
            <a:extLst>
              <a:ext uri="{FF2B5EF4-FFF2-40B4-BE49-F238E27FC236}">
                <a16:creationId xmlns:a16="http://schemas.microsoft.com/office/drawing/2014/main" id="{A0A36AFF-D3E4-7476-B13B-E64C52391598}"/>
              </a:ext>
            </a:extLst>
          </p:cNvPr>
          <p:cNvSpPr txBox="1">
            <a:spLocks noGrp="1"/>
          </p:cNvSpPr>
          <p:nvPr>
            <p:ph type="sldNum" sz="quarter" idx="8"/>
          </p:nvPr>
        </p:nvSpPr>
        <p:spPr>
          <a:xfrm>
            <a:off x="8610480" y="6356520"/>
            <a:ext cx="2742840" cy="364679"/>
          </a:xfrm>
          <a:prstGeom prst="rect">
            <a:avLst/>
          </a:prstGeom>
          <a:noFill/>
          <a:ln>
            <a:noFill/>
          </a:ln>
        </p:spPr>
        <p:txBody>
          <a:bodyPr wrap="square" lIns="90000" tIns="45000" rIns="90000" bIns="45000" anchor="t" anchorCtr="0">
            <a:noAutofit/>
          </a:bodyPr>
          <a:lstStyle/>
          <a:p>
            <a:pPr lvl="0"/>
            <a:fld id="{4EC1AE1C-F9B4-4395-A31B-314FFFD80C4C}" type="slidenum">
              <a:rPr lang="fr-CA">
                <a:solidFill>
                  <a:srgbClr val="000000"/>
                </a:solidFill>
                <a:latin typeface="Arial" pitchFamily="34"/>
                <a:cs typeface="Tahoma" pitchFamily="2"/>
              </a:rPr>
              <a:t>16</a:t>
            </a:fld>
            <a:endParaRPr lang="fr-CA">
              <a:solidFill>
                <a:srgbClr val="000000"/>
              </a:solidFill>
              <a:latin typeface="Arial" pitchFamily="34"/>
              <a:cs typeface="Tahoma" pitchFamily="2"/>
            </a:endParaRPr>
          </a:p>
        </p:txBody>
      </p:sp>
      <p:sp>
        <p:nvSpPr>
          <p:cNvPr id="5" name="Rectangle 5">
            <a:extLst>
              <a:ext uri="{FF2B5EF4-FFF2-40B4-BE49-F238E27FC236}">
                <a16:creationId xmlns:a16="http://schemas.microsoft.com/office/drawing/2014/main" id="{9D30C45E-44E2-D9A9-34D7-70AD74B0E368}"/>
              </a:ext>
            </a:extLst>
          </p:cNvPr>
          <p:cNvSpPr/>
          <p:nvPr/>
        </p:nvSpPr>
        <p:spPr>
          <a:xfrm>
            <a:off x="1981080" y="74520"/>
            <a:ext cx="5528880" cy="588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Microsoft YaHei" pitchFamily="2"/>
              <a:cs typeface="Lucida Sans" pitchFamily="2"/>
            </a:endParaRPr>
          </a:p>
        </p:txBody>
      </p:sp>
      <p:pic>
        <p:nvPicPr>
          <p:cNvPr id="6" name="Image 1">
            <a:extLst>
              <a:ext uri="{FF2B5EF4-FFF2-40B4-BE49-F238E27FC236}">
                <a16:creationId xmlns:a16="http://schemas.microsoft.com/office/drawing/2014/main" id="{7C79D191-EEC0-6539-6876-48149F3E9ADD}"/>
              </a:ext>
            </a:extLst>
          </p:cNvPr>
          <p:cNvPicPr>
            <a:picLocks noChangeAspect="1"/>
          </p:cNvPicPr>
          <p:nvPr/>
        </p:nvPicPr>
        <p:blipFill>
          <a:blip r:embed="rId3">
            <a:lum/>
            <a:alphaModFix/>
          </a:blip>
          <a:srcRect/>
          <a:stretch>
            <a:fillRect/>
          </a:stretch>
        </p:blipFill>
        <p:spPr>
          <a:xfrm>
            <a:off x="7608960" y="0"/>
            <a:ext cx="4571640" cy="68576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Autrement di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810FB7-7B59-CF75-111E-AEBFCB4F815A}"/>
              </a:ext>
            </a:extLst>
          </p:cNvPr>
          <p:cNvSpPr txBox="1">
            <a:spLocks noGrp="1"/>
          </p:cNvSpPr>
          <p:nvPr>
            <p:ph type="title" idx="4294967295"/>
          </p:nvPr>
        </p:nvSpPr>
        <p:spPr/>
        <p:txBody>
          <a:bodyPr/>
          <a:lstStyle/>
          <a:p>
            <a:pPr lvl="0"/>
            <a:r>
              <a:rPr lang="fr-FR"/>
              <a:t>Autrement dit…</a:t>
            </a:r>
          </a:p>
        </p:txBody>
      </p:sp>
      <p:sp>
        <p:nvSpPr>
          <p:cNvPr id="3" name="Text Box 3">
            <a:extLst>
              <a:ext uri="{FF2B5EF4-FFF2-40B4-BE49-F238E27FC236}">
                <a16:creationId xmlns:a16="http://schemas.microsoft.com/office/drawing/2014/main" id="{F3E7798A-0147-520F-6F48-21E59D81AC03}"/>
              </a:ext>
            </a:extLst>
          </p:cNvPr>
          <p:cNvSpPr/>
          <p:nvPr/>
        </p:nvSpPr>
        <p:spPr>
          <a:xfrm>
            <a:off x="6398999" y="988920"/>
            <a:ext cx="1722240" cy="3646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360">
            <a:solidFill>
              <a:srgbClr val="C0C0C0"/>
            </a:solidFill>
            <a:prstDash val="solid"/>
            <a:miter/>
          </a:ln>
        </p:spPr>
        <p:txBody>
          <a:bodyPr vert="horz" wrap="square" lIns="90000" tIns="45000" rIns="90000" bIns="45000" anchor="t" anchorCtr="0" compatLnSpc="0">
            <a:spAutoFit/>
          </a:bodyPr>
          <a:lstStyle/>
          <a:p>
            <a:pPr marL="0" marR="0" lvl="0" indent="0" algn="l" rtl="0" hangingPunct="1">
              <a:lnSpc>
                <a:spcPct val="100000"/>
              </a:lnSpc>
              <a:spcBef>
                <a:spcPts val="899"/>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Définir le sujet</a:t>
            </a:r>
          </a:p>
        </p:txBody>
      </p:sp>
      <p:grpSp>
        <p:nvGrpSpPr>
          <p:cNvPr id="4" name="Group 4">
            <a:extLst>
              <a:ext uri="{FF2B5EF4-FFF2-40B4-BE49-F238E27FC236}">
                <a16:creationId xmlns:a16="http://schemas.microsoft.com/office/drawing/2014/main" id="{C3D50822-168A-CD80-B2B1-3A2EAB4C82D1}"/>
              </a:ext>
            </a:extLst>
          </p:cNvPr>
          <p:cNvGrpSpPr/>
          <p:nvPr/>
        </p:nvGrpSpPr>
        <p:grpSpPr>
          <a:xfrm>
            <a:off x="5934959" y="1517760"/>
            <a:ext cx="3929761" cy="1249920"/>
            <a:chOff x="5934959" y="1517760"/>
            <a:chExt cx="3929761" cy="1249920"/>
          </a:xfrm>
        </p:grpSpPr>
        <p:sp>
          <p:nvSpPr>
            <p:cNvPr id="5" name="Text Box 5">
              <a:extLst>
                <a:ext uri="{FF2B5EF4-FFF2-40B4-BE49-F238E27FC236}">
                  <a16:creationId xmlns:a16="http://schemas.microsoft.com/office/drawing/2014/main" id="{7E630B3B-D394-81B8-B7BA-E3C3FF0AE0AE}"/>
                </a:ext>
              </a:extLst>
            </p:cNvPr>
            <p:cNvSpPr/>
            <p:nvPr/>
          </p:nvSpPr>
          <p:spPr>
            <a:xfrm>
              <a:off x="5934959" y="2128680"/>
              <a:ext cx="2620800" cy="639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360">
              <a:solidFill>
                <a:srgbClr val="C0C0C0"/>
              </a:solidFill>
              <a:prstDash val="solid"/>
              <a:miter/>
            </a:ln>
          </p:spPr>
          <p:txBody>
            <a:bodyPr vert="horz" wrap="non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Préparer sa recherche</a:t>
              </a:r>
              <a:br>
                <a:rPr lang="fr-CA" sz="1800" b="0" i="0" u="none" strike="noStrike" kern="1200" spc="0">
                  <a:ln>
                    <a:noFill/>
                  </a:ln>
                  <a:solidFill>
                    <a:srgbClr val="000000"/>
                  </a:solidFill>
                  <a:latin typeface="Arial" pitchFamily="34"/>
                  <a:ea typeface="Microsoft YaHei" pitchFamily="2"/>
                  <a:cs typeface="Lucida Sans" pitchFamily="2"/>
                </a:rPr>
              </a:br>
              <a:r>
                <a:rPr lang="fr-CA" sz="1800" b="0" i="0" u="none" strike="noStrike" kern="1200" spc="0">
                  <a:ln>
                    <a:noFill/>
                  </a:ln>
                  <a:solidFill>
                    <a:srgbClr val="000000"/>
                  </a:solidFill>
                  <a:latin typeface="Arial" pitchFamily="34"/>
                  <a:ea typeface="Microsoft YaHei" pitchFamily="2"/>
                  <a:cs typeface="Lucida Sans" pitchFamily="2"/>
                </a:rPr>
                <a:t>Trouver les informations</a:t>
              </a:r>
            </a:p>
          </p:txBody>
        </p:sp>
        <p:sp>
          <p:nvSpPr>
            <p:cNvPr id="6" name="Oval 6">
              <a:extLst>
                <a:ext uri="{FF2B5EF4-FFF2-40B4-BE49-F238E27FC236}">
                  <a16:creationId xmlns:a16="http://schemas.microsoft.com/office/drawing/2014/main" id="{7C74617B-5618-3DBA-F18B-BF72EC602F72}"/>
                </a:ext>
              </a:extLst>
            </p:cNvPr>
            <p:cNvSpPr/>
            <p:nvPr/>
          </p:nvSpPr>
          <p:spPr>
            <a:xfrm>
              <a:off x="8217000" y="1517760"/>
              <a:ext cx="1647720" cy="902159"/>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solidFill>
            <a:ln w="9360">
              <a:solidFill>
                <a:srgbClr val="C0C0C0"/>
              </a:solidFill>
              <a:prstDash val="solid"/>
              <a:round/>
            </a:ln>
          </p:spPr>
          <p:txBody>
            <a:bodyPr vert="horz" wrap="non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fr-CA" sz="1200" b="0" i="0" u="none" strike="noStrike" kern="1200" spc="0">
                  <a:ln>
                    <a:noFill/>
                  </a:ln>
                  <a:solidFill>
                    <a:srgbClr val="000000"/>
                  </a:solidFill>
                  <a:latin typeface="Arial" pitchFamily="34"/>
                  <a:ea typeface="Microsoft YaHei" pitchFamily="2"/>
                  <a:cs typeface="Lucida Sans" pitchFamily="2"/>
                </a:rPr>
                <a:t>Encyclopédies</a:t>
              </a:r>
            </a:p>
            <a:p>
              <a:pPr marL="0" marR="0" lvl="0" indent="0" algn="ctr" rtl="0" hangingPunct="1">
                <a:lnSpc>
                  <a:spcPct val="100000"/>
                </a:lnSpc>
                <a:spcBef>
                  <a:spcPts val="0"/>
                </a:spcBef>
                <a:spcAft>
                  <a:spcPts val="0"/>
                </a:spcAft>
                <a:buNone/>
                <a:tabLst/>
              </a:pPr>
              <a:r>
                <a:rPr lang="fr-CA" sz="1200" b="0" i="0" u="none" strike="noStrike" kern="1200" spc="0">
                  <a:ln>
                    <a:noFill/>
                  </a:ln>
                  <a:solidFill>
                    <a:srgbClr val="000000"/>
                  </a:solidFill>
                  <a:latin typeface="Arial" pitchFamily="34"/>
                  <a:ea typeface="Microsoft YaHei" pitchFamily="2"/>
                  <a:cs typeface="Lucida Sans" pitchFamily="2"/>
                </a:rPr>
                <a:t>Livres</a:t>
              </a:r>
            </a:p>
            <a:p>
              <a:pPr marL="0" marR="0" lvl="0" indent="0" algn="ctr" rtl="0" hangingPunct="1">
                <a:lnSpc>
                  <a:spcPct val="100000"/>
                </a:lnSpc>
                <a:spcBef>
                  <a:spcPts val="0"/>
                </a:spcBef>
                <a:spcAft>
                  <a:spcPts val="0"/>
                </a:spcAft>
                <a:buNone/>
                <a:tabLst/>
              </a:pPr>
              <a:r>
                <a:rPr lang="fr-CA" sz="1200" b="0" i="0" u="none" strike="noStrike" kern="1200" spc="0">
                  <a:ln>
                    <a:noFill/>
                  </a:ln>
                  <a:solidFill>
                    <a:srgbClr val="000000"/>
                  </a:solidFill>
                  <a:latin typeface="Arial" pitchFamily="34"/>
                  <a:ea typeface="Microsoft YaHei" pitchFamily="2"/>
                  <a:cs typeface="Lucida Sans" pitchFamily="2"/>
                </a:rPr>
                <a:t>Web</a:t>
              </a:r>
            </a:p>
          </p:txBody>
        </p:sp>
      </p:grpSp>
      <p:sp>
        <p:nvSpPr>
          <p:cNvPr id="7" name="Oval 7">
            <a:extLst>
              <a:ext uri="{FF2B5EF4-FFF2-40B4-BE49-F238E27FC236}">
                <a16:creationId xmlns:a16="http://schemas.microsoft.com/office/drawing/2014/main" id="{BF33E434-FB67-8B9F-FA14-8834F75C13F5}"/>
              </a:ext>
            </a:extLst>
          </p:cNvPr>
          <p:cNvSpPr/>
          <p:nvPr/>
        </p:nvSpPr>
        <p:spPr>
          <a:xfrm>
            <a:off x="5074920" y="1201679"/>
            <a:ext cx="1649160" cy="64404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solidFill>
          <a:ln w="9360">
            <a:solidFill>
              <a:srgbClr val="C0C0C0"/>
            </a:solidFill>
            <a:prstDash val="solid"/>
            <a:round/>
          </a:ln>
        </p:spPr>
        <p:txBody>
          <a:bodyPr vert="horz" wrap="non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fr-CA" sz="1200" b="0" i="0" u="none" strike="noStrike" kern="1200" spc="0">
                <a:ln>
                  <a:noFill/>
                </a:ln>
                <a:solidFill>
                  <a:srgbClr val="000000"/>
                </a:solidFill>
                <a:latin typeface="Arial" pitchFamily="34"/>
                <a:ea typeface="Microsoft YaHei" pitchFamily="2"/>
                <a:cs typeface="Lucida Sans" pitchFamily="2"/>
              </a:rPr>
              <a:t>Problématique</a:t>
            </a:r>
          </a:p>
          <a:p>
            <a:pPr marL="0" marR="0" lvl="0" indent="0" algn="ctr" rtl="0" hangingPunct="1">
              <a:lnSpc>
                <a:spcPct val="100000"/>
              </a:lnSpc>
              <a:spcBef>
                <a:spcPts val="0"/>
              </a:spcBef>
              <a:spcAft>
                <a:spcPts val="0"/>
              </a:spcAft>
              <a:buNone/>
              <a:tabLst/>
            </a:pPr>
            <a:r>
              <a:rPr lang="fr-CA" sz="1200" b="0" i="0" u="none" strike="noStrike" kern="1200" spc="0">
                <a:ln>
                  <a:noFill/>
                </a:ln>
                <a:solidFill>
                  <a:srgbClr val="000000"/>
                </a:solidFill>
                <a:latin typeface="Arial" pitchFamily="34"/>
                <a:ea typeface="Microsoft YaHei" pitchFamily="2"/>
                <a:cs typeface="Lucida Sans" pitchFamily="2"/>
              </a:rPr>
              <a:t>Thématique</a:t>
            </a:r>
          </a:p>
        </p:txBody>
      </p:sp>
      <p:sp>
        <p:nvSpPr>
          <p:cNvPr id="8" name="Text Box 8">
            <a:extLst>
              <a:ext uri="{FF2B5EF4-FFF2-40B4-BE49-F238E27FC236}">
                <a16:creationId xmlns:a16="http://schemas.microsoft.com/office/drawing/2014/main" id="{6B477ADE-B4DB-DE2A-662C-ACD794850559}"/>
              </a:ext>
            </a:extLst>
          </p:cNvPr>
          <p:cNvSpPr/>
          <p:nvPr/>
        </p:nvSpPr>
        <p:spPr>
          <a:xfrm>
            <a:off x="6806520" y="4527720"/>
            <a:ext cx="1944000" cy="3646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360">
            <a:solidFill>
              <a:srgbClr val="C0C0C0"/>
            </a:solidFill>
            <a:prstDash val="solid"/>
            <a:miter/>
          </a:ln>
        </p:spPr>
        <p:txBody>
          <a:bodyPr vert="horz" wrap="non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Citer ses sources</a:t>
            </a:r>
          </a:p>
        </p:txBody>
      </p:sp>
      <p:sp>
        <p:nvSpPr>
          <p:cNvPr id="9" name="Oval 9">
            <a:extLst>
              <a:ext uri="{FF2B5EF4-FFF2-40B4-BE49-F238E27FC236}">
                <a16:creationId xmlns:a16="http://schemas.microsoft.com/office/drawing/2014/main" id="{311899E3-7CC1-A913-1F6D-1D3F5D310A2A}"/>
              </a:ext>
            </a:extLst>
          </p:cNvPr>
          <p:cNvSpPr/>
          <p:nvPr/>
        </p:nvSpPr>
        <p:spPr>
          <a:xfrm>
            <a:off x="5086440" y="4152960"/>
            <a:ext cx="1769760" cy="115956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solidFill>
          <a:ln w="9360">
            <a:solidFill>
              <a:srgbClr val="C0C0C0"/>
            </a:solidFill>
            <a:prstDash val="solid"/>
            <a:round/>
          </a:ln>
        </p:spPr>
        <p:txBody>
          <a:bodyPr vert="horz" wrap="squar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fr-CA" sz="1200" b="0" i="0" u="none" strike="noStrike" kern="1200" spc="0">
                <a:ln>
                  <a:noFill/>
                </a:ln>
                <a:solidFill>
                  <a:srgbClr val="000000"/>
                </a:solidFill>
                <a:latin typeface="Arial" pitchFamily="34"/>
                <a:ea typeface="Microsoft YaHei" pitchFamily="2"/>
                <a:cs typeface="Lucida Sans" pitchFamily="2"/>
              </a:rPr>
              <a:t>La bibliographie</a:t>
            </a:r>
          </a:p>
          <a:p>
            <a:pPr marL="0" marR="0" lvl="0" indent="0" algn="ctr" rtl="0" hangingPunct="1">
              <a:lnSpc>
                <a:spcPct val="100000"/>
              </a:lnSpc>
              <a:spcBef>
                <a:spcPts val="0"/>
              </a:spcBef>
              <a:spcAft>
                <a:spcPts val="0"/>
              </a:spcAft>
              <a:buNone/>
              <a:tabLst/>
            </a:pPr>
            <a:r>
              <a:rPr lang="fr-CA" sz="1200" b="0" i="0" u="none" strike="noStrike" kern="1200" spc="0">
                <a:ln>
                  <a:noFill/>
                </a:ln>
                <a:solidFill>
                  <a:srgbClr val="000000"/>
                </a:solidFill>
                <a:latin typeface="Arial" pitchFamily="34"/>
                <a:ea typeface="Microsoft YaHei" pitchFamily="2"/>
                <a:cs typeface="Lucida Sans" pitchFamily="2"/>
              </a:rPr>
              <a:t>Les citations (</a:t>
            </a:r>
            <a:r>
              <a:rPr lang="fr-CA" sz="1200" b="0" i="1" u="none" strike="noStrike" kern="1200" spc="0">
                <a:ln>
                  <a:noFill/>
                </a:ln>
                <a:solidFill>
                  <a:srgbClr val="000000"/>
                </a:solidFill>
                <a:latin typeface="Arial" pitchFamily="34"/>
                <a:ea typeface="Microsoft YaHei" pitchFamily="2"/>
                <a:cs typeface="Lucida Sans" pitchFamily="2"/>
              </a:rPr>
              <a:t>plagiat</a:t>
            </a:r>
            <a:r>
              <a:rPr lang="fr-CA" sz="1200" b="0" i="0" u="none" strike="noStrike" kern="1200" spc="0">
                <a:ln>
                  <a:noFill/>
                </a:ln>
                <a:solidFill>
                  <a:srgbClr val="000000"/>
                </a:solidFill>
                <a:latin typeface="Arial" pitchFamily="34"/>
                <a:ea typeface="Microsoft YaHei" pitchFamily="2"/>
                <a:cs typeface="Lucida Sans" pitchFamily="2"/>
              </a:rPr>
              <a:t>)</a:t>
            </a:r>
          </a:p>
        </p:txBody>
      </p:sp>
      <p:sp>
        <p:nvSpPr>
          <p:cNvPr id="10" name="Text Box 10">
            <a:extLst>
              <a:ext uri="{FF2B5EF4-FFF2-40B4-BE49-F238E27FC236}">
                <a16:creationId xmlns:a16="http://schemas.microsoft.com/office/drawing/2014/main" id="{614AA595-CDF3-9F4C-181D-CA3E3C98A1EA}"/>
              </a:ext>
            </a:extLst>
          </p:cNvPr>
          <p:cNvSpPr/>
          <p:nvPr/>
        </p:nvSpPr>
        <p:spPr>
          <a:xfrm>
            <a:off x="6070680" y="3502079"/>
            <a:ext cx="2405880" cy="4561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360">
            <a:solidFill>
              <a:srgbClr val="C0C0C0"/>
            </a:solidFill>
            <a:prstDash val="solid"/>
            <a:miter/>
          </a:ln>
        </p:spPr>
        <p:txBody>
          <a:bodyPr vert="horz" wrap="non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fr-CA" sz="2400" b="0" i="0" u="none" strike="noStrike" kern="1200" spc="0">
                <a:ln>
                  <a:noFill/>
                </a:ln>
                <a:solidFill>
                  <a:srgbClr val="000000"/>
                </a:solidFill>
                <a:latin typeface="Arial" pitchFamily="34"/>
                <a:ea typeface="Microsoft YaHei" pitchFamily="2"/>
                <a:cs typeface="Lucida Sans" pitchFamily="2"/>
              </a:rPr>
              <a:t>Organiser</a:t>
            </a:r>
            <a:r>
              <a:rPr lang="fr-CA" sz="1800" b="0" i="0" u="none" strike="noStrike" kern="1200" spc="0">
                <a:ln>
                  <a:noFill/>
                </a:ln>
                <a:solidFill>
                  <a:srgbClr val="000000"/>
                </a:solidFill>
                <a:latin typeface="Arial" pitchFamily="34"/>
                <a:ea typeface="Microsoft YaHei" pitchFamily="2"/>
                <a:cs typeface="Lucida Sans" pitchFamily="2"/>
              </a:rPr>
              <a:t> sa veille</a:t>
            </a:r>
          </a:p>
        </p:txBody>
      </p:sp>
      <p:sp>
        <p:nvSpPr>
          <p:cNvPr id="11" name="Oval 11">
            <a:extLst>
              <a:ext uri="{FF2B5EF4-FFF2-40B4-BE49-F238E27FC236}">
                <a16:creationId xmlns:a16="http://schemas.microsoft.com/office/drawing/2014/main" id="{7F1B9DDE-FDCD-6035-43F5-187D86BDDA5F}"/>
              </a:ext>
            </a:extLst>
          </p:cNvPr>
          <p:cNvSpPr/>
          <p:nvPr/>
        </p:nvSpPr>
        <p:spPr>
          <a:xfrm>
            <a:off x="8213760" y="3824279"/>
            <a:ext cx="1168920" cy="385920"/>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FFFFFF"/>
          </a:solidFill>
          <a:ln w="9360">
            <a:solidFill>
              <a:srgbClr val="C0C0C0"/>
            </a:solidFill>
            <a:prstDash val="solid"/>
            <a:round/>
          </a:ln>
        </p:spPr>
        <p:txBody>
          <a:bodyPr vert="horz" wrap="non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fr-CA" sz="1200" b="0" i="0" u="none" strike="noStrike" kern="1200" spc="0">
                <a:ln>
                  <a:noFill/>
                </a:ln>
                <a:solidFill>
                  <a:srgbClr val="000000"/>
                </a:solidFill>
                <a:latin typeface="Arial" pitchFamily="34"/>
                <a:ea typeface="Microsoft YaHei" pitchFamily="2"/>
                <a:cs typeface="Lucida Sans" pitchFamily="2"/>
              </a:rPr>
              <a:t>Les outils</a:t>
            </a:r>
          </a:p>
        </p:txBody>
      </p:sp>
      <p:sp>
        <p:nvSpPr>
          <p:cNvPr id="12" name="Text Box 12">
            <a:extLst>
              <a:ext uri="{FF2B5EF4-FFF2-40B4-BE49-F238E27FC236}">
                <a16:creationId xmlns:a16="http://schemas.microsoft.com/office/drawing/2014/main" id="{55A218BF-26D6-F564-755C-86E70D93EB95}"/>
              </a:ext>
            </a:extLst>
          </p:cNvPr>
          <p:cNvSpPr/>
          <p:nvPr/>
        </p:nvSpPr>
        <p:spPr>
          <a:xfrm>
            <a:off x="5410800" y="5821200"/>
            <a:ext cx="3687479" cy="608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360">
            <a:solidFill>
              <a:srgbClr val="C0C0C0"/>
            </a:solidFill>
            <a:prstDash val="solid"/>
            <a:miter/>
          </a:ln>
        </p:spPr>
        <p:txBody>
          <a:bodyPr vert="horz" wrap="non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Rédiger</a:t>
            </a:r>
          </a:p>
          <a:p>
            <a:pPr marL="0" marR="0" lvl="0" indent="0" algn="ctr" rtl="0" hangingPunct="1">
              <a:lnSpc>
                <a:spcPct val="100000"/>
              </a:lnSpc>
              <a:spcBef>
                <a:spcPts val="0"/>
              </a:spcBef>
              <a:spcAft>
                <a:spcPts val="0"/>
              </a:spcAft>
              <a:buNone/>
              <a:tabLst/>
            </a:pPr>
            <a:r>
              <a:rPr lang="fr-CA" sz="1600" b="0" i="0" u="none" strike="noStrike" kern="1200" spc="0">
                <a:ln>
                  <a:noFill/>
                </a:ln>
                <a:solidFill>
                  <a:srgbClr val="000000"/>
                </a:solidFill>
                <a:latin typeface="Arial" pitchFamily="34"/>
                <a:ea typeface="Microsoft YaHei" pitchFamily="2"/>
                <a:cs typeface="Lucida Sans" pitchFamily="2"/>
              </a:rPr>
              <a:t>(synthèse – dossier – revue de presse)</a:t>
            </a:r>
          </a:p>
        </p:txBody>
      </p:sp>
      <p:sp>
        <p:nvSpPr>
          <p:cNvPr id="13" name="AutoShape 13">
            <a:extLst>
              <a:ext uri="{FF2B5EF4-FFF2-40B4-BE49-F238E27FC236}">
                <a16:creationId xmlns:a16="http://schemas.microsoft.com/office/drawing/2014/main" id="{854039EC-E577-2D66-9C5C-0BE32DEE6757}"/>
              </a:ext>
            </a:extLst>
          </p:cNvPr>
          <p:cNvSpPr/>
          <p:nvPr/>
        </p:nvSpPr>
        <p:spPr>
          <a:xfrm>
            <a:off x="5013360" y="844559"/>
            <a:ext cx="4933440" cy="2309400"/>
          </a:xfrm>
          <a:custGeom>
            <a:avLst>
              <a:gd name="f0" fmla="val 3700"/>
            </a:avLst>
            <a:gdLst>
              <a:gd name="f1" fmla="val 10800000"/>
              <a:gd name="f2" fmla="val 5400000"/>
              <a:gd name="f3" fmla="val 16200000"/>
              <a:gd name="f4" fmla="val 180"/>
              <a:gd name="f5" fmla="val w"/>
              <a:gd name="f6" fmla="val h"/>
              <a:gd name="f7" fmla="val ss"/>
              <a:gd name="f8" fmla="val 0"/>
              <a:gd name="f9" fmla="val 21600"/>
              <a:gd name="f10" fmla="*/ 5419351 1 1725033"/>
              <a:gd name="f11" fmla="+- 0 0 10800"/>
              <a:gd name="f12" fmla="val 10800"/>
              <a:gd name="f13" fmla="val -2147483647"/>
              <a:gd name="f14" fmla="val 2147483647"/>
              <a:gd name="f15" fmla="+- 0 0 0"/>
              <a:gd name="f16" fmla="abs f5"/>
              <a:gd name="f17" fmla="abs f6"/>
              <a:gd name="f18" fmla="abs f7"/>
              <a:gd name="f19" fmla="*/ f6 1 21600"/>
              <a:gd name="f20" fmla="*/ f10 1 180"/>
              <a:gd name="f21" fmla="pin 0 f0 10800"/>
              <a:gd name="f22" fmla="+- 0 0 f2"/>
              <a:gd name="f23" fmla="*/ f15 f1 1"/>
              <a:gd name="f24" fmla="?: f16 f5 1"/>
              <a:gd name="f25" fmla="?: f17 f6 1"/>
              <a:gd name="f26" fmla="?: f18 f7 1"/>
              <a:gd name="f27" fmla="+- f8 f21 0"/>
              <a:gd name="f28" fmla="+- f9 0 f21"/>
              <a:gd name="f29" fmla="*/ 45 f20 1"/>
              <a:gd name="f30" fmla="+- f21 0 10800"/>
              <a:gd name="f31" fmla="+- 0 0 f21"/>
              <a:gd name="f32" fmla="*/ f8 f19 1"/>
              <a:gd name="f33" fmla="*/ 0 f19 1"/>
              <a:gd name="f34" fmla="*/ f23 1 f4"/>
              <a:gd name="f35" fmla="*/ 10800 f19 1"/>
              <a:gd name="f36" fmla="*/ 21600 f19 1"/>
              <a:gd name="f37" fmla="*/ f24 1 21600"/>
              <a:gd name="f38" fmla="*/ f25 1 21600"/>
              <a:gd name="f39" fmla="*/ 21600 f24 1"/>
              <a:gd name="f40" fmla="+- 0 0 f29"/>
              <a:gd name="f41" fmla="+- f27 0 f8"/>
              <a:gd name="f42" fmla="+- 21600 0 f28"/>
              <a:gd name="f43" fmla="+- f28 0 f9"/>
              <a:gd name="f44" fmla="+- 0 0 f27"/>
              <a:gd name="f45" fmla="+- f34 0 f2"/>
              <a:gd name="f46" fmla="min f38 f37"/>
              <a:gd name="f47" fmla="*/ f39 1 f26"/>
              <a:gd name="f48" fmla="*/ f40 f1 1"/>
              <a:gd name="f49" fmla="abs f41"/>
              <a:gd name="f50" fmla="abs f42"/>
              <a:gd name="f51" fmla="?: f42 0 f1"/>
              <a:gd name="f52" fmla="?: f42 f1 0"/>
              <a:gd name="f53" fmla="abs f43"/>
              <a:gd name="f54" fmla="abs f44"/>
              <a:gd name="f55" fmla="?: f44 0 f1"/>
              <a:gd name="f56" fmla="?: f44 f1 0"/>
              <a:gd name="f57" fmla="+- f47 0 f21"/>
              <a:gd name="f58" fmla="*/ f48 1 f10"/>
              <a:gd name="f59" fmla="*/ f21 f46 1"/>
              <a:gd name="f60" fmla="*/ f27 f46 1"/>
              <a:gd name="f61" fmla="*/ f8 f46 1"/>
              <a:gd name="f62" fmla="*/ f47 f46 1"/>
              <a:gd name="f63" fmla="*/ 10800 f46 1"/>
              <a:gd name="f64" fmla="+- f58 0 f2"/>
              <a:gd name="f65" fmla="+- f61 0 f60"/>
              <a:gd name="f66" fmla="+- f60 0 f61"/>
              <a:gd name="f67" fmla="*/ f57 f46 1"/>
              <a:gd name="f68" fmla="cos 1 f64"/>
              <a:gd name="f69" fmla="sin 1 f64"/>
              <a:gd name="f70" fmla="abs f65"/>
              <a:gd name="f71" fmla="?: f65 f22 f2"/>
              <a:gd name="f72" fmla="?: f65 f2 f22"/>
              <a:gd name="f73" fmla="?: f65 f3 f2"/>
              <a:gd name="f74" fmla="?: f65 f2 f3"/>
              <a:gd name="f75" fmla="abs f66"/>
              <a:gd name="f76" fmla="?: f66 f22 f2"/>
              <a:gd name="f77" fmla="?: f66 f2 f22"/>
              <a:gd name="f78" fmla="?: f66 f52 f51"/>
              <a:gd name="f79" fmla="?: f66 f51 f52"/>
              <a:gd name="f80" fmla="+- f62 0 f67"/>
              <a:gd name="f81" fmla="+- f67 0 f62"/>
              <a:gd name="f82" fmla="+- 0 0 f68"/>
              <a:gd name="f83" fmla="+- 0 0 f69"/>
              <a:gd name="f84" fmla="?: f65 f74 f73"/>
              <a:gd name="f85" fmla="?: f65 f73 f74"/>
              <a:gd name="f86" fmla="?: f41 f72 f71"/>
              <a:gd name="f87" fmla="?: f42 f78 f79"/>
              <a:gd name="f88" fmla="?: f42 f76 f77"/>
              <a:gd name="f89" fmla="abs f80"/>
              <a:gd name="f90" fmla="?: f80 f22 f2"/>
              <a:gd name="f91" fmla="?: f80 f2 f22"/>
              <a:gd name="f92" fmla="?: f80 f3 f2"/>
              <a:gd name="f93" fmla="?: f80 f2 f3"/>
              <a:gd name="f94" fmla="abs f81"/>
              <a:gd name="f95" fmla="?: f81 f22 f2"/>
              <a:gd name="f96" fmla="?: f81 f2 f22"/>
              <a:gd name="f97" fmla="?: f81 f56 f55"/>
              <a:gd name="f98" fmla="?: f81 f55 f56"/>
              <a:gd name="f99" fmla="*/ f82 f30 1"/>
              <a:gd name="f100" fmla="*/ f83 f11 1"/>
              <a:gd name="f101" fmla="?: f41 f85 f84"/>
              <a:gd name="f102" fmla="?: f80 f93 f92"/>
              <a:gd name="f103" fmla="?: f80 f92 f93"/>
              <a:gd name="f104" fmla="?: f43 f91 f90"/>
              <a:gd name="f105" fmla="?: f44 f97 f98"/>
              <a:gd name="f106" fmla="?: f44 f95 f96"/>
              <a:gd name="f107" fmla="+- f99 0 f100"/>
              <a:gd name="f108" fmla="?: f43 f103 f102"/>
              <a:gd name="f109" fmla="+- 0 0 f107"/>
              <a:gd name="f110" fmla="+- f109 10800 0"/>
              <a:gd name="f111" fmla="+- f110 0 10800"/>
              <a:gd name="f112" fmla="+- f31 0 f111"/>
              <a:gd name="f113" fmla="+- f8 0 f112"/>
              <a:gd name="f114" fmla="+- f47 f112 0"/>
              <a:gd name="f115" fmla="+- f9 f112 0"/>
              <a:gd name="f116" fmla="*/ f113 f46 1"/>
              <a:gd name="f117" fmla="*/ f114 f46 1"/>
              <a:gd name="f118" fmla="*/ f115 f19 1"/>
              <a:gd name="f119" fmla="*/ f113 f19 1"/>
            </a:gdLst>
            <a:ahLst>
              <a:ahXY gdRefX="f0" minX="f8" maxX="f12">
                <a:pos x="f59" y="f32"/>
              </a:ahXY>
            </a:ahLst>
            <a:cxnLst>
              <a:cxn ang="3cd4">
                <a:pos x="hc" y="t"/>
              </a:cxn>
              <a:cxn ang="0">
                <a:pos x="r" y="vc"/>
              </a:cxn>
              <a:cxn ang="cd4">
                <a:pos x="hc" y="b"/>
              </a:cxn>
              <a:cxn ang="cd2">
                <a:pos x="l" y="vc"/>
              </a:cxn>
              <a:cxn ang="f45">
                <a:pos x="f63" y="f33"/>
              </a:cxn>
              <a:cxn ang="f45">
                <a:pos x="f61" y="f35"/>
              </a:cxn>
              <a:cxn ang="f45">
                <a:pos x="f63" y="f36"/>
              </a:cxn>
              <a:cxn ang="f45">
                <a:pos x="f62" y="f35"/>
              </a:cxn>
            </a:cxnLst>
            <a:rect l="f116" t="f119" r="f117" b="f118"/>
            <a:pathLst>
              <a:path h="21600">
                <a:moveTo>
                  <a:pt x="f60" y="f8"/>
                </a:moveTo>
                <a:arcTo wR="f70" hR="f49" stAng="f101" swAng="f86"/>
                <a:lnTo>
                  <a:pt x="f61" y="f28"/>
                </a:lnTo>
                <a:arcTo wR="f75" hR="f50" stAng="f87" swAng="f88"/>
              </a:path>
              <a:path h="21600">
                <a:moveTo>
                  <a:pt x="f67" y="f9"/>
                </a:moveTo>
                <a:arcTo wR="f89" hR="f53" stAng="f108" swAng="f104"/>
                <a:lnTo>
                  <a:pt x="f62" y="f27"/>
                </a:lnTo>
                <a:arcTo wR="f94" hR="f54" stAng="f105" swAng="f106"/>
              </a:path>
            </a:pathLst>
          </a:custGeom>
          <a:noFill/>
          <a:ln w="9360">
            <a:solidFill>
              <a:srgbClr val="000000"/>
            </a:solidFill>
            <a:prstDash val="solid"/>
            <a:roun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Microsoft YaHei" pitchFamily="2"/>
              <a:cs typeface="Lucida Sans" pitchFamily="2"/>
            </a:endParaRPr>
          </a:p>
        </p:txBody>
      </p:sp>
      <p:sp>
        <p:nvSpPr>
          <p:cNvPr id="14" name="AutoShape 14">
            <a:extLst>
              <a:ext uri="{FF2B5EF4-FFF2-40B4-BE49-F238E27FC236}">
                <a16:creationId xmlns:a16="http://schemas.microsoft.com/office/drawing/2014/main" id="{13FDD137-2648-76B7-1119-744EC98919A8}"/>
              </a:ext>
            </a:extLst>
          </p:cNvPr>
          <p:cNvSpPr/>
          <p:nvPr/>
        </p:nvSpPr>
        <p:spPr>
          <a:xfrm>
            <a:off x="5024520" y="3441600"/>
            <a:ext cx="4933440" cy="1736279"/>
          </a:xfrm>
          <a:custGeom>
            <a:avLst>
              <a:gd name="f0" fmla="val 3700"/>
            </a:avLst>
            <a:gdLst>
              <a:gd name="f1" fmla="val 10800000"/>
              <a:gd name="f2" fmla="val 5400000"/>
              <a:gd name="f3" fmla="val 16200000"/>
              <a:gd name="f4" fmla="val 180"/>
              <a:gd name="f5" fmla="val w"/>
              <a:gd name="f6" fmla="val h"/>
              <a:gd name="f7" fmla="val ss"/>
              <a:gd name="f8" fmla="val 0"/>
              <a:gd name="f9" fmla="val 21600"/>
              <a:gd name="f10" fmla="*/ 5419351 1 1725033"/>
              <a:gd name="f11" fmla="+- 0 0 10800"/>
              <a:gd name="f12" fmla="val 10800"/>
              <a:gd name="f13" fmla="val -2147483647"/>
              <a:gd name="f14" fmla="val 2147483647"/>
              <a:gd name="f15" fmla="+- 0 0 0"/>
              <a:gd name="f16" fmla="abs f5"/>
              <a:gd name="f17" fmla="abs f6"/>
              <a:gd name="f18" fmla="abs f7"/>
              <a:gd name="f19" fmla="*/ f6 1 21600"/>
              <a:gd name="f20" fmla="*/ f10 1 180"/>
              <a:gd name="f21" fmla="pin 0 f0 10800"/>
              <a:gd name="f22" fmla="+- 0 0 f2"/>
              <a:gd name="f23" fmla="*/ f15 f1 1"/>
              <a:gd name="f24" fmla="?: f16 f5 1"/>
              <a:gd name="f25" fmla="?: f17 f6 1"/>
              <a:gd name="f26" fmla="?: f18 f7 1"/>
              <a:gd name="f27" fmla="+- f8 f21 0"/>
              <a:gd name="f28" fmla="+- f9 0 f21"/>
              <a:gd name="f29" fmla="*/ 45 f20 1"/>
              <a:gd name="f30" fmla="+- f21 0 10800"/>
              <a:gd name="f31" fmla="+- 0 0 f21"/>
              <a:gd name="f32" fmla="*/ f8 f19 1"/>
              <a:gd name="f33" fmla="*/ 0 f19 1"/>
              <a:gd name="f34" fmla="*/ f23 1 f4"/>
              <a:gd name="f35" fmla="*/ 10800 f19 1"/>
              <a:gd name="f36" fmla="*/ 21600 f19 1"/>
              <a:gd name="f37" fmla="*/ f24 1 21600"/>
              <a:gd name="f38" fmla="*/ f25 1 21600"/>
              <a:gd name="f39" fmla="*/ 21600 f24 1"/>
              <a:gd name="f40" fmla="+- 0 0 f29"/>
              <a:gd name="f41" fmla="+- f27 0 f8"/>
              <a:gd name="f42" fmla="+- 21600 0 f28"/>
              <a:gd name="f43" fmla="+- f28 0 f9"/>
              <a:gd name="f44" fmla="+- 0 0 f27"/>
              <a:gd name="f45" fmla="+- f34 0 f2"/>
              <a:gd name="f46" fmla="min f38 f37"/>
              <a:gd name="f47" fmla="*/ f39 1 f26"/>
              <a:gd name="f48" fmla="*/ f40 f1 1"/>
              <a:gd name="f49" fmla="abs f41"/>
              <a:gd name="f50" fmla="abs f42"/>
              <a:gd name="f51" fmla="?: f42 0 f1"/>
              <a:gd name="f52" fmla="?: f42 f1 0"/>
              <a:gd name="f53" fmla="abs f43"/>
              <a:gd name="f54" fmla="abs f44"/>
              <a:gd name="f55" fmla="?: f44 0 f1"/>
              <a:gd name="f56" fmla="?: f44 f1 0"/>
              <a:gd name="f57" fmla="+- f47 0 f21"/>
              <a:gd name="f58" fmla="*/ f48 1 f10"/>
              <a:gd name="f59" fmla="*/ f21 f46 1"/>
              <a:gd name="f60" fmla="*/ f27 f46 1"/>
              <a:gd name="f61" fmla="*/ f8 f46 1"/>
              <a:gd name="f62" fmla="*/ f47 f46 1"/>
              <a:gd name="f63" fmla="*/ 10800 f46 1"/>
              <a:gd name="f64" fmla="+- f58 0 f2"/>
              <a:gd name="f65" fmla="+- f61 0 f60"/>
              <a:gd name="f66" fmla="+- f60 0 f61"/>
              <a:gd name="f67" fmla="*/ f57 f46 1"/>
              <a:gd name="f68" fmla="cos 1 f64"/>
              <a:gd name="f69" fmla="sin 1 f64"/>
              <a:gd name="f70" fmla="abs f65"/>
              <a:gd name="f71" fmla="?: f65 f22 f2"/>
              <a:gd name="f72" fmla="?: f65 f2 f22"/>
              <a:gd name="f73" fmla="?: f65 f3 f2"/>
              <a:gd name="f74" fmla="?: f65 f2 f3"/>
              <a:gd name="f75" fmla="abs f66"/>
              <a:gd name="f76" fmla="?: f66 f22 f2"/>
              <a:gd name="f77" fmla="?: f66 f2 f22"/>
              <a:gd name="f78" fmla="?: f66 f52 f51"/>
              <a:gd name="f79" fmla="?: f66 f51 f52"/>
              <a:gd name="f80" fmla="+- f62 0 f67"/>
              <a:gd name="f81" fmla="+- f67 0 f62"/>
              <a:gd name="f82" fmla="+- 0 0 f68"/>
              <a:gd name="f83" fmla="+- 0 0 f69"/>
              <a:gd name="f84" fmla="?: f65 f74 f73"/>
              <a:gd name="f85" fmla="?: f65 f73 f74"/>
              <a:gd name="f86" fmla="?: f41 f72 f71"/>
              <a:gd name="f87" fmla="?: f42 f78 f79"/>
              <a:gd name="f88" fmla="?: f42 f76 f77"/>
              <a:gd name="f89" fmla="abs f80"/>
              <a:gd name="f90" fmla="?: f80 f22 f2"/>
              <a:gd name="f91" fmla="?: f80 f2 f22"/>
              <a:gd name="f92" fmla="?: f80 f3 f2"/>
              <a:gd name="f93" fmla="?: f80 f2 f3"/>
              <a:gd name="f94" fmla="abs f81"/>
              <a:gd name="f95" fmla="?: f81 f22 f2"/>
              <a:gd name="f96" fmla="?: f81 f2 f22"/>
              <a:gd name="f97" fmla="?: f81 f56 f55"/>
              <a:gd name="f98" fmla="?: f81 f55 f56"/>
              <a:gd name="f99" fmla="*/ f82 f30 1"/>
              <a:gd name="f100" fmla="*/ f83 f11 1"/>
              <a:gd name="f101" fmla="?: f41 f85 f84"/>
              <a:gd name="f102" fmla="?: f80 f93 f92"/>
              <a:gd name="f103" fmla="?: f80 f92 f93"/>
              <a:gd name="f104" fmla="?: f43 f91 f90"/>
              <a:gd name="f105" fmla="?: f44 f97 f98"/>
              <a:gd name="f106" fmla="?: f44 f95 f96"/>
              <a:gd name="f107" fmla="+- f99 0 f100"/>
              <a:gd name="f108" fmla="?: f43 f103 f102"/>
              <a:gd name="f109" fmla="+- 0 0 f107"/>
              <a:gd name="f110" fmla="+- f109 10800 0"/>
              <a:gd name="f111" fmla="+- f110 0 10800"/>
              <a:gd name="f112" fmla="+- f31 0 f111"/>
              <a:gd name="f113" fmla="+- f8 0 f112"/>
              <a:gd name="f114" fmla="+- f47 f112 0"/>
              <a:gd name="f115" fmla="+- f9 f112 0"/>
              <a:gd name="f116" fmla="*/ f113 f46 1"/>
              <a:gd name="f117" fmla="*/ f114 f46 1"/>
              <a:gd name="f118" fmla="*/ f115 f19 1"/>
              <a:gd name="f119" fmla="*/ f113 f19 1"/>
            </a:gdLst>
            <a:ahLst>
              <a:ahXY gdRefX="f0" minX="f8" maxX="f12">
                <a:pos x="f59" y="f32"/>
              </a:ahXY>
            </a:ahLst>
            <a:cxnLst>
              <a:cxn ang="3cd4">
                <a:pos x="hc" y="t"/>
              </a:cxn>
              <a:cxn ang="0">
                <a:pos x="r" y="vc"/>
              </a:cxn>
              <a:cxn ang="cd4">
                <a:pos x="hc" y="b"/>
              </a:cxn>
              <a:cxn ang="cd2">
                <a:pos x="l" y="vc"/>
              </a:cxn>
              <a:cxn ang="f45">
                <a:pos x="f63" y="f33"/>
              </a:cxn>
              <a:cxn ang="f45">
                <a:pos x="f61" y="f35"/>
              </a:cxn>
              <a:cxn ang="f45">
                <a:pos x="f63" y="f36"/>
              </a:cxn>
              <a:cxn ang="f45">
                <a:pos x="f62" y="f35"/>
              </a:cxn>
            </a:cxnLst>
            <a:rect l="f116" t="f119" r="f117" b="f118"/>
            <a:pathLst>
              <a:path h="21600">
                <a:moveTo>
                  <a:pt x="f60" y="f8"/>
                </a:moveTo>
                <a:arcTo wR="f70" hR="f49" stAng="f101" swAng="f86"/>
                <a:lnTo>
                  <a:pt x="f61" y="f28"/>
                </a:lnTo>
                <a:arcTo wR="f75" hR="f50" stAng="f87" swAng="f88"/>
              </a:path>
              <a:path h="21600">
                <a:moveTo>
                  <a:pt x="f67" y="f9"/>
                </a:moveTo>
                <a:arcTo wR="f89" hR="f53" stAng="f108" swAng="f104"/>
                <a:lnTo>
                  <a:pt x="f62" y="f27"/>
                </a:lnTo>
                <a:arcTo wR="f94" hR="f54" stAng="f105" swAng="f106"/>
              </a:path>
            </a:pathLst>
          </a:custGeom>
          <a:noFill/>
          <a:ln w="9360">
            <a:solidFill>
              <a:srgbClr val="000000"/>
            </a:solidFill>
            <a:prstDash val="solid"/>
            <a:roun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Microsoft YaHei" pitchFamily="2"/>
              <a:cs typeface="Lucida Sans" pitchFamily="2"/>
            </a:endParaRPr>
          </a:p>
        </p:txBody>
      </p:sp>
      <p:sp>
        <p:nvSpPr>
          <p:cNvPr id="15" name="AutoShape 15">
            <a:extLst>
              <a:ext uri="{FF2B5EF4-FFF2-40B4-BE49-F238E27FC236}">
                <a16:creationId xmlns:a16="http://schemas.microsoft.com/office/drawing/2014/main" id="{14AEE9E8-DAB7-20E6-3800-77B7978F4593}"/>
              </a:ext>
            </a:extLst>
          </p:cNvPr>
          <p:cNvSpPr/>
          <p:nvPr/>
        </p:nvSpPr>
        <p:spPr>
          <a:xfrm>
            <a:off x="5035320" y="5611680"/>
            <a:ext cx="4933440" cy="1068120"/>
          </a:xfrm>
          <a:custGeom>
            <a:avLst>
              <a:gd name="f0" fmla="val 3700"/>
            </a:avLst>
            <a:gdLst>
              <a:gd name="f1" fmla="val 10800000"/>
              <a:gd name="f2" fmla="val 5400000"/>
              <a:gd name="f3" fmla="val 16200000"/>
              <a:gd name="f4" fmla="val 180"/>
              <a:gd name="f5" fmla="val w"/>
              <a:gd name="f6" fmla="val h"/>
              <a:gd name="f7" fmla="val ss"/>
              <a:gd name="f8" fmla="val 0"/>
              <a:gd name="f9" fmla="val 21600"/>
              <a:gd name="f10" fmla="*/ 5419351 1 1725033"/>
              <a:gd name="f11" fmla="+- 0 0 10800"/>
              <a:gd name="f12" fmla="val 10800"/>
              <a:gd name="f13" fmla="val -2147483647"/>
              <a:gd name="f14" fmla="val 2147483647"/>
              <a:gd name="f15" fmla="+- 0 0 0"/>
              <a:gd name="f16" fmla="abs f5"/>
              <a:gd name="f17" fmla="abs f6"/>
              <a:gd name="f18" fmla="abs f7"/>
              <a:gd name="f19" fmla="*/ f6 1 21600"/>
              <a:gd name="f20" fmla="*/ f10 1 180"/>
              <a:gd name="f21" fmla="pin 0 f0 10800"/>
              <a:gd name="f22" fmla="+- 0 0 f2"/>
              <a:gd name="f23" fmla="*/ f15 f1 1"/>
              <a:gd name="f24" fmla="?: f16 f5 1"/>
              <a:gd name="f25" fmla="?: f17 f6 1"/>
              <a:gd name="f26" fmla="?: f18 f7 1"/>
              <a:gd name="f27" fmla="+- f8 f21 0"/>
              <a:gd name="f28" fmla="+- f9 0 f21"/>
              <a:gd name="f29" fmla="*/ 45 f20 1"/>
              <a:gd name="f30" fmla="+- f21 0 10800"/>
              <a:gd name="f31" fmla="+- 0 0 f21"/>
              <a:gd name="f32" fmla="*/ f8 f19 1"/>
              <a:gd name="f33" fmla="*/ 0 f19 1"/>
              <a:gd name="f34" fmla="*/ f23 1 f4"/>
              <a:gd name="f35" fmla="*/ 10800 f19 1"/>
              <a:gd name="f36" fmla="*/ 21600 f19 1"/>
              <a:gd name="f37" fmla="*/ f24 1 21600"/>
              <a:gd name="f38" fmla="*/ f25 1 21600"/>
              <a:gd name="f39" fmla="*/ 21600 f24 1"/>
              <a:gd name="f40" fmla="+- 0 0 f29"/>
              <a:gd name="f41" fmla="+- f27 0 f8"/>
              <a:gd name="f42" fmla="+- 21600 0 f28"/>
              <a:gd name="f43" fmla="+- f28 0 f9"/>
              <a:gd name="f44" fmla="+- 0 0 f27"/>
              <a:gd name="f45" fmla="+- f34 0 f2"/>
              <a:gd name="f46" fmla="min f38 f37"/>
              <a:gd name="f47" fmla="*/ f39 1 f26"/>
              <a:gd name="f48" fmla="*/ f40 f1 1"/>
              <a:gd name="f49" fmla="abs f41"/>
              <a:gd name="f50" fmla="abs f42"/>
              <a:gd name="f51" fmla="?: f42 0 f1"/>
              <a:gd name="f52" fmla="?: f42 f1 0"/>
              <a:gd name="f53" fmla="abs f43"/>
              <a:gd name="f54" fmla="abs f44"/>
              <a:gd name="f55" fmla="?: f44 0 f1"/>
              <a:gd name="f56" fmla="?: f44 f1 0"/>
              <a:gd name="f57" fmla="+- f47 0 f21"/>
              <a:gd name="f58" fmla="*/ f48 1 f10"/>
              <a:gd name="f59" fmla="*/ f21 f46 1"/>
              <a:gd name="f60" fmla="*/ f27 f46 1"/>
              <a:gd name="f61" fmla="*/ f8 f46 1"/>
              <a:gd name="f62" fmla="*/ f47 f46 1"/>
              <a:gd name="f63" fmla="*/ 10800 f46 1"/>
              <a:gd name="f64" fmla="+- f58 0 f2"/>
              <a:gd name="f65" fmla="+- f61 0 f60"/>
              <a:gd name="f66" fmla="+- f60 0 f61"/>
              <a:gd name="f67" fmla="*/ f57 f46 1"/>
              <a:gd name="f68" fmla="cos 1 f64"/>
              <a:gd name="f69" fmla="sin 1 f64"/>
              <a:gd name="f70" fmla="abs f65"/>
              <a:gd name="f71" fmla="?: f65 f22 f2"/>
              <a:gd name="f72" fmla="?: f65 f2 f22"/>
              <a:gd name="f73" fmla="?: f65 f3 f2"/>
              <a:gd name="f74" fmla="?: f65 f2 f3"/>
              <a:gd name="f75" fmla="abs f66"/>
              <a:gd name="f76" fmla="?: f66 f22 f2"/>
              <a:gd name="f77" fmla="?: f66 f2 f22"/>
              <a:gd name="f78" fmla="?: f66 f52 f51"/>
              <a:gd name="f79" fmla="?: f66 f51 f52"/>
              <a:gd name="f80" fmla="+- f62 0 f67"/>
              <a:gd name="f81" fmla="+- f67 0 f62"/>
              <a:gd name="f82" fmla="+- 0 0 f68"/>
              <a:gd name="f83" fmla="+- 0 0 f69"/>
              <a:gd name="f84" fmla="?: f65 f74 f73"/>
              <a:gd name="f85" fmla="?: f65 f73 f74"/>
              <a:gd name="f86" fmla="?: f41 f72 f71"/>
              <a:gd name="f87" fmla="?: f42 f78 f79"/>
              <a:gd name="f88" fmla="?: f42 f76 f77"/>
              <a:gd name="f89" fmla="abs f80"/>
              <a:gd name="f90" fmla="?: f80 f22 f2"/>
              <a:gd name="f91" fmla="?: f80 f2 f22"/>
              <a:gd name="f92" fmla="?: f80 f3 f2"/>
              <a:gd name="f93" fmla="?: f80 f2 f3"/>
              <a:gd name="f94" fmla="abs f81"/>
              <a:gd name="f95" fmla="?: f81 f22 f2"/>
              <a:gd name="f96" fmla="?: f81 f2 f22"/>
              <a:gd name="f97" fmla="?: f81 f56 f55"/>
              <a:gd name="f98" fmla="?: f81 f55 f56"/>
              <a:gd name="f99" fmla="*/ f82 f30 1"/>
              <a:gd name="f100" fmla="*/ f83 f11 1"/>
              <a:gd name="f101" fmla="?: f41 f85 f84"/>
              <a:gd name="f102" fmla="?: f80 f93 f92"/>
              <a:gd name="f103" fmla="?: f80 f92 f93"/>
              <a:gd name="f104" fmla="?: f43 f91 f90"/>
              <a:gd name="f105" fmla="?: f44 f97 f98"/>
              <a:gd name="f106" fmla="?: f44 f95 f96"/>
              <a:gd name="f107" fmla="+- f99 0 f100"/>
              <a:gd name="f108" fmla="?: f43 f103 f102"/>
              <a:gd name="f109" fmla="+- 0 0 f107"/>
              <a:gd name="f110" fmla="+- f109 10800 0"/>
              <a:gd name="f111" fmla="+- f110 0 10800"/>
              <a:gd name="f112" fmla="+- f31 0 f111"/>
              <a:gd name="f113" fmla="+- f8 0 f112"/>
              <a:gd name="f114" fmla="+- f47 f112 0"/>
              <a:gd name="f115" fmla="+- f9 f112 0"/>
              <a:gd name="f116" fmla="*/ f113 f46 1"/>
              <a:gd name="f117" fmla="*/ f114 f46 1"/>
              <a:gd name="f118" fmla="*/ f115 f19 1"/>
              <a:gd name="f119" fmla="*/ f113 f19 1"/>
            </a:gdLst>
            <a:ahLst>
              <a:ahXY gdRefX="f0" minX="f8" maxX="f12">
                <a:pos x="f59" y="f32"/>
              </a:ahXY>
            </a:ahLst>
            <a:cxnLst>
              <a:cxn ang="3cd4">
                <a:pos x="hc" y="t"/>
              </a:cxn>
              <a:cxn ang="0">
                <a:pos x="r" y="vc"/>
              </a:cxn>
              <a:cxn ang="cd4">
                <a:pos x="hc" y="b"/>
              </a:cxn>
              <a:cxn ang="cd2">
                <a:pos x="l" y="vc"/>
              </a:cxn>
              <a:cxn ang="f45">
                <a:pos x="f63" y="f33"/>
              </a:cxn>
              <a:cxn ang="f45">
                <a:pos x="f61" y="f35"/>
              </a:cxn>
              <a:cxn ang="f45">
                <a:pos x="f63" y="f36"/>
              </a:cxn>
              <a:cxn ang="f45">
                <a:pos x="f62" y="f35"/>
              </a:cxn>
            </a:cxnLst>
            <a:rect l="f116" t="f119" r="f117" b="f118"/>
            <a:pathLst>
              <a:path h="21600">
                <a:moveTo>
                  <a:pt x="f60" y="f8"/>
                </a:moveTo>
                <a:arcTo wR="f70" hR="f49" stAng="f101" swAng="f86"/>
                <a:lnTo>
                  <a:pt x="f61" y="f28"/>
                </a:lnTo>
                <a:arcTo wR="f75" hR="f50" stAng="f87" swAng="f88"/>
              </a:path>
              <a:path h="21600">
                <a:moveTo>
                  <a:pt x="f67" y="f9"/>
                </a:moveTo>
                <a:arcTo wR="f89" hR="f53" stAng="f108" swAng="f104"/>
                <a:lnTo>
                  <a:pt x="f62" y="f27"/>
                </a:lnTo>
                <a:arcTo wR="f94" hR="f54" stAng="f105" swAng="f106"/>
              </a:path>
            </a:pathLst>
          </a:custGeom>
          <a:noFill/>
          <a:ln w="9360">
            <a:solidFill>
              <a:srgbClr val="000000"/>
            </a:solidFill>
            <a:prstDash val="solid"/>
            <a:roun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Microsoft YaHei" pitchFamily="2"/>
              <a:cs typeface="Lucida Sans" pitchFamily="2"/>
            </a:endParaRPr>
          </a:p>
        </p:txBody>
      </p:sp>
      <p:sp>
        <p:nvSpPr>
          <p:cNvPr id="16" name="Text Box 16">
            <a:extLst>
              <a:ext uri="{FF2B5EF4-FFF2-40B4-BE49-F238E27FC236}">
                <a16:creationId xmlns:a16="http://schemas.microsoft.com/office/drawing/2014/main" id="{B14053AA-4076-68C8-DD60-53295061A4BE}"/>
              </a:ext>
            </a:extLst>
          </p:cNvPr>
          <p:cNvSpPr/>
          <p:nvPr/>
        </p:nvSpPr>
        <p:spPr>
          <a:xfrm>
            <a:off x="3438000" y="1935000"/>
            <a:ext cx="1282680" cy="3646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Recherche</a:t>
            </a:r>
          </a:p>
        </p:txBody>
      </p:sp>
      <p:sp>
        <p:nvSpPr>
          <p:cNvPr id="17" name="Text Box 17">
            <a:extLst>
              <a:ext uri="{FF2B5EF4-FFF2-40B4-BE49-F238E27FC236}">
                <a16:creationId xmlns:a16="http://schemas.microsoft.com/office/drawing/2014/main" id="{477F13C0-D09D-54C8-C79B-A238CB36254F}"/>
              </a:ext>
            </a:extLst>
          </p:cNvPr>
          <p:cNvSpPr/>
          <p:nvPr/>
        </p:nvSpPr>
        <p:spPr>
          <a:xfrm>
            <a:off x="3490560" y="3743280"/>
            <a:ext cx="1434960" cy="9133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Traitement</a:t>
            </a:r>
          </a:p>
          <a:p>
            <a:pPr marL="0" marR="0" lvl="0" indent="0" algn="l" rtl="0" hangingPunct="1">
              <a:lnSpc>
                <a:spcPct val="100000"/>
              </a:lnSpc>
              <a:spcBef>
                <a:spcPts val="0"/>
              </a:spcBef>
              <a:spcAft>
                <a:spcPts val="0"/>
              </a:spcAft>
              <a:buNone/>
              <a:tabLst/>
            </a:pPr>
            <a:endParaRPr lang="fr-CA" sz="1800" b="0" i="0" u="none" strike="noStrike" kern="1200" spc="0">
              <a:ln>
                <a:noFill/>
              </a:ln>
              <a:solidFill>
                <a:srgbClr val="000000"/>
              </a:solidFill>
              <a:latin typeface="Arial" pitchFamily="34"/>
              <a:ea typeface="Microsoft YaHei" pitchFamily="2"/>
              <a:cs typeface="Lucida Sans" pitchFamily="2"/>
            </a:endParaRPr>
          </a:p>
          <a:p>
            <a:pPr marL="0" marR="0" lvl="0" indent="0" algn="l" rtl="0" hangingPunct="1">
              <a:lnSpc>
                <a:spcPct val="100000"/>
              </a:lnSpc>
              <a:spcBef>
                <a:spcPts val="0"/>
              </a:spcBef>
              <a:spcAft>
                <a:spcPts val="0"/>
              </a:spcAft>
              <a:buNone/>
              <a:tabLst/>
            </a:pPr>
            <a:r>
              <a:rPr lang="fr-CA" sz="1800" b="0" i="1" u="none" strike="noStrike" kern="1200" spc="0">
                <a:ln>
                  <a:noFill/>
                </a:ln>
                <a:solidFill>
                  <a:srgbClr val="000000"/>
                </a:solidFill>
                <a:latin typeface="Arial" pitchFamily="34"/>
                <a:ea typeface="Microsoft YaHei" pitchFamily="2"/>
                <a:cs typeface="Lucida Sans" pitchFamily="2"/>
              </a:rPr>
              <a:t>Evaluation ?</a:t>
            </a:r>
          </a:p>
        </p:txBody>
      </p:sp>
      <p:sp>
        <p:nvSpPr>
          <p:cNvPr id="18" name="Text Box 18">
            <a:extLst>
              <a:ext uri="{FF2B5EF4-FFF2-40B4-BE49-F238E27FC236}">
                <a16:creationId xmlns:a16="http://schemas.microsoft.com/office/drawing/2014/main" id="{D5639B91-F894-B1EA-EC74-BF9EA4FBFD9C}"/>
              </a:ext>
            </a:extLst>
          </p:cNvPr>
          <p:cNvSpPr/>
          <p:nvPr/>
        </p:nvSpPr>
        <p:spPr>
          <a:xfrm>
            <a:off x="3507839" y="5907240"/>
            <a:ext cx="1258199" cy="3646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Restitution</a:t>
            </a:r>
          </a:p>
        </p:txBody>
      </p:sp>
      <p:sp>
        <p:nvSpPr>
          <p:cNvPr id="19" name="Text Box 26">
            <a:extLst>
              <a:ext uri="{FF2B5EF4-FFF2-40B4-BE49-F238E27FC236}">
                <a16:creationId xmlns:a16="http://schemas.microsoft.com/office/drawing/2014/main" id="{32ABEB8B-E805-1D1A-2FBF-3E5F395E2F20}"/>
              </a:ext>
            </a:extLst>
          </p:cNvPr>
          <p:cNvSpPr/>
          <p:nvPr/>
        </p:nvSpPr>
        <p:spPr>
          <a:xfrm>
            <a:off x="10394280" y="1868399"/>
            <a:ext cx="1410480" cy="3646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Observation</a:t>
            </a:r>
          </a:p>
        </p:txBody>
      </p:sp>
      <p:sp>
        <p:nvSpPr>
          <p:cNvPr id="20" name="Text Box 27">
            <a:extLst>
              <a:ext uri="{FF2B5EF4-FFF2-40B4-BE49-F238E27FC236}">
                <a16:creationId xmlns:a16="http://schemas.microsoft.com/office/drawing/2014/main" id="{2BDF8912-02FC-7FBD-36AC-C91F1BCEEAFC}"/>
              </a:ext>
            </a:extLst>
          </p:cNvPr>
          <p:cNvSpPr/>
          <p:nvPr/>
        </p:nvSpPr>
        <p:spPr>
          <a:xfrm>
            <a:off x="10446840" y="3776760"/>
            <a:ext cx="1460880" cy="9133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spAutoFit/>
          </a:bodyPr>
          <a:lstStyle/>
          <a:p>
            <a:pPr marL="0" marR="0" lvl="0" indent="0" algn="ctr" rtl="0" hangingPunct="1">
              <a:lnSpc>
                <a:spcPct val="100000"/>
              </a:lnSpc>
              <a:spcBef>
                <a:spcPts val="0"/>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Analyse</a:t>
            </a:r>
          </a:p>
          <a:p>
            <a:pPr marL="0" marR="0" lvl="0" indent="0" algn="ctr" rtl="0" hangingPunct="1">
              <a:lnSpc>
                <a:spcPct val="100000"/>
              </a:lnSpc>
              <a:spcBef>
                <a:spcPts val="0"/>
              </a:spcBef>
              <a:spcAft>
                <a:spcPts val="0"/>
              </a:spcAft>
              <a:buNone/>
              <a:tabLst/>
            </a:pPr>
            <a:endParaRPr lang="fr-CA" sz="1800" b="0" i="1" u="none" strike="noStrike" kern="1200" spc="0">
              <a:ln>
                <a:noFill/>
              </a:ln>
              <a:solidFill>
                <a:srgbClr val="000000"/>
              </a:solidFill>
              <a:latin typeface="Arial" pitchFamily="34"/>
              <a:ea typeface="Microsoft YaHei" pitchFamily="2"/>
              <a:cs typeface="Lucida Sans" pitchFamily="2"/>
            </a:endParaRPr>
          </a:p>
          <a:p>
            <a:pPr marL="0" marR="0" lvl="0" indent="0" algn="ctr" rtl="0" hangingPunct="1">
              <a:lnSpc>
                <a:spcPct val="100000"/>
              </a:lnSpc>
              <a:spcBef>
                <a:spcPts val="0"/>
              </a:spcBef>
              <a:spcAft>
                <a:spcPts val="0"/>
              </a:spcAft>
              <a:buNone/>
              <a:tabLst/>
            </a:pPr>
            <a:r>
              <a:rPr lang="fr-CA" sz="1800" b="0" i="1" u="none" strike="noStrike" kern="1200" spc="0">
                <a:ln>
                  <a:noFill/>
                </a:ln>
                <a:solidFill>
                  <a:srgbClr val="000000"/>
                </a:solidFill>
                <a:latin typeface="Arial" pitchFamily="34"/>
                <a:ea typeface="Microsoft YaHei" pitchFamily="2"/>
                <a:cs typeface="Lucida Sans" pitchFamily="2"/>
              </a:rPr>
              <a:t>Pertinence ?</a:t>
            </a:r>
          </a:p>
        </p:txBody>
      </p:sp>
      <p:sp>
        <p:nvSpPr>
          <p:cNvPr id="21" name="Text Box 28">
            <a:extLst>
              <a:ext uri="{FF2B5EF4-FFF2-40B4-BE49-F238E27FC236}">
                <a16:creationId xmlns:a16="http://schemas.microsoft.com/office/drawing/2014/main" id="{3A883797-02B3-E711-CA42-B7308B0556BD}"/>
              </a:ext>
            </a:extLst>
          </p:cNvPr>
          <p:cNvSpPr/>
          <p:nvPr/>
        </p:nvSpPr>
        <p:spPr>
          <a:xfrm>
            <a:off x="10464480" y="5840280"/>
            <a:ext cx="1054080" cy="3646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fr-CA" sz="1800" b="0" i="0" u="none" strike="noStrike" kern="1200" spc="0">
                <a:ln>
                  <a:noFill/>
                </a:ln>
                <a:solidFill>
                  <a:srgbClr val="000000"/>
                </a:solidFill>
                <a:latin typeface="Arial" pitchFamily="34"/>
                <a:ea typeface="Microsoft YaHei" pitchFamily="2"/>
                <a:cs typeface="Lucida Sans" pitchFamily="2"/>
              </a:rPr>
              <a:t>Décision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La fabrique de l’informa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EC3FB8-B07E-70B9-8AD1-8F0BB1226A41}"/>
              </a:ext>
            </a:extLst>
          </p:cNvPr>
          <p:cNvSpPr txBox="1">
            <a:spLocks noGrp="1"/>
          </p:cNvSpPr>
          <p:nvPr>
            <p:ph type="title" idx="4294967295"/>
          </p:nvPr>
        </p:nvSpPr>
        <p:spPr/>
        <p:txBody>
          <a:bodyPr/>
          <a:lstStyle/>
          <a:p>
            <a:pPr lvl="0"/>
            <a:r>
              <a:rPr lang="fr-FR"/>
              <a:t>La fabrique de l’information</a:t>
            </a:r>
          </a:p>
        </p:txBody>
      </p:sp>
      <p:sp>
        <p:nvSpPr>
          <p:cNvPr id="3" name="Espace réservé du contenu 2">
            <a:extLst>
              <a:ext uri="{FF2B5EF4-FFF2-40B4-BE49-F238E27FC236}">
                <a16:creationId xmlns:a16="http://schemas.microsoft.com/office/drawing/2014/main" id="{9AE71101-DD43-7864-2148-38F85057C27E}"/>
              </a:ext>
            </a:extLst>
          </p:cNvPr>
          <p:cNvSpPr txBox="1">
            <a:spLocks noGrp="1"/>
          </p:cNvSpPr>
          <p:nvPr>
            <p:ph type="body" idx="4294967295"/>
          </p:nvPr>
        </p:nvSpPr>
        <p:spPr>
          <a:xfrm>
            <a:off x="838080" y="2806920"/>
            <a:ext cx="6274800" cy="3369600"/>
          </a:xfrm>
        </p:spPr>
        <p:txBody>
          <a:bodyPr/>
          <a:lstStyle/>
          <a:p>
            <a:pPr lvl="0">
              <a:spcBef>
                <a:spcPts val="1001"/>
              </a:spcBef>
              <a:buNone/>
            </a:pPr>
            <a:r>
              <a:rPr lang="fr-FR" dirty="0"/>
              <a:t>87 % des informations ONT pour origine les grandes agences de presse.</a:t>
            </a:r>
          </a:p>
          <a:p>
            <a:pPr lvl="0">
              <a:spcBef>
                <a:spcPts val="1001"/>
              </a:spcBef>
              <a:buNone/>
            </a:pPr>
            <a:r>
              <a:rPr lang="fr-FR" dirty="0"/>
              <a:t> </a:t>
            </a:r>
          </a:p>
        </p:txBody>
      </p:sp>
      <p:pic>
        <p:nvPicPr>
          <p:cNvPr id="4" name="Image 3">
            <a:extLst>
              <a:ext uri="{FF2B5EF4-FFF2-40B4-BE49-F238E27FC236}">
                <a16:creationId xmlns:a16="http://schemas.microsoft.com/office/drawing/2014/main" id="{B3559EB9-E28C-4622-6F35-D3D3669696A1}"/>
              </a:ext>
            </a:extLst>
          </p:cNvPr>
          <p:cNvPicPr>
            <a:picLocks noChangeAspect="1"/>
          </p:cNvPicPr>
          <p:nvPr/>
        </p:nvPicPr>
        <p:blipFill>
          <a:blip r:embed="rId3">
            <a:lum/>
            <a:alphaModFix/>
          </a:blip>
          <a:srcRect/>
          <a:stretch>
            <a:fillRect/>
          </a:stretch>
        </p:blipFill>
        <p:spPr>
          <a:xfrm>
            <a:off x="7608960" y="-16560"/>
            <a:ext cx="4582799" cy="6874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La fabrique de l’informa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039A46-F210-4E48-0AB0-C1CCFEB2B2BD}"/>
              </a:ext>
            </a:extLst>
          </p:cNvPr>
          <p:cNvSpPr txBox="1">
            <a:spLocks noGrp="1"/>
          </p:cNvSpPr>
          <p:nvPr>
            <p:ph type="title" idx="4294967295"/>
          </p:nvPr>
        </p:nvSpPr>
        <p:spPr/>
        <p:txBody>
          <a:bodyPr/>
          <a:lstStyle/>
          <a:p>
            <a:pPr lvl="0"/>
            <a:r>
              <a:rPr lang="fr-FR"/>
              <a:t>La fabrique de l’information</a:t>
            </a:r>
          </a:p>
        </p:txBody>
      </p:sp>
      <p:sp>
        <p:nvSpPr>
          <p:cNvPr id="3" name="Espace réservé du contenu 2">
            <a:extLst>
              <a:ext uri="{FF2B5EF4-FFF2-40B4-BE49-F238E27FC236}">
                <a16:creationId xmlns:a16="http://schemas.microsoft.com/office/drawing/2014/main" id="{329C675F-0374-66DE-E4DC-C536AED4D0A6}"/>
              </a:ext>
            </a:extLst>
          </p:cNvPr>
          <p:cNvSpPr txBox="1">
            <a:spLocks noGrp="1"/>
          </p:cNvSpPr>
          <p:nvPr>
            <p:ph type="body" idx="4294967295"/>
          </p:nvPr>
        </p:nvSpPr>
        <p:spPr>
          <a:xfrm>
            <a:off x="838080" y="1303867"/>
            <a:ext cx="7112120" cy="4872653"/>
          </a:xfrm>
        </p:spPr>
        <p:txBody>
          <a:bodyPr/>
          <a:lstStyle/>
          <a:p>
            <a:pPr lvl="0">
              <a:spcBef>
                <a:spcPts val="1001"/>
              </a:spcBef>
              <a:buNone/>
            </a:pPr>
            <a:r>
              <a:rPr lang="fr-FR" dirty="0"/>
              <a:t>Si certains journaux ne font que reproduire les dépêches d’agence, beaucoup les réécrivent en les adaptant à leur lectorat.</a:t>
            </a:r>
          </a:p>
          <a:p>
            <a:pPr lvl="0">
              <a:spcBef>
                <a:spcPts val="1001"/>
              </a:spcBef>
              <a:buNone/>
            </a:pPr>
            <a:r>
              <a:rPr lang="fr-FR" dirty="0"/>
              <a:t>Les journaux gratuits, qui disposent de peu de journalistes, puisent l’essentiel de leurs informations dans les agences.</a:t>
            </a:r>
          </a:p>
          <a:p>
            <a:pPr lvl="0">
              <a:spcBef>
                <a:spcPts val="1001"/>
              </a:spcBef>
              <a:buNone/>
            </a:pPr>
            <a:r>
              <a:rPr lang="fr-FR" dirty="0"/>
              <a:t>Ce phénomène qui a tendance à s’accentuer contribue considérablement à uniformiser la presse et à gommer les spécificités des journaux. Il contribue aussi à réduire le journaliste à un simple « rewriter », condamné à réécrire et à synthétiser des dépêches.</a:t>
            </a:r>
          </a:p>
        </p:txBody>
      </p:sp>
      <p:pic>
        <p:nvPicPr>
          <p:cNvPr id="4" name="Image 3">
            <a:extLst>
              <a:ext uri="{FF2B5EF4-FFF2-40B4-BE49-F238E27FC236}">
                <a16:creationId xmlns:a16="http://schemas.microsoft.com/office/drawing/2014/main" id="{D05D781F-E7B4-37FD-0FDC-22DFBF6A2E5E}"/>
              </a:ext>
            </a:extLst>
          </p:cNvPr>
          <p:cNvPicPr>
            <a:picLocks noChangeAspect="1"/>
          </p:cNvPicPr>
          <p:nvPr/>
        </p:nvPicPr>
        <p:blipFill>
          <a:blip r:embed="rId3">
            <a:lum/>
            <a:alphaModFix/>
          </a:blip>
          <a:srcRect/>
          <a:stretch>
            <a:fillRect/>
          </a:stretch>
        </p:blipFill>
        <p:spPr>
          <a:xfrm>
            <a:off x="8040600" y="-972720"/>
            <a:ext cx="4695480" cy="83462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Constat et paradoxe, un exemple avec la télévis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564542-39A2-B6E5-26AE-2FE5D4D94754}"/>
              </a:ext>
            </a:extLst>
          </p:cNvPr>
          <p:cNvSpPr txBox="1">
            <a:spLocks noGrp="1"/>
          </p:cNvSpPr>
          <p:nvPr>
            <p:ph type="title" idx="4294967295"/>
          </p:nvPr>
        </p:nvSpPr>
        <p:spPr/>
        <p:txBody>
          <a:bodyPr/>
          <a:lstStyle/>
          <a:p>
            <a:pPr lvl="0"/>
            <a:r>
              <a:rPr lang="fr-FR"/>
              <a:t>Constat et paradoxe, un exemple avec la télévision</a:t>
            </a:r>
          </a:p>
        </p:txBody>
      </p:sp>
      <p:sp>
        <p:nvSpPr>
          <p:cNvPr id="3" name="Espace réservé du contenu 2">
            <a:extLst>
              <a:ext uri="{FF2B5EF4-FFF2-40B4-BE49-F238E27FC236}">
                <a16:creationId xmlns:a16="http://schemas.microsoft.com/office/drawing/2014/main" id="{FDFD2A2E-86ED-6400-E5D0-A2881AE38C49}"/>
              </a:ext>
            </a:extLst>
          </p:cNvPr>
          <p:cNvSpPr txBox="1">
            <a:spLocks noGrp="1"/>
          </p:cNvSpPr>
          <p:nvPr>
            <p:ph type="body" idx="4294967295"/>
          </p:nvPr>
        </p:nvSpPr>
        <p:spPr/>
        <p:txBody>
          <a:bodyPr/>
          <a:lstStyle/>
          <a:p>
            <a:pPr lvl="0">
              <a:spcBef>
                <a:spcPts val="1001"/>
              </a:spcBef>
              <a:buNone/>
            </a:pPr>
            <a:r>
              <a:rPr lang="fr-FR" dirty="0"/>
              <a:t>Effort de synthèse, de dépouillement, de concision exigés des journalistes de la télé. </a:t>
            </a:r>
          </a:p>
          <a:p>
            <a:pPr lvl="0">
              <a:spcBef>
                <a:spcPts val="1001"/>
              </a:spcBef>
              <a:buNone/>
            </a:pPr>
            <a:r>
              <a:rPr lang="fr-FR" dirty="0"/>
              <a:t>Pour arriver à 90 secondes d’antenne, le journaliste-télé aura pourtant accompli le même périple, consacré autant d’énergie à la recherche et à la vérification des faits que ses collègues de la presse écrite.</a:t>
            </a:r>
          </a:p>
        </p:txBody>
      </p:sp>
      <p:pic>
        <p:nvPicPr>
          <p:cNvPr id="4" name="Image 4">
            <a:extLst>
              <a:ext uri="{FF2B5EF4-FFF2-40B4-BE49-F238E27FC236}">
                <a16:creationId xmlns:a16="http://schemas.microsoft.com/office/drawing/2014/main" id="{E151A3D5-7FF0-BB21-E036-B748FCDE6D27}"/>
              </a:ext>
            </a:extLst>
          </p:cNvPr>
          <p:cNvPicPr>
            <a:picLocks noChangeAspect="1"/>
          </p:cNvPicPr>
          <p:nvPr/>
        </p:nvPicPr>
        <p:blipFill>
          <a:blip r:embed="rId3">
            <a:lum/>
            <a:alphaModFix/>
          </a:blip>
          <a:srcRect/>
          <a:stretch>
            <a:fillRect/>
          </a:stretch>
        </p:blipFill>
        <p:spPr>
          <a:xfrm>
            <a:off x="8040600" y="-24480"/>
            <a:ext cx="4430880" cy="68821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Écrire pour les média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37BA15-5471-86B5-EADB-26AB2555B7CF}"/>
              </a:ext>
            </a:extLst>
          </p:cNvPr>
          <p:cNvSpPr txBox="1">
            <a:spLocks noGrp="1"/>
          </p:cNvSpPr>
          <p:nvPr>
            <p:ph type="title" idx="4294967295"/>
          </p:nvPr>
        </p:nvSpPr>
        <p:spPr/>
        <p:txBody>
          <a:bodyPr/>
          <a:lstStyle/>
          <a:p>
            <a:pPr lvl="0"/>
            <a:r>
              <a:rPr lang="fr-FR"/>
              <a:t>Écrire pour les médias</a:t>
            </a:r>
          </a:p>
        </p:txBody>
      </p:sp>
      <p:sp>
        <p:nvSpPr>
          <p:cNvPr id="3" name="Espace réservé du contenu 2">
            <a:extLst>
              <a:ext uri="{FF2B5EF4-FFF2-40B4-BE49-F238E27FC236}">
                <a16:creationId xmlns:a16="http://schemas.microsoft.com/office/drawing/2014/main" id="{DC6988DF-0CF1-E644-A2B1-C68A058FD998}"/>
              </a:ext>
            </a:extLst>
          </p:cNvPr>
          <p:cNvSpPr txBox="1">
            <a:spLocks noGrp="1"/>
          </p:cNvSpPr>
          <p:nvPr>
            <p:ph type="body" idx="4294967295"/>
          </p:nvPr>
        </p:nvSpPr>
        <p:spPr>
          <a:xfrm>
            <a:off x="838080" y="1825560"/>
            <a:ext cx="6577200" cy="4394160"/>
          </a:xfrm>
        </p:spPr>
        <p:txBody>
          <a:bodyPr/>
          <a:lstStyle/>
          <a:p>
            <a:pPr marL="457200" lvl="0">
              <a:buNone/>
            </a:pPr>
            <a:r>
              <a:rPr lang="fr-FR" sz="3200" dirty="0"/>
              <a:t>Le journalisme est un genre littéraire. On écrit des romans, on écrit des poèmes, on écrit des articles. Un article de 85 mots, c’est comme un sonnet, un problème formel</a:t>
            </a:r>
          </a:p>
          <a:p>
            <a:pPr marL="457200" lvl="0">
              <a:buNone/>
            </a:pPr>
            <a:endParaRPr lang="fr-FR" sz="3200" dirty="0"/>
          </a:p>
          <a:p>
            <a:pPr marL="457200" lvl="0">
              <a:buNone/>
            </a:pPr>
            <a:r>
              <a:rPr lang="fr-FR" sz="2400" i="1" dirty="0"/>
              <a:t>Antonio </a:t>
            </a:r>
            <a:r>
              <a:rPr lang="fr-FR" sz="2400" i="1" dirty="0" err="1"/>
              <a:t>Munozz</a:t>
            </a:r>
            <a:r>
              <a:rPr lang="fr-FR" sz="2400" i="1" dirty="0"/>
              <a:t> Molina</a:t>
            </a:r>
          </a:p>
          <a:p>
            <a:pPr marL="457200" lvl="0">
              <a:buNone/>
            </a:pPr>
            <a:r>
              <a:rPr lang="fr-FR" sz="2400" i="1" dirty="0"/>
              <a:t>Reporter pour le quotidien El Pais</a:t>
            </a:r>
          </a:p>
        </p:txBody>
      </p:sp>
      <p:pic>
        <p:nvPicPr>
          <p:cNvPr id="4" name="Image 4">
            <a:extLst>
              <a:ext uri="{FF2B5EF4-FFF2-40B4-BE49-F238E27FC236}">
                <a16:creationId xmlns:a16="http://schemas.microsoft.com/office/drawing/2014/main" id="{19F3B889-1C29-3211-1C1F-3B390C6F1BDB}"/>
              </a:ext>
            </a:extLst>
          </p:cNvPr>
          <p:cNvPicPr>
            <a:picLocks noChangeAspect="1"/>
          </p:cNvPicPr>
          <p:nvPr/>
        </p:nvPicPr>
        <p:blipFill>
          <a:blip r:embed="rId3">
            <a:lum/>
            <a:alphaModFix/>
          </a:blip>
          <a:srcRect l="27522" r="12876"/>
          <a:stretch>
            <a:fillRect/>
          </a:stretch>
        </p:blipFill>
        <p:spPr>
          <a:xfrm>
            <a:off x="7669080" y="0"/>
            <a:ext cx="5273279" cy="685764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Journalisme et littératu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8E8252-9BE5-BA8F-821F-4331A7671692}"/>
              </a:ext>
            </a:extLst>
          </p:cNvPr>
          <p:cNvSpPr txBox="1">
            <a:spLocks noGrp="1"/>
          </p:cNvSpPr>
          <p:nvPr>
            <p:ph type="title" idx="4294967295"/>
          </p:nvPr>
        </p:nvSpPr>
        <p:spPr/>
        <p:txBody>
          <a:bodyPr/>
          <a:lstStyle/>
          <a:p>
            <a:pPr lvl="0"/>
            <a:r>
              <a:rPr lang="fr-FR"/>
              <a:t>Journalisme et littérature</a:t>
            </a:r>
          </a:p>
        </p:txBody>
      </p:sp>
      <p:sp>
        <p:nvSpPr>
          <p:cNvPr id="3" name="Espace réservé du contenu 2">
            <a:extLst>
              <a:ext uri="{FF2B5EF4-FFF2-40B4-BE49-F238E27FC236}">
                <a16:creationId xmlns:a16="http://schemas.microsoft.com/office/drawing/2014/main" id="{25219B83-CC97-B051-A0AE-23E90CEB9F8A}"/>
              </a:ext>
            </a:extLst>
          </p:cNvPr>
          <p:cNvSpPr txBox="1">
            <a:spLocks noGrp="1"/>
          </p:cNvSpPr>
          <p:nvPr>
            <p:ph type="body" idx="4294967295"/>
          </p:nvPr>
        </p:nvSpPr>
        <p:spPr>
          <a:xfrm>
            <a:off x="838080" y="1825560"/>
            <a:ext cx="5257440" cy="4350960"/>
          </a:xfrm>
        </p:spPr>
        <p:txBody>
          <a:bodyPr/>
          <a:lstStyle/>
          <a:p>
            <a:pPr lvl="0" algn="ctr">
              <a:spcBef>
                <a:spcPts val="1001"/>
              </a:spcBef>
              <a:buNone/>
            </a:pPr>
            <a:r>
              <a:rPr lang="fr-FR" dirty="0"/>
              <a:t>Mais quelle est la différence entre la littérature et le journalisme?...</a:t>
            </a:r>
          </a:p>
          <a:p>
            <a:pPr lvl="0" algn="ctr">
              <a:spcBef>
                <a:spcPts val="1001"/>
              </a:spcBef>
              <a:buNone/>
            </a:pPr>
            <a:r>
              <a:rPr lang="fr-FR" dirty="0"/>
              <a:t> Le journalisme est illisible et la littérature n'est pas lue. C'est tout.</a:t>
            </a:r>
          </a:p>
          <a:p>
            <a:pPr lvl="0">
              <a:spcBef>
                <a:spcPts val="1001"/>
              </a:spcBef>
              <a:buNone/>
            </a:pPr>
            <a:endParaRPr lang="fr-FR" dirty="0"/>
          </a:p>
          <a:p>
            <a:pPr lvl="0" algn="r">
              <a:spcBef>
                <a:spcPts val="1001"/>
              </a:spcBef>
              <a:buNone/>
            </a:pPr>
            <a:r>
              <a:rPr lang="fr-FR" i="1" dirty="0"/>
              <a:t>Oscar Wilde (1854-1900)</a:t>
            </a:r>
          </a:p>
          <a:p>
            <a:pPr lvl="0">
              <a:spcBef>
                <a:spcPts val="1001"/>
              </a:spcBef>
              <a:buNone/>
            </a:pPr>
            <a:endParaRPr lang="fr-FR" dirty="0"/>
          </a:p>
        </p:txBody>
      </p:sp>
      <p:pic>
        <p:nvPicPr>
          <p:cNvPr id="4" name="Image 3">
            <a:extLst>
              <a:ext uri="{FF2B5EF4-FFF2-40B4-BE49-F238E27FC236}">
                <a16:creationId xmlns:a16="http://schemas.microsoft.com/office/drawing/2014/main" id="{273A0F2E-D318-83B8-CA71-CB8CAB614AD1}"/>
              </a:ext>
            </a:extLst>
          </p:cNvPr>
          <p:cNvPicPr>
            <a:picLocks noChangeAspect="1"/>
          </p:cNvPicPr>
          <p:nvPr/>
        </p:nvPicPr>
        <p:blipFill>
          <a:blip r:embed="rId3">
            <a:lum/>
            <a:alphaModFix/>
          </a:blip>
          <a:srcRect/>
          <a:stretch>
            <a:fillRect/>
          </a:stretch>
        </p:blipFill>
        <p:spPr>
          <a:xfrm>
            <a:off x="7450920" y="-154080"/>
            <a:ext cx="4740840" cy="716616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Journalisme et littératu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215928-7EDD-6D58-06DB-06C9AB825C91}"/>
              </a:ext>
            </a:extLst>
          </p:cNvPr>
          <p:cNvSpPr txBox="1">
            <a:spLocks noGrp="1"/>
          </p:cNvSpPr>
          <p:nvPr>
            <p:ph type="title" idx="4294967295"/>
          </p:nvPr>
        </p:nvSpPr>
        <p:spPr/>
        <p:txBody>
          <a:bodyPr/>
          <a:lstStyle/>
          <a:p>
            <a:pPr lvl="0"/>
            <a:r>
              <a:rPr lang="fr-FR"/>
              <a:t>Journalisme et littérature</a:t>
            </a:r>
          </a:p>
        </p:txBody>
      </p:sp>
      <p:sp>
        <p:nvSpPr>
          <p:cNvPr id="3" name="Espace réservé du contenu 2">
            <a:extLst>
              <a:ext uri="{FF2B5EF4-FFF2-40B4-BE49-F238E27FC236}">
                <a16:creationId xmlns:a16="http://schemas.microsoft.com/office/drawing/2014/main" id="{81AAAE2E-29E0-2F8C-55D1-970463B89190}"/>
              </a:ext>
            </a:extLst>
          </p:cNvPr>
          <p:cNvSpPr txBox="1">
            <a:spLocks noGrp="1"/>
          </p:cNvSpPr>
          <p:nvPr>
            <p:ph type="body" idx="4294967295"/>
          </p:nvPr>
        </p:nvSpPr>
        <p:spPr>
          <a:xfrm>
            <a:off x="838080" y="1825560"/>
            <a:ext cx="5257440" cy="4350960"/>
          </a:xfrm>
        </p:spPr>
        <p:txBody>
          <a:bodyPr/>
          <a:lstStyle/>
          <a:p>
            <a:pPr lvl="0" algn="ctr">
              <a:spcBef>
                <a:spcPts val="1001"/>
              </a:spcBef>
              <a:buNone/>
            </a:pPr>
            <a:r>
              <a:rPr lang="fr-FR"/>
              <a:t>Le journalisme, c'est l'urgent. Et l'écrivain, c'est le temps qui dure, c'est l'essentiel. Le temps ne compte pas pour lui.</a:t>
            </a:r>
          </a:p>
          <a:p>
            <a:pPr lvl="0" algn="ctr">
              <a:spcBef>
                <a:spcPts val="1001"/>
              </a:spcBef>
              <a:buNone/>
            </a:pPr>
            <a:endParaRPr lang="fr-FR"/>
          </a:p>
          <a:p>
            <a:pPr lvl="0" algn="r">
              <a:spcBef>
                <a:spcPts val="1001"/>
              </a:spcBef>
              <a:buNone/>
            </a:pPr>
            <a:r>
              <a:rPr lang="fr-FR" i="1"/>
              <a:t>Jean d’Ormesson (1925-2017)</a:t>
            </a:r>
          </a:p>
          <a:p>
            <a:pPr lvl="0">
              <a:spcBef>
                <a:spcPts val="1001"/>
              </a:spcBef>
              <a:buNone/>
            </a:pPr>
            <a:endParaRPr lang="fr-FR"/>
          </a:p>
        </p:txBody>
      </p:sp>
      <p:pic>
        <p:nvPicPr>
          <p:cNvPr id="4" name="Image 3">
            <a:extLst>
              <a:ext uri="{FF2B5EF4-FFF2-40B4-BE49-F238E27FC236}">
                <a16:creationId xmlns:a16="http://schemas.microsoft.com/office/drawing/2014/main" id="{9BA61053-0EC0-6F5D-FD33-00787DF55AFD}"/>
              </a:ext>
            </a:extLst>
          </p:cNvPr>
          <p:cNvPicPr>
            <a:picLocks noChangeAspect="1"/>
          </p:cNvPicPr>
          <p:nvPr/>
        </p:nvPicPr>
        <p:blipFill>
          <a:blip r:embed="rId3">
            <a:lum/>
            <a:alphaModFix/>
          </a:blip>
          <a:srcRect l="6178" r="15612"/>
          <a:stretch>
            <a:fillRect/>
          </a:stretch>
        </p:blipFill>
        <p:spPr>
          <a:xfrm>
            <a:off x="7005959" y="10800"/>
            <a:ext cx="5183280" cy="685764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Critique (journalisme critiqu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52D0B2-82FC-2693-ADD0-2ED4B48EA8EE}"/>
              </a:ext>
            </a:extLst>
          </p:cNvPr>
          <p:cNvSpPr txBox="1">
            <a:spLocks noGrp="1"/>
          </p:cNvSpPr>
          <p:nvPr>
            <p:ph type="title" idx="4294967295"/>
          </p:nvPr>
        </p:nvSpPr>
        <p:spPr>
          <a:xfrm>
            <a:off x="838080" y="365040"/>
            <a:ext cx="8150760" cy="1325160"/>
          </a:xfrm>
        </p:spPr>
        <p:txBody>
          <a:bodyPr/>
          <a:lstStyle/>
          <a:p>
            <a:pPr lvl="0"/>
            <a:r>
              <a:rPr lang="fr-FR"/>
              <a:t>Critique (journalisme critique)</a:t>
            </a:r>
          </a:p>
        </p:txBody>
      </p:sp>
      <p:sp>
        <p:nvSpPr>
          <p:cNvPr id="3" name="Espace réservé du contenu 2">
            <a:extLst>
              <a:ext uri="{FF2B5EF4-FFF2-40B4-BE49-F238E27FC236}">
                <a16:creationId xmlns:a16="http://schemas.microsoft.com/office/drawing/2014/main" id="{2E5053BA-B0AA-EA1B-56F4-4EDA59EDF01B}"/>
              </a:ext>
            </a:extLst>
          </p:cNvPr>
          <p:cNvSpPr txBox="1">
            <a:spLocks noGrp="1"/>
          </p:cNvSpPr>
          <p:nvPr>
            <p:ph type="body" idx="4294967295"/>
          </p:nvPr>
        </p:nvSpPr>
        <p:spPr/>
        <p:txBody>
          <a:bodyPr/>
          <a:lstStyle/>
          <a:p>
            <a:pPr lvl="0">
              <a:spcBef>
                <a:spcPts val="1001"/>
              </a:spcBef>
              <a:buNone/>
            </a:pPr>
            <a:r>
              <a:rPr lang="fr-FR"/>
              <a:t>« Notre désir, d’autant plus profond qu’il était souvent muet, était de libérer les journaux de l’argent et de leur donner un ton et une vérité qui mettent le public à la hauteur de ce qu’il y a de meilleur en lui. Nous pensions alors qu’un pays vaut souvent ce que vaut la presse. Et s’il est vrai que les journaux sont la voix d’une nation, nous étions décidés, à notre place et pour notre faible part, à élever ce pays en élevant son langage ».</a:t>
            </a:r>
          </a:p>
          <a:p>
            <a:pPr lvl="0" algn="r">
              <a:spcBef>
                <a:spcPts val="1001"/>
              </a:spcBef>
              <a:buNone/>
            </a:pPr>
            <a:r>
              <a:rPr lang="fr-FR" sz="2400" i="1"/>
              <a:t>Albert Camus</a:t>
            </a:r>
          </a:p>
        </p:txBody>
      </p:sp>
      <p:pic>
        <p:nvPicPr>
          <p:cNvPr id="4" name="Image 3">
            <a:extLst>
              <a:ext uri="{FF2B5EF4-FFF2-40B4-BE49-F238E27FC236}">
                <a16:creationId xmlns:a16="http://schemas.microsoft.com/office/drawing/2014/main" id="{3EDDCA7D-207B-4973-E451-885A33DE250C}"/>
              </a:ext>
            </a:extLst>
          </p:cNvPr>
          <p:cNvPicPr>
            <a:picLocks noChangeAspect="1"/>
          </p:cNvPicPr>
          <p:nvPr/>
        </p:nvPicPr>
        <p:blipFill>
          <a:blip r:embed="rId3">
            <a:lum/>
            <a:alphaModFix/>
          </a:blip>
          <a:srcRect l="15632"/>
          <a:stretch>
            <a:fillRect/>
          </a:stretch>
        </p:blipFill>
        <p:spPr>
          <a:xfrm>
            <a:off x="8040600" y="0"/>
            <a:ext cx="4491720" cy="685764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Écrire pour informer">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2AC55F-2367-BB13-B4D2-6294E3609C3E}"/>
              </a:ext>
            </a:extLst>
          </p:cNvPr>
          <p:cNvSpPr txBox="1">
            <a:spLocks noGrp="1"/>
          </p:cNvSpPr>
          <p:nvPr>
            <p:ph type="title" idx="4294967295"/>
          </p:nvPr>
        </p:nvSpPr>
        <p:spPr/>
        <p:txBody>
          <a:bodyPr/>
          <a:lstStyle/>
          <a:p>
            <a:pPr lvl="0"/>
            <a:r>
              <a:rPr lang="fr-FR"/>
              <a:t>Écrire pour informer</a:t>
            </a:r>
          </a:p>
        </p:txBody>
      </p:sp>
      <p:sp>
        <p:nvSpPr>
          <p:cNvPr id="3" name="Espace réservé du contenu 2">
            <a:extLst>
              <a:ext uri="{FF2B5EF4-FFF2-40B4-BE49-F238E27FC236}">
                <a16:creationId xmlns:a16="http://schemas.microsoft.com/office/drawing/2014/main" id="{352BF926-B7ED-E51B-A3AC-A490E5EC79D4}"/>
              </a:ext>
            </a:extLst>
          </p:cNvPr>
          <p:cNvSpPr txBox="1">
            <a:spLocks noGrp="1"/>
          </p:cNvSpPr>
          <p:nvPr>
            <p:ph type="body" idx="4294967295"/>
          </p:nvPr>
        </p:nvSpPr>
        <p:spPr>
          <a:xfrm>
            <a:off x="838080" y="1825560"/>
            <a:ext cx="6730560" cy="4394160"/>
          </a:xfrm>
        </p:spPr>
        <p:txBody>
          <a:bodyPr/>
          <a:lstStyle/>
          <a:p>
            <a:pPr lvl="1">
              <a:spcBef>
                <a:spcPts val="499"/>
              </a:spcBef>
              <a:buFont typeface="Arial" pitchFamily="32"/>
              <a:buChar char="•"/>
            </a:pPr>
            <a:r>
              <a:rPr lang="fr-FR" sz="3200"/>
              <a:t>Prendre en considération le fait que l’on s’adresse à des humains</a:t>
            </a:r>
          </a:p>
          <a:p>
            <a:pPr lvl="1">
              <a:spcBef>
                <a:spcPts val="499"/>
              </a:spcBef>
              <a:buFont typeface="Arial" pitchFamily="32"/>
              <a:buChar char="•"/>
            </a:pPr>
            <a:r>
              <a:rPr lang="fr-FR" sz="3200"/>
              <a:t>Le message doit s’adresser à l’esprit et à la rationalité (aux deux !)</a:t>
            </a:r>
          </a:p>
          <a:p>
            <a:pPr lvl="1">
              <a:spcBef>
                <a:spcPts val="499"/>
              </a:spcBef>
              <a:buFont typeface="Arial" pitchFamily="32"/>
              <a:buChar char="•"/>
            </a:pPr>
            <a:r>
              <a:rPr lang="fr-FR" sz="3200"/>
              <a:t>Communiquer par écrit demande de l’imagination</a:t>
            </a:r>
          </a:p>
          <a:p>
            <a:pPr lvl="1">
              <a:spcBef>
                <a:spcPts val="499"/>
              </a:spcBef>
              <a:buFont typeface="Arial" pitchFamily="32"/>
              <a:buChar char="•"/>
            </a:pPr>
            <a:r>
              <a:rPr lang="fr-FR" sz="3200"/>
              <a:t>Avoir présent à l’esprit l’intérêt humain du message !</a:t>
            </a:r>
          </a:p>
        </p:txBody>
      </p:sp>
      <p:pic>
        <p:nvPicPr>
          <p:cNvPr id="4" name="Image 3">
            <a:extLst>
              <a:ext uri="{FF2B5EF4-FFF2-40B4-BE49-F238E27FC236}">
                <a16:creationId xmlns:a16="http://schemas.microsoft.com/office/drawing/2014/main" id="{7AFE0334-6694-AF07-A1FD-3D114089D504}"/>
              </a:ext>
            </a:extLst>
          </p:cNvPr>
          <p:cNvPicPr>
            <a:picLocks noChangeAspect="1"/>
          </p:cNvPicPr>
          <p:nvPr/>
        </p:nvPicPr>
        <p:blipFill>
          <a:blip r:embed="rId3">
            <a:lum/>
            <a:alphaModFix/>
          </a:blip>
          <a:srcRect/>
          <a:stretch>
            <a:fillRect/>
          </a:stretch>
        </p:blipFill>
        <p:spPr>
          <a:xfrm>
            <a:off x="7638120" y="-680400"/>
            <a:ext cx="4553640" cy="808595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Consta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362225-7B3F-BAA7-CA77-B0048079BAB7}"/>
              </a:ext>
            </a:extLst>
          </p:cNvPr>
          <p:cNvSpPr txBox="1">
            <a:spLocks noGrp="1"/>
          </p:cNvSpPr>
          <p:nvPr>
            <p:ph type="title" idx="4294967295"/>
          </p:nvPr>
        </p:nvSpPr>
        <p:spPr/>
        <p:txBody>
          <a:bodyPr/>
          <a:lstStyle/>
          <a:p>
            <a:pPr lvl="0"/>
            <a:r>
              <a:rPr lang="fr-FR"/>
              <a:t>Constat</a:t>
            </a:r>
          </a:p>
        </p:txBody>
      </p:sp>
      <p:sp>
        <p:nvSpPr>
          <p:cNvPr id="3" name="Espace réservé du contenu 2">
            <a:extLst>
              <a:ext uri="{FF2B5EF4-FFF2-40B4-BE49-F238E27FC236}">
                <a16:creationId xmlns:a16="http://schemas.microsoft.com/office/drawing/2014/main" id="{2BD00997-A2B0-0245-AE23-E9A2FCCA0B0C}"/>
              </a:ext>
            </a:extLst>
          </p:cNvPr>
          <p:cNvSpPr txBox="1">
            <a:spLocks noGrp="1"/>
          </p:cNvSpPr>
          <p:nvPr>
            <p:ph type="body" idx="4294967295"/>
          </p:nvPr>
        </p:nvSpPr>
        <p:spPr/>
        <p:txBody>
          <a:bodyPr/>
          <a:lstStyle/>
          <a:p>
            <a:pPr lvl="0">
              <a:spcBef>
                <a:spcPts val="1001"/>
              </a:spcBef>
              <a:buFont typeface="Arial" pitchFamily="32"/>
              <a:buChar char="•"/>
            </a:pPr>
            <a:r>
              <a:rPr lang="fr-FR" dirty="0"/>
              <a:t>On ne crée pas en partant de rien.</a:t>
            </a:r>
          </a:p>
          <a:p>
            <a:pPr lvl="0">
              <a:spcBef>
                <a:spcPts val="1001"/>
              </a:spcBef>
              <a:buFont typeface="Arial" pitchFamily="32"/>
              <a:buChar char="•"/>
            </a:pPr>
            <a:r>
              <a:rPr lang="fr-FR" dirty="0"/>
              <a:t>Inventer en partant de zéro est impossible</a:t>
            </a:r>
          </a:p>
          <a:p>
            <a:pPr lvl="0">
              <a:spcBef>
                <a:spcPts val="1001"/>
              </a:spcBef>
              <a:buFont typeface="Arial" pitchFamily="32"/>
              <a:buChar char="•"/>
            </a:pPr>
            <a:r>
              <a:rPr lang="fr-FR" dirty="0"/>
              <a:t>Toute idée nouvelle vient du passé.</a:t>
            </a:r>
          </a:p>
          <a:p>
            <a:pPr lvl="0">
              <a:spcBef>
                <a:spcPts val="1001"/>
              </a:spcBef>
              <a:buFont typeface="Arial" pitchFamily="32"/>
              <a:buChar char="•"/>
            </a:pPr>
            <a:r>
              <a:rPr lang="fr-FR" dirty="0"/>
              <a:t>Nous remettons le vieux au goût du jour</a:t>
            </a:r>
          </a:p>
          <a:p>
            <a:pPr marL="355600" lvl="1">
              <a:spcBef>
                <a:spcPts val="499"/>
              </a:spcBef>
              <a:buFont typeface="Arial" pitchFamily="32"/>
              <a:buChar char="•"/>
            </a:pPr>
            <a:r>
              <a:rPr lang="fr-FR" sz="2400" dirty="0"/>
              <a:t>Changement de syntaxe, de forme, d’intonation</a:t>
            </a:r>
          </a:p>
          <a:p>
            <a:pPr lvl="0">
              <a:spcBef>
                <a:spcPts val="1001"/>
              </a:spcBef>
              <a:buFont typeface="Arial" pitchFamily="32"/>
              <a:buChar char="•"/>
            </a:pPr>
            <a:r>
              <a:rPr lang="fr-FR" dirty="0"/>
              <a:t>C’est donc bien de citer ses sources (valorisant)</a:t>
            </a:r>
          </a:p>
          <a:p>
            <a:pPr lvl="0">
              <a:spcBef>
                <a:spcPts val="1001"/>
              </a:spcBef>
              <a:buNone/>
            </a:pPr>
            <a:endParaRPr lang="fr-FR" dirty="0"/>
          </a:p>
          <a:p>
            <a:pPr lvl="0" algn="ctr">
              <a:spcBef>
                <a:spcPts val="1001"/>
              </a:spcBef>
              <a:buNone/>
            </a:pPr>
            <a:r>
              <a:rPr lang="fr-FR" dirty="0"/>
              <a:t>=&gt; faire fonctionner son imagination</a:t>
            </a:r>
          </a:p>
        </p:txBody>
      </p:sp>
      <p:pic>
        <p:nvPicPr>
          <p:cNvPr id="4" name="Image 3">
            <a:extLst>
              <a:ext uri="{FF2B5EF4-FFF2-40B4-BE49-F238E27FC236}">
                <a16:creationId xmlns:a16="http://schemas.microsoft.com/office/drawing/2014/main" id="{7033BB38-4944-0487-F397-A3F8E6334689}"/>
              </a:ext>
            </a:extLst>
          </p:cNvPr>
          <p:cNvPicPr>
            <a:picLocks noChangeAspect="1"/>
          </p:cNvPicPr>
          <p:nvPr/>
        </p:nvPicPr>
        <p:blipFill>
          <a:blip r:embed="rId3">
            <a:lum/>
            <a:alphaModFix/>
          </a:blip>
          <a:srcRect l="34873"/>
          <a:stretch>
            <a:fillRect/>
          </a:stretch>
        </p:blipFill>
        <p:spPr>
          <a:xfrm>
            <a:off x="8055720" y="0"/>
            <a:ext cx="4466160" cy="6857640"/>
          </a:xfrm>
          <a:prstGeom prst="rect">
            <a:avLst/>
          </a:prstGeom>
          <a:noFill/>
          <a:ln>
            <a:noFill/>
          </a:ln>
        </p:spPr>
      </p:pic>
      <p:sp>
        <p:nvSpPr>
          <p:cNvPr id="5" name="ZoneTexte 4">
            <a:extLst>
              <a:ext uri="{FF2B5EF4-FFF2-40B4-BE49-F238E27FC236}">
                <a16:creationId xmlns:a16="http://schemas.microsoft.com/office/drawing/2014/main" id="{72287564-2159-77E0-C688-1B2211AE50FD}"/>
              </a:ext>
            </a:extLst>
          </p:cNvPr>
          <p:cNvSpPr/>
          <p:nvPr/>
        </p:nvSpPr>
        <p:spPr>
          <a:xfrm>
            <a:off x="8212320" y="305640"/>
            <a:ext cx="4152960" cy="13705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p>
            <a:pPr marL="0" marR="0" lvl="0" indent="0" algn="l" rtl="0" hangingPunct="1">
              <a:lnSpc>
                <a:spcPct val="100000"/>
              </a:lnSpc>
              <a:spcBef>
                <a:spcPts val="0"/>
              </a:spcBef>
              <a:spcAft>
                <a:spcPts val="0"/>
              </a:spcAft>
              <a:buNone/>
              <a:tabLst/>
            </a:pPr>
            <a:r>
              <a:rPr lang="fr-CA" sz="2400" b="0" i="0" u="none" strike="noStrike" kern="1200" spc="0">
                <a:ln>
                  <a:noFill/>
                </a:ln>
                <a:solidFill>
                  <a:srgbClr val="000000"/>
                </a:solidFill>
                <a:latin typeface="Calibri" pitchFamily="18"/>
                <a:ea typeface="Microsoft YaHei" pitchFamily="2"/>
                <a:cs typeface="Lucida Sans" pitchFamily="2"/>
              </a:rPr>
              <a:t>L’esprit n’avance que sur des cadavres d’idées</a:t>
            </a:r>
          </a:p>
          <a:p>
            <a:pPr marL="0" marR="0" lvl="0" indent="0" algn="l" rtl="0" hangingPunct="1">
              <a:lnSpc>
                <a:spcPct val="100000"/>
              </a:lnSpc>
              <a:spcBef>
                <a:spcPts val="0"/>
              </a:spcBef>
              <a:spcAft>
                <a:spcPts val="0"/>
              </a:spcAft>
              <a:buNone/>
              <a:tabLst/>
            </a:pPr>
            <a:endParaRPr lang="fr-CA" sz="1800" b="0" i="0" u="none" strike="noStrike" kern="1200" spc="0">
              <a:ln>
                <a:noFill/>
              </a:ln>
              <a:solidFill>
                <a:srgbClr val="000000"/>
              </a:solidFill>
              <a:latin typeface="Calibri" pitchFamily="18"/>
              <a:ea typeface="Microsoft YaHei" pitchFamily="2"/>
              <a:cs typeface="Lucida Sans" pitchFamily="2"/>
            </a:endParaRPr>
          </a:p>
          <a:p>
            <a:pPr marL="0" marR="0" lvl="0" indent="0" algn="r" rtl="0" hangingPunct="1">
              <a:lnSpc>
                <a:spcPct val="100000"/>
              </a:lnSpc>
              <a:spcBef>
                <a:spcPts val="0"/>
              </a:spcBef>
              <a:spcAft>
                <a:spcPts val="0"/>
              </a:spcAft>
              <a:buNone/>
              <a:tabLst/>
            </a:pPr>
            <a:r>
              <a:rPr lang="fr-CA" sz="1800" b="0" i="1" u="none" strike="noStrike" kern="1200" spc="0">
                <a:ln>
                  <a:noFill/>
                </a:ln>
                <a:solidFill>
                  <a:srgbClr val="000000"/>
                </a:solidFill>
                <a:latin typeface="Calibri" pitchFamily="18"/>
                <a:ea typeface="Microsoft YaHei" pitchFamily="2"/>
                <a:cs typeface="Lucida Sans" pitchFamily="2"/>
              </a:rPr>
              <a:t>André Gide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B0445-6460-A612-3E53-0DC998C37E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BD05A3-9999-7DB3-1A59-1ED5894C3008}"/>
              </a:ext>
            </a:extLst>
          </p:cNvPr>
          <p:cNvSpPr txBox="1">
            <a:spLocks noGrp="1"/>
          </p:cNvSpPr>
          <p:nvPr>
            <p:ph type="title" idx="4294967295"/>
          </p:nvPr>
        </p:nvSpPr>
        <p:spPr/>
        <p:txBody>
          <a:bodyPr/>
          <a:lstStyle/>
          <a:p>
            <a:pPr lvl="0"/>
            <a:endParaRPr lang="fr-FR" dirty="0"/>
          </a:p>
        </p:txBody>
      </p:sp>
      <p:sp>
        <p:nvSpPr>
          <p:cNvPr id="3" name="Espace réservé du contenu 2">
            <a:extLst>
              <a:ext uri="{FF2B5EF4-FFF2-40B4-BE49-F238E27FC236}">
                <a16:creationId xmlns:a16="http://schemas.microsoft.com/office/drawing/2014/main" id="{EB5399EC-D71B-1D90-A02B-5CB0537074DC}"/>
              </a:ext>
            </a:extLst>
          </p:cNvPr>
          <p:cNvSpPr txBox="1">
            <a:spLocks noGrp="1"/>
          </p:cNvSpPr>
          <p:nvPr>
            <p:ph type="body" idx="4294967295"/>
          </p:nvPr>
        </p:nvSpPr>
        <p:spPr>
          <a:xfrm>
            <a:off x="838080" y="2306782"/>
            <a:ext cx="6730560" cy="3869738"/>
          </a:xfrm>
        </p:spPr>
        <p:txBody>
          <a:bodyPr/>
          <a:lstStyle/>
          <a:p>
            <a:pPr>
              <a:buNone/>
            </a:pPr>
            <a:r>
              <a:rPr lang="fr-FR" dirty="0"/>
              <a:t>Écrire c’est aussi ne pas parler, c’est se taire, c’est hurler sans bruit.</a:t>
            </a:r>
          </a:p>
          <a:p>
            <a:pPr>
              <a:buNone/>
            </a:pPr>
            <a:endParaRPr lang="fr-FR" dirty="0"/>
          </a:p>
          <a:p>
            <a:pPr>
              <a:buNone/>
            </a:pPr>
            <a:endParaRPr lang="fr-FR" dirty="0"/>
          </a:p>
          <a:p>
            <a:pPr algn="r">
              <a:buNone/>
            </a:pPr>
            <a:r>
              <a:rPr lang="fr-FR" i="1" dirty="0"/>
              <a:t>Marguerite Duras</a:t>
            </a:r>
          </a:p>
        </p:txBody>
      </p:sp>
      <p:pic>
        <p:nvPicPr>
          <p:cNvPr id="1026" name="Picture 2" descr="May be an image of eyeglasses">
            <a:extLst>
              <a:ext uri="{FF2B5EF4-FFF2-40B4-BE49-F238E27FC236}">
                <a16:creationId xmlns:a16="http://schemas.microsoft.com/office/drawing/2014/main" id="{BEE57C9E-8C1D-CCDF-17BD-6BCC57EA04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89" r="10889"/>
          <a:stretch>
            <a:fillRect/>
          </a:stretch>
        </p:blipFill>
        <p:spPr bwMode="auto">
          <a:xfrm>
            <a:off x="8217408" y="0"/>
            <a:ext cx="50352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759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Comment ?">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9ACAEB-E3AE-BC2D-8AA8-54A602434B92}"/>
              </a:ext>
            </a:extLst>
          </p:cNvPr>
          <p:cNvSpPr txBox="1">
            <a:spLocks noGrp="1"/>
          </p:cNvSpPr>
          <p:nvPr>
            <p:ph type="title" idx="4294967295"/>
          </p:nvPr>
        </p:nvSpPr>
        <p:spPr/>
        <p:txBody>
          <a:bodyPr/>
          <a:lstStyle/>
          <a:p>
            <a:pPr lvl="0"/>
            <a:r>
              <a:rPr lang="fr-FR"/>
              <a:t>Comment ?</a:t>
            </a:r>
          </a:p>
        </p:txBody>
      </p:sp>
      <p:sp>
        <p:nvSpPr>
          <p:cNvPr id="3" name="Espace réservé du contenu 2">
            <a:extLst>
              <a:ext uri="{FF2B5EF4-FFF2-40B4-BE49-F238E27FC236}">
                <a16:creationId xmlns:a16="http://schemas.microsoft.com/office/drawing/2014/main" id="{72013655-7217-2613-73F8-64034E3CD5EB}"/>
              </a:ext>
            </a:extLst>
          </p:cNvPr>
          <p:cNvSpPr txBox="1">
            <a:spLocks noGrp="1"/>
          </p:cNvSpPr>
          <p:nvPr>
            <p:ph type="body" idx="4294967295"/>
          </p:nvPr>
        </p:nvSpPr>
        <p:spPr/>
        <p:txBody>
          <a:bodyPr/>
          <a:lstStyle/>
          <a:p>
            <a:pPr lvl="0">
              <a:spcBef>
                <a:spcPts val="1001"/>
              </a:spcBef>
              <a:buFont typeface="Arial" pitchFamily="32"/>
              <a:buChar char="•"/>
            </a:pPr>
            <a:r>
              <a:rPr lang="fr-FR" dirty="0"/>
              <a:t>Laisser votre imagination s’exprimer</a:t>
            </a:r>
          </a:p>
          <a:p>
            <a:pPr lvl="0">
              <a:spcBef>
                <a:spcPts val="1001"/>
              </a:spcBef>
              <a:buFont typeface="Arial" pitchFamily="32"/>
              <a:buChar char="•"/>
            </a:pPr>
            <a:r>
              <a:rPr lang="fr-FR" dirty="0"/>
              <a:t>Commencer par TOUT ÉCRIRE</a:t>
            </a:r>
          </a:p>
          <a:p>
            <a:pPr lvl="0">
              <a:spcBef>
                <a:spcPts val="1001"/>
              </a:spcBef>
              <a:buFont typeface="Arial" pitchFamily="32"/>
              <a:buChar char="•"/>
            </a:pPr>
            <a:r>
              <a:rPr lang="fr-FR" dirty="0"/>
              <a:t>Jeter ses idées sur le papier (stylo)</a:t>
            </a:r>
          </a:p>
          <a:p>
            <a:pPr lvl="0">
              <a:spcBef>
                <a:spcPts val="1001"/>
              </a:spcBef>
              <a:buFont typeface="Arial" pitchFamily="32"/>
              <a:buChar char="•"/>
            </a:pPr>
            <a:r>
              <a:rPr lang="fr-FR" dirty="0"/>
              <a:t>Donner le signal au cerveau qu’il peut…</a:t>
            </a:r>
          </a:p>
          <a:p>
            <a:pPr lvl="0">
              <a:spcBef>
                <a:spcPts val="1001"/>
              </a:spcBef>
              <a:buFont typeface="Arial" pitchFamily="32"/>
              <a:buChar char="•"/>
            </a:pPr>
            <a:r>
              <a:rPr lang="fr-FR" dirty="0"/>
              <a:t>Jouer avec les mots</a:t>
            </a:r>
          </a:p>
          <a:p>
            <a:pPr lvl="0">
              <a:spcBef>
                <a:spcPts val="1001"/>
              </a:spcBef>
              <a:buFont typeface="Arial" pitchFamily="32"/>
              <a:buChar char="•"/>
            </a:pPr>
            <a:r>
              <a:rPr lang="fr-FR" dirty="0"/>
              <a:t>Plus dur : essayez de prendre du recul</a:t>
            </a:r>
          </a:p>
          <a:p>
            <a:pPr lvl="0">
              <a:spcBef>
                <a:spcPts val="1001"/>
              </a:spcBef>
              <a:buNone/>
            </a:pPr>
            <a:endParaRPr lang="fr-FR" dirty="0"/>
          </a:p>
          <a:p>
            <a:pPr lvl="0">
              <a:spcBef>
                <a:spcPts val="1001"/>
              </a:spcBef>
              <a:buFont typeface="Arial" pitchFamily="32"/>
              <a:buChar char="•"/>
            </a:pPr>
            <a:endParaRPr lang="fr-FR" dirty="0"/>
          </a:p>
        </p:txBody>
      </p:sp>
      <p:pic>
        <p:nvPicPr>
          <p:cNvPr id="4" name="Image 4">
            <a:extLst>
              <a:ext uri="{FF2B5EF4-FFF2-40B4-BE49-F238E27FC236}">
                <a16:creationId xmlns:a16="http://schemas.microsoft.com/office/drawing/2014/main" id="{948E033C-EE25-6877-AE5F-A47ADB038D77}"/>
              </a:ext>
            </a:extLst>
          </p:cNvPr>
          <p:cNvPicPr>
            <a:picLocks noChangeAspect="1"/>
          </p:cNvPicPr>
          <p:nvPr/>
        </p:nvPicPr>
        <p:blipFill>
          <a:blip r:embed="rId3">
            <a:lum/>
            <a:alphaModFix/>
          </a:blip>
          <a:srcRect/>
          <a:stretch>
            <a:fillRect/>
          </a:stretch>
        </p:blipFill>
        <p:spPr>
          <a:xfrm>
            <a:off x="7608960" y="-213120"/>
            <a:ext cx="4855680" cy="728352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Exercic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137CC4-CDB1-9D4B-8775-B86EED1AC689}"/>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827D0346-869F-9A40-FE71-CC674EF2740A}"/>
              </a:ext>
            </a:extLst>
          </p:cNvPr>
          <p:cNvSpPr txBox="1">
            <a:spLocks noGrp="1"/>
          </p:cNvSpPr>
          <p:nvPr>
            <p:ph type="body" idx="4294967295"/>
          </p:nvPr>
        </p:nvSpPr>
        <p:spPr/>
        <p:txBody>
          <a:bodyPr/>
          <a:lstStyle/>
          <a:p>
            <a:pPr lvl="0">
              <a:spcAft>
                <a:spcPts val="0"/>
              </a:spcAft>
              <a:buFont typeface="Arial" pitchFamily="32"/>
              <a:buChar char="•"/>
            </a:pPr>
            <a:r>
              <a:rPr lang="fr-FR" i="1" dirty="0"/>
              <a:t>Une feuille + 1 stylo </a:t>
            </a:r>
          </a:p>
          <a:p>
            <a:pPr lvl="0">
              <a:spcAft>
                <a:spcPts val="0"/>
              </a:spcAft>
              <a:buFont typeface="Arial" pitchFamily="32"/>
              <a:buChar char="•"/>
            </a:pPr>
            <a:r>
              <a:rPr lang="fr-FR" i="1" dirty="0"/>
              <a:t>Votre prénom + nom sur la feuille en haut à gauche</a:t>
            </a:r>
          </a:p>
          <a:p>
            <a:pPr lvl="0">
              <a:spcAft>
                <a:spcPts val="0"/>
              </a:spcAft>
              <a:buFont typeface="Arial" pitchFamily="32"/>
              <a:buChar char="•"/>
            </a:pPr>
            <a:r>
              <a:rPr lang="fr-FR" i="1" dirty="0"/>
              <a:t>Me rendre la feuille à la fin du cours</a:t>
            </a:r>
          </a:p>
        </p:txBody>
      </p:sp>
      <p:pic>
        <p:nvPicPr>
          <p:cNvPr id="4" name="Image 3">
            <a:extLst>
              <a:ext uri="{FF2B5EF4-FFF2-40B4-BE49-F238E27FC236}">
                <a16:creationId xmlns:a16="http://schemas.microsoft.com/office/drawing/2014/main" id="{F2C39C11-EB37-FB5B-CA2C-1A16527CE113}"/>
              </a:ext>
            </a:extLst>
          </p:cNvPr>
          <p:cNvPicPr>
            <a:picLocks noChangeAspect="1"/>
          </p:cNvPicPr>
          <p:nvPr/>
        </p:nvPicPr>
        <p:blipFill>
          <a:blip r:embed="rId3">
            <a:lum/>
            <a:alphaModFix/>
          </a:blip>
          <a:srcRect/>
          <a:stretch>
            <a:fillRect/>
          </a:stretch>
        </p:blipFill>
        <p:spPr>
          <a:xfrm>
            <a:off x="8034120" y="-4680"/>
            <a:ext cx="4574879" cy="686231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24E8F-D3EB-FF39-E31E-78BF5951D8F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294BEBB-74DD-B7B4-114A-7FF8C06002C1}"/>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9FE01C77-4C07-83E9-18C5-DC893A737B7A}"/>
              </a:ext>
            </a:extLst>
          </p:cNvPr>
          <p:cNvSpPr txBox="1">
            <a:spLocks noGrp="1"/>
          </p:cNvSpPr>
          <p:nvPr>
            <p:ph type="body" idx="4294967295"/>
          </p:nvPr>
        </p:nvSpPr>
        <p:spPr/>
        <p:txBody>
          <a:bodyPr/>
          <a:lstStyle/>
          <a:p>
            <a:pPr lvl="0">
              <a:spcBef>
                <a:spcPts val="1001"/>
              </a:spcBef>
              <a:buFont typeface="Arial" pitchFamily="32"/>
              <a:buChar char="•"/>
            </a:pPr>
            <a:endParaRPr lang="fr-FR" dirty="0"/>
          </a:p>
          <a:p>
            <a:pPr lvl="0">
              <a:spcBef>
                <a:spcPts val="1001"/>
              </a:spcBef>
              <a:buFont typeface="Arial" pitchFamily="32"/>
              <a:buChar char="•"/>
            </a:pPr>
            <a:r>
              <a:rPr lang="fr-FR" dirty="0"/>
              <a:t>Ce n’est pas parce que…</a:t>
            </a:r>
          </a:p>
          <a:p>
            <a:pPr lvl="0">
              <a:spcBef>
                <a:spcPts val="1001"/>
              </a:spcBef>
              <a:buFont typeface="Arial" pitchFamily="32"/>
              <a:buChar char="•"/>
            </a:pPr>
            <a:endParaRPr lang="fr-FR" dirty="0"/>
          </a:p>
          <a:p>
            <a:pPr lvl="0">
              <a:spcBef>
                <a:spcPts val="1001"/>
              </a:spcBef>
              <a:buFont typeface="Arial" pitchFamily="32"/>
              <a:buChar char="•"/>
            </a:pPr>
            <a:endParaRPr lang="fr-FR" dirty="0"/>
          </a:p>
          <a:p>
            <a:pPr lvl="0">
              <a:spcBef>
                <a:spcPts val="1001"/>
              </a:spcBef>
              <a:buFont typeface="Arial" pitchFamily="32"/>
              <a:buChar char="•"/>
            </a:pPr>
            <a:r>
              <a:rPr lang="fr-FR" dirty="0"/>
              <a:t>20MN</a:t>
            </a:r>
          </a:p>
          <a:p>
            <a:pPr lvl="0">
              <a:spcBef>
                <a:spcPts val="1001"/>
              </a:spcBef>
              <a:buFont typeface="Arial" pitchFamily="32"/>
              <a:buChar char="•"/>
            </a:pPr>
            <a:endParaRPr lang="fr-FR" dirty="0"/>
          </a:p>
        </p:txBody>
      </p:sp>
      <p:pic>
        <p:nvPicPr>
          <p:cNvPr id="4" name="Image 3">
            <a:extLst>
              <a:ext uri="{FF2B5EF4-FFF2-40B4-BE49-F238E27FC236}">
                <a16:creationId xmlns:a16="http://schemas.microsoft.com/office/drawing/2014/main" id="{5FF9398E-ECD1-2EC1-C9CC-A27B09F89509}"/>
              </a:ext>
            </a:extLst>
          </p:cNvPr>
          <p:cNvPicPr>
            <a:picLocks noChangeAspect="1"/>
          </p:cNvPicPr>
          <p:nvPr/>
        </p:nvPicPr>
        <p:blipFill>
          <a:blip r:embed="rId3">
            <a:lum/>
            <a:alphaModFix/>
          </a:blip>
          <a:srcRect/>
          <a:stretch>
            <a:fillRect/>
          </a:stretch>
        </p:blipFill>
        <p:spPr>
          <a:xfrm>
            <a:off x="8034120" y="-4680"/>
            <a:ext cx="4574879" cy="6862319"/>
          </a:xfrm>
          <a:prstGeom prst="rect">
            <a:avLst/>
          </a:prstGeom>
          <a:noFill/>
          <a:ln>
            <a:noFill/>
          </a:ln>
        </p:spPr>
      </p:pic>
    </p:spTree>
    <p:extLst>
      <p:ext uri="{BB962C8B-B14F-4D97-AF65-F5344CB8AC3E}">
        <p14:creationId xmlns:p14="http://schemas.microsoft.com/office/powerpoint/2010/main" val="915899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page28">
    <p:spTree>
      <p:nvGrpSpPr>
        <p:cNvPr id="1" name=""/>
        <p:cNvGrpSpPr/>
        <p:nvPr/>
      </p:nvGrpSpPr>
      <p:grpSpPr>
        <a:xfrm>
          <a:off x="0" y="0"/>
          <a:ext cx="0" cy="0"/>
          <a:chOff x="0" y="0"/>
          <a:chExt cx="0" cy="0"/>
        </a:xfrm>
      </p:grpSpPr>
      <p:pic>
        <p:nvPicPr>
          <p:cNvPr id="2" name="Image 3">
            <a:extLst>
              <a:ext uri="{FF2B5EF4-FFF2-40B4-BE49-F238E27FC236}">
                <a16:creationId xmlns:a16="http://schemas.microsoft.com/office/drawing/2014/main" id="{548ABFBA-ABF2-9A52-B73F-042050DE4015}"/>
              </a:ext>
            </a:extLst>
          </p:cNvPr>
          <p:cNvPicPr>
            <a:picLocks noChangeAspect="1"/>
          </p:cNvPicPr>
          <p:nvPr/>
        </p:nvPicPr>
        <p:blipFill>
          <a:blip r:embed="rId3">
            <a:lum/>
            <a:alphaModFix/>
          </a:blip>
          <a:srcRect/>
          <a:stretch>
            <a:fillRect/>
          </a:stretch>
        </p:blipFill>
        <p:spPr>
          <a:xfrm>
            <a:off x="1645920" y="252000"/>
            <a:ext cx="8899920" cy="6354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page29">
    <p:spTree>
      <p:nvGrpSpPr>
        <p:cNvPr id="1" name=""/>
        <p:cNvGrpSpPr/>
        <p:nvPr/>
      </p:nvGrpSpPr>
      <p:grpSpPr>
        <a:xfrm>
          <a:off x="0" y="0"/>
          <a:ext cx="0" cy="0"/>
          <a:chOff x="0" y="0"/>
          <a:chExt cx="0" cy="0"/>
        </a:xfrm>
      </p:grpSpPr>
      <p:pic>
        <p:nvPicPr>
          <p:cNvPr id="2" name="Image 3">
            <a:extLst>
              <a:ext uri="{FF2B5EF4-FFF2-40B4-BE49-F238E27FC236}">
                <a16:creationId xmlns:a16="http://schemas.microsoft.com/office/drawing/2014/main" id="{243C04EA-AEB2-905D-4E60-8C97E98DA10C}"/>
              </a:ext>
            </a:extLst>
          </p:cNvPr>
          <p:cNvPicPr>
            <a:picLocks noChangeAspect="1"/>
          </p:cNvPicPr>
          <p:nvPr/>
        </p:nvPicPr>
        <p:blipFill>
          <a:blip r:embed="rId3">
            <a:lum/>
            <a:alphaModFix/>
          </a:blip>
          <a:srcRect/>
          <a:stretch>
            <a:fillRect/>
          </a:stretch>
        </p:blipFill>
        <p:spPr>
          <a:xfrm>
            <a:off x="1645920" y="252000"/>
            <a:ext cx="8899920" cy="6354000"/>
          </a:xfrm>
          <a:prstGeom prst="rect">
            <a:avLst/>
          </a:prstGeom>
          <a:noFill/>
          <a:ln>
            <a:noFill/>
          </a:ln>
        </p:spPr>
      </p:pic>
      <p:sp>
        <p:nvSpPr>
          <p:cNvPr id="3" name="Rectangle 4">
            <a:extLst>
              <a:ext uri="{FF2B5EF4-FFF2-40B4-BE49-F238E27FC236}">
                <a16:creationId xmlns:a16="http://schemas.microsoft.com/office/drawing/2014/main" id="{47B9E45E-B714-678A-C727-751F834F5EA2}"/>
              </a:ext>
            </a:extLst>
          </p:cNvPr>
          <p:cNvSpPr/>
          <p:nvPr/>
        </p:nvSpPr>
        <p:spPr>
          <a:xfrm>
            <a:off x="2203199" y="2625840"/>
            <a:ext cx="2466720" cy="15854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00">
              <a:alpha val="28000"/>
            </a:srgbClr>
          </a:solidFill>
          <a:ln w="12600">
            <a:solidFill>
              <a:srgbClr val="43729D"/>
            </a:solidFill>
            <a:prstDash val="solid"/>
            <a:miter/>
          </a:ln>
        </p:spPr>
        <p:txBody>
          <a:bodyPr vert="horz" wrap="squar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fr-CA" sz="1800" b="0" i="0" u="none" strike="noStrike" kern="1200">
              <a:ln>
                <a:noFill/>
              </a:ln>
              <a:latin typeface="Arial" pitchFamily="18"/>
              <a:ea typeface="Microsoft YaHei" pitchFamily="2"/>
              <a:cs typeface="Lucida Sans" pitchFamily="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page30">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B78606-767B-F719-1E31-2634A474694D}"/>
              </a:ext>
            </a:extLst>
          </p:cNvPr>
          <p:cNvSpPr txBox="1">
            <a:spLocks noGrp="1"/>
          </p:cNvSpPr>
          <p:nvPr>
            <p:ph type="title" idx="4294967295"/>
          </p:nvPr>
        </p:nvSpPr>
        <p:spPr/>
        <p:txBody>
          <a:bodyPr/>
          <a:lstStyle/>
          <a:p>
            <a:pPr lvl="0"/>
            <a:endParaRPr lang="fr-FR" sz="1800">
              <a:latin typeface="Calibri" pitchFamily="18"/>
            </a:endParaRPr>
          </a:p>
        </p:txBody>
      </p:sp>
      <p:sp>
        <p:nvSpPr>
          <p:cNvPr id="3" name="Espace réservé du contenu 2">
            <a:extLst>
              <a:ext uri="{FF2B5EF4-FFF2-40B4-BE49-F238E27FC236}">
                <a16:creationId xmlns:a16="http://schemas.microsoft.com/office/drawing/2014/main" id="{90312381-A939-E018-DDF3-3AD388C15166}"/>
              </a:ext>
            </a:extLst>
          </p:cNvPr>
          <p:cNvSpPr txBox="1">
            <a:spLocks noGrp="1"/>
          </p:cNvSpPr>
          <p:nvPr>
            <p:ph type="body" idx="4294967295"/>
          </p:nvPr>
        </p:nvSpPr>
        <p:spPr/>
        <p:txBody>
          <a:bodyPr/>
          <a:lstStyle/>
          <a:p>
            <a:pPr lvl="0">
              <a:spcBef>
                <a:spcPts val="1001"/>
              </a:spcBef>
              <a:buNone/>
            </a:pPr>
            <a:endParaRPr lang="fr-FR"/>
          </a:p>
          <a:p>
            <a:pPr lvl="0">
              <a:spcBef>
                <a:spcPts val="1001"/>
              </a:spcBef>
              <a:buNone/>
            </a:pPr>
            <a:endParaRPr lang="fr-FR"/>
          </a:p>
          <a:p>
            <a:pPr lvl="0">
              <a:spcBef>
                <a:spcPts val="1001"/>
              </a:spcBef>
              <a:buNone/>
            </a:pPr>
            <a:r>
              <a:rPr lang="fr-FR"/>
              <a:t>Pour moi, un reportage est une nouvelle entièrement basée sur la réalité</a:t>
            </a:r>
          </a:p>
          <a:p>
            <a:pPr lvl="0">
              <a:spcBef>
                <a:spcPts val="1001"/>
              </a:spcBef>
              <a:buNone/>
            </a:pPr>
            <a:endParaRPr lang="fr-FR"/>
          </a:p>
          <a:p>
            <a:pPr lvl="0" algn="r">
              <a:spcBef>
                <a:spcPts val="1001"/>
              </a:spcBef>
              <a:buNone/>
            </a:pPr>
            <a:r>
              <a:rPr lang="fr-FR" sz="2400" i="1"/>
              <a:t>Gabriel Garcia Marquez</a:t>
            </a:r>
          </a:p>
        </p:txBody>
      </p:sp>
      <p:pic>
        <p:nvPicPr>
          <p:cNvPr id="4" name="Image 3">
            <a:extLst>
              <a:ext uri="{FF2B5EF4-FFF2-40B4-BE49-F238E27FC236}">
                <a16:creationId xmlns:a16="http://schemas.microsoft.com/office/drawing/2014/main" id="{688A4D71-3F5F-7EED-758C-7B890AAB8AED}"/>
              </a:ext>
            </a:extLst>
          </p:cNvPr>
          <p:cNvPicPr>
            <a:picLocks noChangeAspect="1"/>
          </p:cNvPicPr>
          <p:nvPr/>
        </p:nvPicPr>
        <p:blipFill>
          <a:blip r:embed="rId3">
            <a:lum/>
            <a:alphaModFix/>
          </a:blip>
          <a:srcRect/>
          <a:stretch>
            <a:fillRect/>
          </a:stretch>
        </p:blipFill>
        <p:spPr>
          <a:xfrm>
            <a:off x="8040600" y="0"/>
            <a:ext cx="4622400" cy="692855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Exercice : le report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78596B-435A-176D-5768-CA2E7801A9CC}"/>
              </a:ext>
            </a:extLst>
          </p:cNvPr>
          <p:cNvSpPr txBox="1">
            <a:spLocks noGrp="1"/>
          </p:cNvSpPr>
          <p:nvPr>
            <p:ph type="title" idx="4294967295"/>
          </p:nvPr>
        </p:nvSpPr>
        <p:spPr/>
        <p:txBody>
          <a:bodyPr/>
          <a:lstStyle/>
          <a:p>
            <a:pPr lvl="0"/>
            <a:r>
              <a:rPr lang="fr-FR"/>
              <a:t>Exercice : le reportage</a:t>
            </a:r>
          </a:p>
        </p:txBody>
      </p:sp>
      <p:sp>
        <p:nvSpPr>
          <p:cNvPr id="3" name="Espace réservé du contenu 2">
            <a:extLst>
              <a:ext uri="{FF2B5EF4-FFF2-40B4-BE49-F238E27FC236}">
                <a16:creationId xmlns:a16="http://schemas.microsoft.com/office/drawing/2014/main" id="{27011620-0DD7-05A1-1F81-4AC45BDCBF16}"/>
              </a:ext>
            </a:extLst>
          </p:cNvPr>
          <p:cNvSpPr txBox="1">
            <a:spLocks noGrp="1"/>
          </p:cNvSpPr>
          <p:nvPr>
            <p:ph type="body" idx="4294967295"/>
          </p:nvPr>
        </p:nvSpPr>
        <p:spPr/>
        <p:txBody>
          <a:bodyPr/>
          <a:lstStyle/>
          <a:p>
            <a:pPr lvl="0">
              <a:spcBef>
                <a:spcPts val="1001"/>
              </a:spcBef>
              <a:buFont typeface="Arial" pitchFamily="32"/>
              <a:buChar char="•"/>
            </a:pPr>
            <a:r>
              <a:rPr lang="fr-FR" dirty="0"/>
              <a:t>Mettre en scène les 5 sens</a:t>
            </a:r>
          </a:p>
          <a:p>
            <a:pPr lvl="1">
              <a:spcBef>
                <a:spcPts val="499"/>
              </a:spcBef>
              <a:buFont typeface="Arial" pitchFamily="32"/>
              <a:buChar char="•"/>
            </a:pPr>
            <a:r>
              <a:rPr lang="fr-FR" sz="2400" dirty="0" err="1"/>
              <a:t>Ouie</a:t>
            </a:r>
            <a:r>
              <a:rPr lang="fr-FR" sz="2400" dirty="0"/>
              <a:t>, vue, odorat, goût et toucher,</a:t>
            </a:r>
          </a:p>
          <a:p>
            <a:pPr lvl="0">
              <a:spcBef>
                <a:spcPts val="1001"/>
              </a:spcBef>
              <a:buFont typeface="Arial" pitchFamily="32"/>
              <a:buChar char="•"/>
            </a:pPr>
            <a:r>
              <a:rPr lang="fr-FR" dirty="0"/>
              <a:t>Mettre du rythme dans vos mots</a:t>
            </a:r>
          </a:p>
          <a:p>
            <a:pPr lvl="0">
              <a:spcBef>
                <a:spcPts val="1001"/>
              </a:spcBef>
              <a:buFont typeface="Arial" pitchFamily="32"/>
              <a:buChar char="•"/>
            </a:pPr>
            <a:r>
              <a:rPr lang="fr-FR" dirty="0"/>
              <a:t>Raconter plutôt que décrire</a:t>
            </a:r>
          </a:p>
          <a:p>
            <a:pPr lvl="0">
              <a:spcBef>
                <a:spcPts val="1001"/>
              </a:spcBef>
              <a:buFont typeface="Arial" pitchFamily="32"/>
              <a:buChar char="•"/>
            </a:pPr>
            <a:r>
              <a:rPr lang="fr-FR" dirty="0" err="1"/>
              <a:t>Etre</a:t>
            </a:r>
            <a:r>
              <a:rPr lang="fr-FR" dirty="0"/>
              <a:t> précis</a:t>
            </a:r>
          </a:p>
          <a:p>
            <a:pPr lvl="0">
              <a:spcBef>
                <a:spcPts val="1001"/>
              </a:spcBef>
              <a:buFont typeface="Arial" pitchFamily="32"/>
              <a:buChar char="•"/>
            </a:pPr>
            <a:r>
              <a:rPr lang="fr-FR" dirty="0"/>
              <a:t>Un journal doit être agréable à lire. Il faut RACONTER UNE HISTOIRE en privilégiant L’INFORMATION</a:t>
            </a:r>
          </a:p>
        </p:txBody>
      </p:sp>
      <p:pic>
        <p:nvPicPr>
          <p:cNvPr id="4" name="Image 3">
            <a:extLst>
              <a:ext uri="{FF2B5EF4-FFF2-40B4-BE49-F238E27FC236}">
                <a16:creationId xmlns:a16="http://schemas.microsoft.com/office/drawing/2014/main" id="{51A2D5FB-D62C-D451-EA1C-2D6F14963620}"/>
              </a:ext>
            </a:extLst>
          </p:cNvPr>
          <p:cNvPicPr>
            <a:picLocks noChangeAspect="1"/>
          </p:cNvPicPr>
          <p:nvPr/>
        </p:nvPicPr>
        <p:blipFill>
          <a:blip r:embed="rId3">
            <a:lum/>
            <a:alphaModFix/>
          </a:blip>
          <a:srcRect/>
          <a:stretch>
            <a:fillRect/>
          </a:stretch>
        </p:blipFill>
        <p:spPr>
          <a:xfrm>
            <a:off x="8040600" y="-213120"/>
            <a:ext cx="4855680" cy="728352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Exercic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727A7C-3058-0DBC-B67B-587624F8D9F1}"/>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F30E6C6B-4D2F-D6EE-B5A3-177A20347254}"/>
              </a:ext>
            </a:extLst>
          </p:cNvPr>
          <p:cNvSpPr txBox="1">
            <a:spLocks noGrp="1"/>
          </p:cNvSpPr>
          <p:nvPr>
            <p:ph type="body" idx="4294967295"/>
          </p:nvPr>
        </p:nvSpPr>
        <p:spPr/>
        <p:txBody>
          <a:bodyPr/>
          <a:lstStyle/>
          <a:p>
            <a:pPr lvl="0">
              <a:spcBef>
                <a:spcPts val="1001"/>
              </a:spcBef>
              <a:buFont typeface="Arial" pitchFamily="32"/>
              <a:buChar char="•"/>
            </a:pPr>
            <a:r>
              <a:rPr lang="fr-FR" dirty="0"/>
              <a:t>Une feuille</a:t>
            </a:r>
          </a:p>
          <a:p>
            <a:pPr lvl="0">
              <a:spcBef>
                <a:spcPts val="1001"/>
              </a:spcBef>
              <a:buFont typeface="Arial" pitchFamily="32"/>
              <a:buChar char="•"/>
            </a:pPr>
            <a:r>
              <a:rPr lang="fr-FR" dirty="0"/>
              <a:t>Un stylo</a:t>
            </a:r>
          </a:p>
          <a:p>
            <a:pPr lvl="0">
              <a:spcBef>
                <a:spcPts val="1001"/>
              </a:spcBef>
              <a:buFont typeface="Arial" pitchFamily="32"/>
              <a:buChar char="•"/>
            </a:pPr>
            <a:r>
              <a:rPr lang="fr-FR" dirty="0"/>
              <a:t>Votre prénom, votre nom en haut à gauche</a:t>
            </a:r>
          </a:p>
          <a:p>
            <a:pPr lvl="0">
              <a:spcBef>
                <a:spcPts val="1001"/>
              </a:spcBef>
              <a:buNone/>
            </a:pPr>
            <a:endParaRPr lang="fr-FR" dirty="0"/>
          </a:p>
          <a:p>
            <a:pPr lvl="0">
              <a:spcBef>
                <a:spcPts val="1001"/>
              </a:spcBef>
              <a:buFont typeface="Arial" pitchFamily="32"/>
              <a:buChar char="•"/>
            </a:pPr>
            <a:r>
              <a:rPr lang="fr-FR" dirty="0"/>
              <a:t>Votre texte</a:t>
            </a:r>
          </a:p>
          <a:p>
            <a:pPr lvl="0">
              <a:spcBef>
                <a:spcPts val="1001"/>
              </a:spcBef>
              <a:buFont typeface="Arial" pitchFamily="32"/>
              <a:buChar char="•"/>
            </a:pPr>
            <a:r>
              <a:rPr lang="fr-FR" dirty="0"/>
              <a:t>Avant de partir, me rendre la feuille</a:t>
            </a:r>
          </a:p>
        </p:txBody>
      </p:sp>
      <p:pic>
        <p:nvPicPr>
          <p:cNvPr id="4" name="Image 4">
            <a:extLst>
              <a:ext uri="{FF2B5EF4-FFF2-40B4-BE49-F238E27FC236}">
                <a16:creationId xmlns:a16="http://schemas.microsoft.com/office/drawing/2014/main" id="{39EC39B2-4CBB-C73D-ACE3-572D3A6EE4DC}"/>
              </a:ext>
            </a:extLst>
          </p:cNvPr>
          <p:cNvPicPr>
            <a:picLocks noChangeAspect="1"/>
          </p:cNvPicPr>
          <p:nvPr/>
        </p:nvPicPr>
        <p:blipFill>
          <a:blip r:embed="rId3">
            <a:lum/>
            <a:alphaModFix/>
          </a:blip>
          <a:srcRect/>
          <a:stretch>
            <a:fillRect/>
          </a:stretch>
        </p:blipFill>
        <p:spPr>
          <a:xfrm>
            <a:off x="8040600" y="-102240"/>
            <a:ext cx="4855680" cy="72684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Exercic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FC157E-4503-0EBD-D8D5-9DCB0481BFB3}"/>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A2C627B9-4794-4E12-03B7-28259ACE377B}"/>
              </a:ext>
            </a:extLst>
          </p:cNvPr>
          <p:cNvSpPr txBox="1">
            <a:spLocks noGrp="1"/>
          </p:cNvSpPr>
          <p:nvPr>
            <p:ph type="body" idx="4294967295"/>
          </p:nvPr>
        </p:nvSpPr>
        <p:spPr/>
        <p:txBody>
          <a:bodyPr/>
          <a:lstStyle/>
          <a:p>
            <a:pPr lvl="0">
              <a:spcBef>
                <a:spcPts val="1001"/>
              </a:spcBef>
              <a:buNone/>
            </a:pPr>
            <a:r>
              <a:rPr lang="fr-FR" dirty="0"/>
              <a:t>Donnez moi 4 mots</a:t>
            </a:r>
          </a:p>
          <a:p>
            <a:pPr lvl="0">
              <a:spcBef>
                <a:spcPts val="1001"/>
              </a:spcBef>
              <a:buNone/>
            </a:pPr>
            <a:endParaRPr lang="fr-FR" dirty="0"/>
          </a:p>
          <a:p>
            <a:pPr lvl="0">
              <a:spcBef>
                <a:spcPts val="1001"/>
              </a:spcBef>
              <a:buNone/>
            </a:pPr>
            <a:r>
              <a:rPr lang="fr-FR" dirty="0"/>
              <a:t>.</a:t>
            </a:r>
          </a:p>
          <a:p>
            <a:pPr lvl="0">
              <a:spcBef>
                <a:spcPts val="1001"/>
              </a:spcBef>
              <a:buNone/>
            </a:pPr>
            <a:r>
              <a:rPr lang="fr-FR" dirty="0"/>
              <a:t>.</a:t>
            </a:r>
          </a:p>
          <a:p>
            <a:pPr lvl="0">
              <a:spcBef>
                <a:spcPts val="1001"/>
              </a:spcBef>
              <a:buNone/>
            </a:pPr>
            <a:r>
              <a:rPr lang="fr-FR" dirty="0"/>
              <a:t>.</a:t>
            </a:r>
          </a:p>
          <a:p>
            <a:pPr lvl="0">
              <a:spcBef>
                <a:spcPts val="1001"/>
              </a:spcBef>
              <a:buNone/>
            </a:pPr>
            <a:r>
              <a:rPr lang="fr-FR" dirty="0"/>
              <a:t>.</a:t>
            </a:r>
          </a:p>
          <a:p>
            <a:pPr lvl="0">
              <a:spcBef>
                <a:spcPts val="1001"/>
              </a:spcBef>
              <a:buNone/>
            </a:pPr>
            <a:endParaRPr lang="fr-FR" dirty="0"/>
          </a:p>
          <a:p>
            <a:pPr lvl="0">
              <a:spcBef>
                <a:spcPts val="1001"/>
              </a:spcBef>
              <a:buNone/>
            </a:pPr>
            <a:endParaRPr lang="fr-FR" dirty="0"/>
          </a:p>
          <a:p>
            <a:pPr lvl="0" algn="ctr">
              <a:spcBef>
                <a:spcPts val="1001"/>
              </a:spcBef>
              <a:buNone/>
            </a:pPr>
            <a:endParaRPr lang="fr-FR" dirty="0"/>
          </a:p>
          <a:p>
            <a:pPr lvl="0">
              <a:spcBef>
                <a:spcPts val="1001"/>
              </a:spcBef>
              <a:buNone/>
            </a:pPr>
            <a:endParaRPr lang="fr-FR" dirty="0"/>
          </a:p>
          <a:p>
            <a:pPr lvl="0">
              <a:spcBef>
                <a:spcPts val="1001"/>
              </a:spcBef>
              <a:buNone/>
            </a:pPr>
            <a:endParaRPr lang="fr-FR" dirty="0"/>
          </a:p>
        </p:txBody>
      </p:sp>
      <p:pic>
        <p:nvPicPr>
          <p:cNvPr id="4" name="Image 3">
            <a:extLst>
              <a:ext uri="{FF2B5EF4-FFF2-40B4-BE49-F238E27FC236}">
                <a16:creationId xmlns:a16="http://schemas.microsoft.com/office/drawing/2014/main" id="{8C403231-6410-F6DD-AEB9-12CF258B47EB}"/>
              </a:ext>
            </a:extLst>
          </p:cNvPr>
          <p:cNvPicPr>
            <a:picLocks noChangeAspect="1"/>
          </p:cNvPicPr>
          <p:nvPr/>
        </p:nvPicPr>
        <p:blipFill>
          <a:blip r:embed="rId3">
            <a:lum/>
            <a:alphaModFix/>
          </a:blip>
          <a:srcRect/>
          <a:stretch>
            <a:fillRect/>
          </a:stretch>
        </p:blipFill>
        <p:spPr>
          <a:xfrm>
            <a:off x="8034120" y="-4680"/>
            <a:ext cx="4574879" cy="686231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Exercic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5E243B-1A5C-D2A3-DC16-4F8DDDF6B3EE}"/>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87A9EA1C-CD90-0954-4A04-8AB495EADEA5}"/>
              </a:ext>
            </a:extLst>
          </p:cNvPr>
          <p:cNvSpPr txBox="1">
            <a:spLocks noGrp="1"/>
          </p:cNvSpPr>
          <p:nvPr>
            <p:ph type="body" idx="4294967295"/>
          </p:nvPr>
        </p:nvSpPr>
        <p:spPr/>
        <p:txBody>
          <a:bodyPr/>
          <a:lstStyle/>
          <a:p>
            <a:pPr lvl="0">
              <a:spcBef>
                <a:spcPts val="1001"/>
              </a:spcBef>
              <a:buNone/>
            </a:pPr>
            <a:r>
              <a:rPr lang="fr-FR" dirty="0"/>
              <a:t>Choisissez UN MOT,</a:t>
            </a:r>
          </a:p>
          <a:p>
            <a:pPr lvl="0">
              <a:spcBef>
                <a:spcPts val="1001"/>
              </a:spcBef>
              <a:buNone/>
            </a:pPr>
            <a:r>
              <a:rPr lang="fr-FR"/>
              <a:t>30 </a:t>
            </a:r>
            <a:r>
              <a:rPr lang="fr-FR" dirty="0"/>
              <a:t>mn</a:t>
            </a:r>
          </a:p>
          <a:p>
            <a:pPr lvl="0">
              <a:spcBef>
                <a:spcPts val="1001"/>
              </a:spcBef>
              <a:buNone/>
            </a:pPr>
            <a:r>
              <a:rPr lang="fr-FR" dirty="0"/>
              <a:t>une histoire (un reportage).</a:t>
            </a:r>
          </a:p>
          <a:p>
            <a:pPr lvl="0">
              <a:spcBef>
                <a:spcPts val="1001"/>
              </a:spcBef>
              <a:buNone/>
            </a:pPr>
            <a:endParaRPr lang="fr-FR" dirty="0"/>
          </a:p>
          <a:p>
            <a:pPr lvl="0">
              <a:spcBef>
                <a:spcPts val="1001"/>
              </a:spcBef>
              <a:buNone/>
            </a:pPr>
            <a:endParaRPr lang="fr-FR" dirty="0"/>
          </a:p>
          <a:p>
            <a:pPr lvl="0">
              <a:spcBef>
                <a:spcPts val="1001"/>
              </a:spcBef>
              <a:buNone/>
            </a:pPr>
            <a:endParaRPr lang="fr-FR" dirty="0"/>
          </a:p>
          <a:p>
            <a:pPr lvl="0">
              <a:spcBef>
                <a:spcPts val="1001"/>
              </a:spcBef>
              <a:buNone/>
            </a:pPr>
            <a:endParaRPr lang="fr-FR" dirty="0"/>
          </a:p>
        </p:txBody>
      </p:sp>
      <p:pic>
        <p:nvPicPr>
          <p:cNvPr id="4" name="Picture 2">
            <a:extLst>
              <a:ext uri="{FF2B5EF4-FFF2-40B4-BE49-F238E27FC236}">
                <a16:creationId xmlns:a16="http://schemas.microsoft.com/office/drawing/2014/main" id="{5D162132-F516-EE16-0F46-FB4F507EA3D5}"/>
              </a:ext>
            </a:extLst>
          </p:cNvPr>
          <p:cNvPicPr>
            <a:picLocks noChangeAspect="1"/>
          </p:cNvPicPr>
          <p:nvPr/>
        </p:nvPicPr>
        <p:blipFill>
          <a:blip r:embed="rId3">
            <a:lum/>
            <a:alphaModFix/>
          </a:blip>
          <a:srcRect/>
          <a:stretch>
            <a:fillRect/>
          </a:stretch>
        </p:blipFill>
        <p:spPr>
          <a:xfrm>
            <a:off x="7429680" y="-263880"/>
            <a:ext cx="4762079" cy="714348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320DA1-E847-FC25-5C10-8DA57EFD470A}"/>
              </a:ext>
            </a:extLst>
          </p:cNvPr>
          <p:cNvSpPr>
            <a:spLocks noGrp="1"/>
          </p:cNvSpPr>
          <p:nvPr>
            <p:ph type="ctrTitle"/>
          </p:nvPr>
        </p:nvSpPr>
        <p:spPr/>
        <p:txBody>
          <a:bodyPr/>
          <a:lstStyle/>
          <a:p>
            <a:r>
              <a:rPr lang="fr-CA" dirty="0"/>
              <a:t>S2</a:t>
            </a:r>
          </a:p>
        </p:txBody>
      </p:sp>
      <p:sp>
        <p:nvSpPr>
          <p:cNvPr id="3" name="Sous-titre 2">
            <a:extLst>
              <a:ext uri="{FF2B5EF4-FFF2-40B4-BE49-F238E27FC236}">
                <a16:creationId xmlns:a16="http://schemas.microsoft.com/office/drawing/2014/main" id="{B905AB35-A6A0-ACC9-47BF-8386AAF72B74}"/>
              </a:ext>
            </a:extLst>
          </p:cNvPr>
          <p:cNvSpPr>
            <a:spLocks noGrp="1"/>
          </p:cNvSpPr>
          <p:nvPr>
            <p:ph type="subTitle" idx="1"/>
          </p:nvPr>
        </p:nvSpPr>
        <p:spPr/>
        <p:txBody>
          <a:bodyPr/>
          <a:lstStyle/>
          <a:p>
            <a:endParaRPr lang="fr-CA"/>
          </a:p>
        </p:txBody>
      </p:sp>
    </p:spTree>
    <p:extLst>
      <p:ext uri="{BB962C8B-B14F-4D97-AF65-F5344CB8AC3E}">
        <p14:creationId xmlns:p14="http://schemas.microsoft.com/office/powerpoint/2010/main" val="4097970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page35">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1729E3AD-33DD-41D2-681B-A97E72F4615A}"/>
              </a:ext>
            </a:extLst>
          </p:cNvPr>
          <p:cNvSpPr txBox="1">
            <a:spLocks noGrp="1"/>
          </p:cNvSpPr>
          <p:nvPr>
            <p:ph type="title" idx="4294967295"/>
          </p:nvPr>
        </p:nvSpPr>
        <p:spPr/>
        <p:txBody>
          <a:bodyPr/>
          <a:lstStyle/>
          <a:p>
            <a:pPr lvl="0"/>
            <a:endParaRPr lang="fr-FR" sz="1800">
              <a:latin typeface="Calibri" pitchFamily="18"/>
            </a:endParaRPr>
          </a:p>
        </p:txBody>
      </p:sp>
      <p:sp>
        <p:nvSpPr>
          <p:cNvPr id="3" name="Espace réservé du contenu 4">
            <a:extLst>
              <a:ext uri="{FF2B5EF4-FFF2-40B4-BE49-F238E27FC236}">
                <a16:creationId xmlns:a16="http://schemas.microsoft.com/office/drawing/2014/main" id="{8214A1A8-D0B4-8AD1-6CC8-4EFC32A9D2A1}"/>
              </a:ext>
            </a:extLst>
          </p:cNvPr>
          <p:cNvSpPr txBox="1">
            <a:spLocks noGrp="1"/>
          </p:cNvSpPr>
          <p:nvPr>
            <p:ph type="body" idx="4294967295"/>
          </p:nvPr>
        </p:nvSpPr>
        <p:spPr/>
        <p:txBody>
          <a:bodyPr/>
          <a:lstStyle/>
          <a:p>
            <a:pPr lvl="0">
              <a:spcBef>
                <a:spcPts val="1001"/>
              </a:spcBef>
              <a:buFont typeface="Arial" pitchFamily="32"/>
              <a:buChar char="•"/>
            </a:pPr>
            <a:r>
              <a:rPr lang="fr-FR"/>
              <a:t>Les différents leviers d’écriture</a:t>
            </a:r>
          </a:p>
          <a:p>
            <a:pPr lvl="1">
              <a:spcBef>
                <a:spcPts val="499"/>
              </a:spcBef>
              <a:buFont typeface="Arial" pitchFamily="32"/>
              <a:buChar char="•"/>
            </a:pPr>
            <a:r>
              <a:rPr lang="fr-FR" sz="2400"/>
              <a:t>Analogie, Comparaison, Métaphore</a:t>
            </a:r>
          </a:p>
          <a:p>
            <a:pPr lvl="0">
              <a:spcBef>
                <a:spcPts val="1001"/>
              </a:spcBef>
              <a:buNone/>
            </a:pPr>
            <a:endParaRPr lang="fr-FR"/>
          </a:p>
          <a:p>
            <a:pPr lvl="0">
              <a:spcBef>
                <a:spcPts val="1001"/>
              </a:spcBef>
              <a:buFont typeface="Arial" pitchFamily="32"/>
              <a:buChar char="•"/>
            </a:pPr>
            <a:r>
              <a:rPr lang="fr-FR"/>
              <a:t>Quelques procédés d’écritures journalistiques</a:t>
            </a:r>
          </a:p>
          <a:p>
            <a:pPr lvl="1">
              <a:spcBef>
                <a:spcPts val="499"/>
              </a:spcBef>
              <a:buFont typeface="Arial" pitchFamily="32"/>
              <a:buChar char="•"/>
            </a:pPr>
            <a:r>
              <a:rPr lang="fr-FR" sz="2400"/>
              <a:t>L’identification, Le renversement, L’étrangement, Le conte, L’effet dernière ligne</a:t>
            </a:r>
          </a:p>
          <a:p>
            <a:pPr lvl="0">
              <a:buNone/>
            </a:pPr>
            <a:endParaRPr lang="fr-FR" sz="2400"/>
          </a:p>
        </p:txBody>
      </p:sp>
      <p:pic>
        <p:nvPicPr>
          <p:cNvPr id="4" name="Image 5">
            <a:extLst>
              <a:ext uri="{FF2B5EF4-FFF2-40B4-BE49-F238E27FC236}">
                <a16:creationId xmlns:a16="http://schemas.microsoft.com/office/drawing/2014/main" id="{C3624A57-674B-C2A2-1D2E-240CFE180FF8}"/>
              </a:ext>
            </a:extLst>
          </p:cNvPr>
          <p:cNvPicPr>
            <a:picLocks noChangeAspect="1"/>
          </p:cNvPicPr>
          <p:nvPr/>
        </p:nvPicPr>
        <p:blipFill>
          <a:blip r:embed="rId3">
            <a:lum/>
            <a:alphaModFix/>
          </a:blip>
          <a:srcRect/>
          <a:stretch>
            <a:fillRect/>
          </a:stretch>
        </p:blipFill>
        <p:spPr>
          <a:xfrm>
            <a:off x="8040600" y="0"/>
            <a:ext cx="4571640" cy="68576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Class="entr"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Class="entr"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name="Écri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33310-AF79-8664-547E-31A2BBEAF646}"/>
              </a:ext>
            </a:extLst>
          </p:cNvPr>
          <p:cNvSpPr txBox="1">
            <a:spLocks noGrp="1"/>
          </p:cNvSpPr>
          <p:nvPr>
            <p:ph type="title" idx="4294967295"/>
          </p:nvPr>
        </p:nvSpPr>
        <p:spPr/>
        <p:txBody>
          <a:bodyPr/>
          <a:lstStyle/>
          <a:p>
            <a:pPr lvl="0"/>
            <a:r>
              <a:rPr lang="fr-FR"/>
              <a:t>Écrire</a:t>
            </a:r>
          </a:p>
        </p:txBody>
      </p:sp>
      <p:sp>
        <p:nvSpPr>
          <p:cNvPr id="3" name="Espace réservé du contenu 2">
            <a:extLst>
              <a:ext uri="{FF2B5EF4-FFF2-40B4-BE49-F238E27FC236}">
                <a16:creationId xmlns:a16="http://schemas.microsoft.com/office/drawing/2014/main" id="{985DD3EC-599B-45F0-6819-555821B91C63}"/>
              </a:ext>
            </a:extLst>
          </p:cNvPr>
          <p:cNvSpPr txBox="1">
            <a:spLocks noGrp="1"/>
          </p:cNvSpPr>
          <p:nvPr>
            <p:ph type="body" idx="4294967295"/>
          </p:nvPr>
        </p:nvSpPr>
        <p:spPr/>
        <p:txBody>
          <a:bodyPr/>
          <a:lstStyle/>
          <a:p>
            <a:pPr lvl="0">
              <a:spcBef>
                <a:spcPts val="1001"/>
              </a:spcBef>
              <a:buFont typeface="Arial" pitchFamily="32"/>
              <a:buChar char="•"/>
            </a:pPr>
            <a:r>
              <a:rPr lang="fr-FR"/>
              <a:t>Dans le journalisme, on écrit pour le lecteur immédiat, auquel on pense et que l’on doit séduire.</a:t>
            </a:r>
          </a:p>
          <a:p>
            <a:pPr lvl="0">
              <a:spcBef>
                <a:spcPts val="1001"/>
              </a:spcBef>
              <a:buFont typeface="Arial" pitchFamily="32"/>
              <a:buChar char="•"/>
            </a:pPr>
            <a:r>
              <a:rPr lang="fr-FR"/>
              <a:t>On s’adresse à une personne à qui l’on dit : « tu ne dois pas abandonner ce que tu lis jusqu’à ce que j’aie fini </a:t>
            </a:r>
            <a:r>
              <a:rPr lang="fr-FR" i="1"/>
              <a:t>(de te raconter mon histoire)</a:t>
            </a:r>
            <a:r>
              <a:rPr lang="fr-FR"/>
              <a:t> »</a:t>
            </a:r>
          </a:p>
          <a:p>
            <a:pPr lvl="0">
              <a:spcBef>
                <a:spcPts val="1001"/>
              </a:spcBef>
              <a:buNone/>
            </a:pPr>
            <a:endParaRPr lang="fr-FR"/>
          </a:p>
        </p:txBody>
      </p:sp>
      <p:pic>
        <p:nvPicPr>
          <p:cNvPr id="4" name="Image 3">
            <a:extLst>
              <a:ext uri="{FF2B5EF4-FFF2-40B4-BE49-F238E27FC236}">
                <a16:creationId xmlns:a16="http://schemas.microsoft.com/office/drawing/2014/main" id="{3015821E-B9AE-763C-89CB-B80B6AB45939}"/>
              </a:ext>
            </a:extLst>
          </p:cNvPr>
          <p:cNvPicPr>
            <a:picLocks noChangeAspect="1"/>
          </p:cNvPicPr>
          <p:nvPr/>
        </p:nvPicPr>
        <p:blipFill>
          <a:blip r:embed="rId3">
            <a:lum/>
            <a:alphaModFix/>
          </a:blip>
          <a:srcRect/>
          <a:stretch>
            <a:fillRect/>
          </a:stretch>
        </p:blipFill>
        <p:spPr>
          <a:xfrm>
            <a:off x="8034120" y="-4680"/>
            <a:ext cx="4574879" cy="686231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Exercic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599F0E-4B84-72FA-CB66-3A499E1DFC23}"/>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024FE7FB-2A32-8677-FDF1-724B4D02E428}"/>
              </a:ext>
            </a:extLst>
          </p:cNvPr>
          <p:cNvSpPr txBox="1">
            <a:spLocks noGrp="1"/>
          </p:cNvSpPr>
          <p:nvPr>
            <p:ph type="body" idx="4294967295"/>
          </p:nvPr>
        </p:nvSpPr>
        <p:spPr/>
        <p:txBody>
          <a:bodyPr/>
          <a:lstStyle/>
          <a:p>
            <a:pPr lvl="0">
              <a:spcBef>
                <a:spcPts val="1001"/>
              </a:spcBef>
              <a:buFont typeface="Arial" pitchFamily="32"/>
              <a:buChar char="•"/>
            </a:pPr>
            <a:r>
              <a:rPr lang="fr-FR" dirty="0"/>
              <a:t>Rien ne serait arrivé si…</a:t>
            </a:r>
          </a:p>
          <a:p>
            <a:pPr lvl="0">
              <a:spcBef>
                <a:spcPts val="1001"/>
              </a:spcBef>
              <a:buNone/>
            </a:pPr>
            <a:endParaRPr lang="fr-FR" dirty="0"/>
          </a:p>
          <a:p>
            <a:pPr lvl="0">
              <a:spcBef>
                <a:spcPts val="1001"/>
              </a:spcBef>
              <a:buNone/>
            </a:pPr>
            <a:endParaRPr lang="fr-FR" dirty="0"/>
          </a:p>
          <a:p>
            <a:pPr lvl="0">
              <a:spcBef>
                <a:spcPts val="1001"/>
              </a:spcBef>
              <a:buFont typeface="Arial" pitchFamily="32"/>
              <a:buChar char="•"/>
            </a:pPr>
            <a:r>
              <a:rPr lang="fr-FR" dirty="0"/>
              <a:t>20 mn</a:t>
            </a:r>
          </a:p>
          <a:p>
            <a:pPr lvl="0">
              <a:spcBef>
                <a:spcPts val="1001"/>
              </a:spcBef>
              <a:buFont typeface="Arial" pitchFamily="32"/>
              <a:buChar char="•"/>
            </a:pPr>
            <a:r>
              <a:rPr lang="fr-FR" dirty="0"/>
              <a:t>Prénom – Nom</a:t>
            </a:r>
          </a:p>
          <a:p>
            <a:pPr lvl="0">
              <a:spcBef>
                <a:spcPts val="1001"/>
              </a:spcBef>
              <a:buFont typeface="Arial" pitchFamily="32"/>
              <a:buChar char="•"/>
            </a:pPr>
            <a:r>
              <a:rPr lang="fr-FR" dirty="0"/>
              <a:t>Me rendre la feuille à la pause</a:t>
            </a:r>
          </a:p>
          <a:p>
            <a:pPr lvl="0">
              <a:spcBef>
                <a:spcPts val="1001"/>
              </a:spcBef>
              <a:buNone/>
            </a:pPr>
            <a:endParaRPr lang="fr-FR" dirty="0"/>
          </a:p>
        </p:txBody>
      </p:sp>
      <p:pic>
        <p:nvPicPr>
          <p:cNvPr id="4" name="Image 3">
            <a:extLst>
              <a:ext uri="{FF2B5EF4-FFF2-40B4-BE49-F238E27FC236}">
                <a16:creationId xmlns:a16="http://schemas.microsoft.com/office/drawing/2014/main" id="{75410AD7-D8CB-6ED6-505A-2D56C4ABB156}"/>
              </a:ext>
            </a:extLst>
          </p:cNvPr>
          <p:cNvPicPr>
            <a:picLocks noChangeAspect="1"/>
          </p:cNvPicPr>
          <p:nvPr/>
        </p:nvPicPr>
        <p:blipFill>
          <a:blip r:embed="rId3">
            <a:lum/>
            <a:alphaModFix/>
          </a:blip>
          <a:srcRect/>
          <a:stretch>
            <a:fillRect/>
          </a:stretch>
        </p:blipFill>
        <p:spPr>
          <a:xfrm>
            <a:off x="8034120" y="-4680"/>
            <a:ext cx="4574879" cy="686231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Quelques leviers d’écritu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5C1DEA-AE11-DE75-992C-3C7FD9F58821}"/>
              </a:ext>
            </a:extLst>
          </p:cNvPr>
          <p:cNvSpPr txBox="1">
            <a:spLocks noGrp="1"/>
          </p:cNvSpPr>
          <p:nvPr>
            <p:ph type="title" idx="4294967295"/>
          </p:nvPr>
        </p:nvSpPr>
        <p:spPr/>
        <p:txBody>
          <a:bodyPr/>
          <a:lstStyle/>
          <a:p>
            <a:pPr lvl="0"/>
            <a:r>
              <a:rPr lang="fr-FR"/>
              <a:t>Quelques leviers d’écriture</a:t>
            </a:r>
          </a:p>
        </p:txBody>
      </p:sp>
      <p:sp>
        <p:nvSpPr>
          <p:cNvPr id="3" name="Espace réservé du contenu 2">
            <a:extLst>
              <a:ext uri="{FF2B5EF4-FFF2-40B4-BE49-F238E27FC236}">
                <a16:creationId xmlns:a16="http://schemas.microsoft.com/office/drawing/2014/main" id="{ED8983D1-B4FD-D1A0-476E-D26D29CBCD25}"/>
              </a:ext>
            </a:extLst>
          </p:cNvPr>
          <p:cNvSpPr txBox="1">
            <a:spLocks noGrp="1"/>
          </p:cNvSpPr>
          <p:nvPr>
            <p:ph type="body" idx="4294967295"/>
          </p:nvPr>
        </p:nvSpPr>
        <p:spPr/>
        <p:txBody>
          <a:bodyPr/>
          <a:lstStyle/>
          <a:p>
            <a:pPr lvl="0">
              <a:spcBef>
                <a:spcPts val="1001"/>
              </a:spcBef>
              <a:buFont typeface="Arial" pitchFamily="32"/>
              <a:buChar char="•"/>
            </a:pPr>
            <a:r>
              <a:rPr lang="fr-FR" b="1"/>
              <a:t>L’analogie</a:t>
            </a:r>
            <a:r>
              <a:rPr lang="fr-FR"/>
              <a:t> : trouver des points communs entre deux choses supposément éloignées</a:t>
            </a:r>
          </a:p>
          <a:p>
            <a:pPr lvl="0">
              <a:buNone/>
            </a:pPr>
            <a:endParaRPr lang="fr-FR" sz="2400"/>
          </a:p>
          <a:p>
            <a:pPr lvl="0">
              <a:spcBef>
                <a:spcPts val="1001"/>
              </a:spcBef>
              <a:buFont typeface="Arial" pitchFamily="32"/>
              <a:buChar char="•"/>
            </a:pPr>
            <a:r>
              <a:rPr lang="fr-FR"/>
              <a:t>S’éloigner du sujet et laisser divaguer son imagination</a:t>
            </a:r>
          </a:p>
          <a:p>
            <a:pPr marL="457200" lvl="0">
              <a:buNone/>
            </a:pPr>
            <a:endParaRPr lang="fr-FR" sz="2400"/>
          </a:p>
          <a:p>
            <a:pPr lvl="0">
              <a:buNone/>
            </a:pPr>
            <a:endParaRPr lang="fr-FR" sz="2400"/>
          </a:p>
          <a:p>
            <a:pPr lvl="0">
              <a:buNone/>
            </a:pPr>
            <a:endParaRPr lang="fr-FR" sz="2400"/>
          </a:p>
        </p:txBody>
      </p:sp>
      <p:pic>
        <p:nvPicPr>
          <p:cNvPr id="4" name="Image 7">
            <a:extLst>
              <a:ext uri="{FF2B5EF4-FFF2-40B4-BE49-F238E27FC236}">
                <a16:creationId xmlns:a16="http://schemas.microsoft.com/office/drawing/2014/main" id="{2E5A5C54-BDBE-904B-0DD2-6D4A365AA2F0}"/>
              </a:ext>
            </a:extLst>
          </p:cNvPr>
          <p:cNvPicPr>
            <a:picLocks noChangeAspect="1"/>
          </p:cNvPicPr>
          <p:nvPr/>
        </p:nvPicPr>
        <p:blipFill>
          <a:blip r:embed="rId3">
            <a:lum/>
            <a:alphaModFix/>
          </a:blip>
          <a:srcRect l="14226" t="2815" r="23256" b="7943"/>
          <a:stretch>
            <a:fillRect/>
          </a:stretch>
        </p:blipFill>
        <p:spPr>
          <a:xfrm>
            <a:off x="7608960" y="0"/>
            <a:ext cx="5714640" cy="685764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L’analogie, exempl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B9FAB9-FFDB-4D7E-4A48-942560C2DBA5}"/>
              </a:ext>
            </a:extLst>
          </p:cNvPr>
          <p:cNvSpPr txBox="1">
            <a:spLocks noGrp="1"/>
          </p:cNvSpPr>
          <p:nvPr>
            <p:ph type="title" idx="4294967295"/>
          </p:nvPr>
        </p:nvSpPr>
        <p:spPr/>
        <p:txBody>
          <a:bodyPr/>
          <a:lstStyle/>
          <a:p>
            <a:pPr lvl="0"/>
            <a:r>
              <a:rPr lang="fr-FR"/>
              <a:t>L’analogie, exemples</a:t>
            </a:r>
          </a:p>
        </p:txBody>
      </p:sp>
      <p:sp>
        <p:nvSpPr>
          <p:cNvPr id="3" name="Espace réservé du contenu 2">
            <a:extLst>
              <a:ext uri="{FF2B5EF4-FFF2-40B4-BE49-F238E27FC236}">
                <a16:creationId xmlns:a16="http://schemas.microsoft.com/office/drawing/2014/main" id="{32710CAD-1B52-5F9C-96EE-2AA32E3A8E1F}"/>
              </a:ext>
            </a:extLst>
          </p:cNvPr>
          <p:cNvSpPr txBox="1">
            <a:spLocks noGrp="1"/>
          </p:cNvSpPr>
          <p:nvPr>
            <p:ph type="body" idx="4294967295"/>
          </p:nvPr>
        </p:nvSpPr>
        <p:spPr/>
        <p:txBody>
          <a:bodyPr/>
          <a:lstStyle/>
          <a:p>
            <a:pPr lvl="0">
              <a:spcBef>
                <a:spcPts val="1001"/>
              </a:spcBef>
              <a:buFont typeface="Arial" pitchFamily="32"/>
              <a:buChar char="•"/>
            </a:pPr>
            <a:r>
              <a:rPr lang="fr-FR"/>
              <a:t>La politique est comme un jeu d’échec</a:t>
            </a:r>
          </a:p>
          <a:p>
            <a:pPr lvl="0">
              <a:spcBef>
                <a:spcPts val="1001"/>
              </a:spcBef>
              <a:buFont typeface="Arial" pitchFamily="32"/>
              <a:buChar char="•"/>
            </a:pPr>
            <a:r>
              <a:rPr lang="fr-FR"/>
              <a:t>La campagne électorale est une véritable course de fond.</a:t>
            </a:r>
          </a:p>
          <a:p>
            <a:pPr lvl="0">
              <a:spcBef>
                <a:spcPts val="1001"/>
              </a:spcBef>
              <a:buFont typeface="Arial" pitchFamily="32"/>
              <a:buChar char="•"/>
            </a:pPr>
            <a:r>
              <a:rPr lang="fr-FR"/>
              <a:t>La culture est un miroir de la société</a:t>
            </a:r>
          </a:p>
          <a:p>
            <a:pPr lvl="0">
              <a:spcBef>
                <a:spcPts val="1001"/>
              </a:spcBef>
              <a:buFont typeface="Arial" pitchFamily="32"/>
              <a:buChar char="•"/>
            </a:pPr>
            <a:r>
              <a:rPr lang="fr-FR"/>
              <a:t>Le réchauffement climatique est un compte à rebours</a:t>
            </a:r>
          </a:p>
          <a:p>
            <a:pPr lvl="0">
              <a:spcBef>
                <a:spcPts val="1001"/>
              </a:spcBef>
              <a:buFont typeface="Arial" pitchFamily="32"/>
              <a:buChar char="•"/>
            </a:pPr>
            <a:r>
              <a:rPr lang="fr-FR"/>
              <a:t>L’intelligence artificielle est le nouveau carburant du 21ᵉ siècle</a:t>
            </a:r>
          </a:p>
          <a:p>
            <a:pPr lvl="0">
              <a:spcBef>
                <a:spcPts val="1001"/>
              </a:spcBef>
              <a:buNone/>
            </a:pPr>
            <a:endParaRPr lang="fr-FR"/>
          </a:p>
        </p:txBody>
      </p:sp>
      <p:pic>
        <p:nvPicPr>
          <p:cNvPr id="4" name="Image 3">
            <a:extLst>
              <a:ext uri="{FF2B5EF4-FFF2-40B4-BE49-F238E27FC236}">
                <a16:creationId xmlns:a16="http://schemas.microsoft.com/office/drawing/2014/main" id="{BC27BABE-6FEC-F97F-B439-9F27C39F332A}"/>
              </a:ext>
            </a:extLst>
          </p:cNvPr>
          <p:cNvPicPr>
            <a:picLocks noChangeAspect="1"/>
          </p:cNvPicPr>
          <p:nvPr/>
        </p:nvPicPr>
        <p:blipFill>
          <a:blip r:embed="rId3">
            <a:lum/>
            <a:alphaModFix/>
          </a:blip>
          <a:srcRect/>
          <a:stretch>
            <a:fillRect/>
          </a:stretch>
        </p:blipFill>
        <p:spPr>
          <a:xfrm>
            <a:off x="8034120" y="-4680"/>
            <a:ext cx="4574879" cy="686231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name="… quelques levier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625E0B-22F2-2F51-B400-411C172DD8CE}"/>
              </a:ext>
            </a:extLst>
          </p:cNvPr>
          <p:cNvSpPr txBox="1">
            <a:spLocks noGrp="1"/>
          </p:cNvSpPr>
          <p:nvPr>
            <p:ph type="title" idx="4294967295"/>
          </p:nvPr>
        </p:nvSpPr>
        <p:spPr/>
        <p:txBody>
          <a:bodyPr/>
          <a:lstStyle/>
          <a:p>
            <a:pPr lvl="0"/>
            <a:r>
              <a:rPr lang="fr-FR"/>
              <a:t>… quelques leviers</a:t>
            </a:r>
          </a:p>
        </p:txBody>
      </p:sp>
      <p:sp>
        <p:nvSpPr>
          <p:cNvPr id="3" name="Espace réservé du contenu 2">
            <a:extLst>
              <a:ext uri="{FF2B5EF4-FFF2-40B4-BE49-F238E27FC236}">
                <a16:creationId xmlns:a16="http://schemas.microsoft.com/office/drawing/2014/main" id="{50E8D4C6-C0C9-B210-E7E6-134825FFAF3F}"/>
              </a:ext>
            </a:extLst>
          </p:cNvPr>
          <p:cNvSpPr txBox="1">
            <a:spLocks noGrp="1"/>
          </p:cNvSpPr>
          <p:nvPr>
            <p:ph type="body" idx="4294967295"/>
          </p:nvPr>
        </p:nvSpPr>
        <p:spPr/>
        <p:txBody>
          <a:bodyPr/>
          <a:lstStyle/>
          <a:p>
            <a:pPr lvl="0">
              <a:spcBef>
                <a:spcPts val="1001"/>
              </a:spcBef>
              <a:buFont typeface="Arial" pitchFamily="32"/>
              <a:buChar char="•"/>
            </a:pPr>
            <a:r>
              <a:rPr lang="fr-FR" b="1"/>
              <a:t>La comparaison </a:t>
            </a:r>
            <a:r>
              <a:rPr lang="fr-FR"/>
              <a:t>: effectuer un rapprochement fondé sur une analogie explicite entre le sujet et quelque chose d’analogue</a:t>
            </a:r>
          </a:p>
          <a:p>
            <a:pPr lvl="0">
              <a:spcBef>
                <a:spcPts val="1001"/>
              </a:spcBef>
              <a:buFont typeface="Arial" pitchFamily="32"/>
              <a:buChar char="•"/>
            </a:pPr>
            <a:r>
              <a:rPr lang="fr-FR"/>
              <a:t>Il ne doit pas y avoir d’effort d’interprétation</a:t>
            </a:r>
          </a:p>
          <a:p>
            <a:pPr lvl="1">
              <a:spcBef>
                <a:spcPts val="499"/>
              </a:spcBef>
              <a:buFont typeface="Arial" pitchFamily="32"/>
              <a:buChar char="•"/>
            </a:pPr>
            <a:r>
              <a:rPr lang="fr-FR" sz="2400"/>
              <a:t>aussi, semblable, pareil, avoir l’air de, tel un, même…</a:t>
            </a:r>
          </a:p>
          <a:p>
            <a:pPr lvl="1">
              <a:spcBef>
                <a:spcPts val="499"/>
              </a:spcBef>
              <a:buFont typeface="Arial" pitchFamily="32"/>
              <a:buChar char="•"/>
            </a:pPr>
            <a:r>
              <a:rPr lang="fr-FR" sz="2400"/>
              <a:t>Comparer, c’est inventer…</a:t>
            </a:r>
          </a:p>
          <a:p>
            <a:pPr lvl="0">
              <a:buNone/>
            </a:pPr>
            <a:endParaRPr lang="fr-FR" sz="2400"/>
          </a:p>
          <a:p>
            <a:pPr lvl="0">
              <a:buNone/>
            </a:pPr>
            <a:endParaRPr lang="fr-FR" sz="2400"/>
          </a:p>
        </p:txBody>
      </p:sp>
      <p:pic>
        <p:nvPicPr>
          <p:cNvPr id="4" name="Picture 2">
            <a:extLst>
              <a:ext uri="{FF2B5EF4-FFF2-40B4-BE49-F238E27FC236}">
                <a16:creationId xmlns:a16="http://schemas.microsoft.com/office/drawing/2014/main" id="{8D499763-BA7B-A476-4FE6-0F2317EE2AE6}"/>
              </a:ext>
            </a:extLst>
          </p:cNvPr>
          <p:cNvPicPr>
            <a:picLocks noChangeAspect="1"/>
          </p:cNvPicPr>
          <p:nvPr/>
        </p:nvPicPr>
        <p:blipFill>
          <a:blip r:embed="rId3">
            <a:lum/>
            <a:alphaModFix/>
          </a:blip>
          <a:srcRect/>
          <a:stretch>
            <a:fillRect/>
          </a:stretch>
        </p:blipFill>
        <p:spPr>
          <a:xfrm>
            <a:off x="7608960" y="-285840"/>
            <a:ext cx="4762079" cy="71434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Class="entr"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name="La 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CB5DE9-56B2-725B-9849-D392B220EAB5}"/>
              </a:ext>
            </a:extLst>
          </p:cNvPr>
          <p:cNvSpPr txBox="1">
            <a:spLocks noGrp="1"/>
          </p:cNvSpPr>
          <p:nvPr>
            <p:ph type="title" idx="4294967295"/>
          </p:nvPr>
        </p:nvSpPr>
        <p:spPr/>
        <p:txBody>
          <a:bodyPr/>
          <a:lstStyle/>
          <a:p>
            <a:pPr lvl="0"/>
            <a:r>
              <a:rPr lang="fr-FR"/>
              <a:t>La comparaison…</a:t>
            </a:r>
          </a:p>
        </p:txBody>
      </p:sp>
      <p:sp>
        <p:nvSpPr>
          <p:cNvPr id="3" name="Espace réservé du contenu 2">
            <a:extLst>
              <a:ext uri="{FF2B5EF4-FFF2-40B4-BE49-F238E27FC236}">
                <a16:creationId xmlns:a16="http://schemas.microsoft.com/office/drawing/2014/main" id="{2FAF517E-6606-266E-E6B2-9837FB9C33D6}"/>
              </a:ext>
            </a:extLst>
          </p:cNvPr>
          <p:cNvSpPr txBox="1">
            <a:spLocks noGrp="1"/>
          </p:cNvSpPr>
          <p:nvPr>
            <p:ph type="body" idx="4294967295"/>
          </p:nvPr>
        </p:nvSpPr>
        <p:spPr/>
        <p:txBody>
          <a:bodyPr/>
          <a:lstStyle/>
          <a:p>
            <a:pPr lvl="1">
              <a:spcBef>
                <a:spcPts val="499"/>
              </a:spcBef>
              <a:buFont typeface="Arial" pitchFamily="32"/>
              <a:buChar char="•"/>
            </a:pPr>
            <a:r>
              <a:rPr lang="fr-FR" sz="2400"/>
              <a:t>Aimable comme une porte de prison</a:t>
            </a:r>
          </a:p>
          <a:p>
            <a:pPr lvl="1">
              <a:spcBef>
                <a:spcPts val="499"/>
              </a:spcBef>
              <a:buFont typeface="Arial" pitchFamily="32"/>
              <a:buChar char="•"/>
            </a:pPr>
            <a:r>
              <a:rPr lang="fr-FR" sz="2400"/>
              <a:t>Franc comme un âne qui recule</a:t>
            </a:r>
          </a:p>
          <a:p>
            <a:pPr lvl="1">
              <a:spcBef>
                <a:spcPts val="499"/>
              </a:spcBef>
              <a:buFont typeface="Arial" pitchFamily="32"/>
              <a:buChar char="•"/>
            </a:pPr>
            <a:r>
              <a:rPr lang="fr-FR" sz="2400"/>
              <a:t>Menteur comme un arracheur de dents</a:t>
            </a:r>
          </a:p>
          <a:p>
            <a:pPr lvl="1">
              <a:spcBef>
                <a:spcPts val="499"/>
              </a:spcBef>
              <a:buFont typeface="Arial" pitchFamily="32"/>
              <a:buChar char="•"/>
            </a:pPr>
            <a:r>
              <a:rPr lang="fr-FR" sz="2400"/>
              <a:t>Plein comme un œuf</a:t>
            </a:r>
          </a:p>
          <a:p>
            <a:pPr lvl="1">
              <a:spcBef>
                <a:spcPts val="499"/>
              </a:spcBef>
              <a:buFont typeface="Arial" pitchFamily="32"/>
              <a:buChar char="•"/>
            </a:pPr>
            <a:r>
              <a:rPr lang="fr-FR" sz="2400"/>
              <a:t>Long comme un jour sans pain</a:t>
            </a:r>
          </a:p>
          <a:p>
            <a:pPr lvl="1">
              <a:spcBef>
                <a:spcPts val="499"/>
              </a:spcBef>
              <a:buFont typeface="Arial" pitchFamily="32"/>
              <a:buChar char="•"/>
            </a:pPr>
            <a:r>
              <a:rPr lang="fr-FR" sz="2400"/>
              <a:t>Rétrécir comme peau de chagrin</a:t>
            </a:r>
          </a:p>
          <a:p>
            <a:pPr lvl="1">
              <a:spcBef>
                <a:spcPts val="499"/>
              </a:spcBef>
              <a:buFont typeface="Arial" pitchFamily="32"/>
              <a:buChar char="•"/>
            </a:pPr>
            <a:r>
              <a:rPr lang="fr-FR" sz="2400"/>
              <a:t>---</a:t>
            </a:r>
          </a:p>
        </p:txBody>
      </p:sp>
      <p:pic>
        <p:nvPicPr>
          <p:cNvPr id="4" name="Image 4">
            <a:extLst>
              <a:ext uri="{FF2B5EF4-FFF2-40B4-BE49-F238E27FC236}">
                <a16:creationId xmlns:a16="http://schemas.microsoft.com/office/drawing/2014/main" id="{B66D2F3B-8E69-D8D3-8C14-DEDDE00C0F50}"/>
              </a:ext>
            </a:extLst>
          </p:cNvPr>
          <p:cNvPicPr>
            <a:picLocks noChangeAspect="1"/>
          </p:cNvPicPr>
          <p:nvPr/>
        </p:nvPicPr>
        <p:blipFill>
          <a:blip r:embed="rId3">
            <a:lum/>
            <a:alphaModFix/>
          </a:blip>
          <a:srcRect/>
          <a:stretch>
            <a:fillRect/>
          </a:stretch>
        </p:blipFill>
        <p:spPr>
          <a:xfrm>
            <a:off x="8040600" y="-520560"/>
            <a:ext cx="5127479" cy="8220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Class="entr"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Class="entr"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Class="entr"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Class="entr"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Class="entr"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Class="entr"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name="La comparaison, exempl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531347-5ED2-9715-DBF8-DF5F4B23B2B0}"/>
              </a:ext>
            </a:extLst>
          </p:cNvPr>
          <p:cNvSpPr txBox="1">
            <a:spLocks noGrp="1"/>
          </p:cNvSpPr>
          <p:nvPr>
            <p:ph type="title" idx="4294967295"/>
          </p:nvPr>
        </p:nvSpPr>
        <p:spPr/>
        <p:txBody>
          <a:bodyPr/>
          <a:lstStyle/>
          <a:p>
            <a:pPr lvl="0"/>
            <a:r>
              <a:rPr lang="fr-FR"/>
              <a:t>La comparaison, exemples</a:t>
            </a:r>
          </a:p>
        </p:txBody>
      </p:sp>
      <p:sp>
        <p:nvSpPr>
          <p:cNvPr id="3" name="Espace réservé du contenu 2">
            <a:extLst>
              <a:ext uri="{FF2B5EF4-FFF2-40B4-BE49-F238E27FC236}">
                <a16:creationId xmlns:a16="http://schemas.microsoft.com/office/drawing/2014/main" id="{8A3BD932-0E9F-C812-1672-846BB1642640}"/>
              </a:ext>
            </a:extLst>
          </p:cNvPr>
          <p:cNvSpPr txBox="1">
            <a:spLocks noGrp="1"/>
          </p:cNvSpPr>
          <p:nvPr>
            <p:ph type="body" idx="4294967295"/>
          </p:nvPr>
        </p:nvSpPr>
        <p:spPr/>
        <p:txBody>
          <a:bodyPr/>
          <a:lstStyle/>
          <a:p>
            <a:pPr lvl="0">
              <a:spcBef>
                <a:spcPts val="1001"/>
              </a:spcBef>
              <a:buFont typeface="Arial" pitchFamily="32"/>
              <a:buChar char="•"/>
            </a:pPr>
            <a:r>
              <a:rPr lang="fr-FR"/>
              <a:t>Le discours du candidat était aussi tranchant qu'une lame de rasoir</a:t>
            </a:r>
          </a:p>
          <a:p>
            <a:pPr lvl="0">
              <a:spcBef>
                <a:spcPts val="1001"/>
              </a:spcBef>
              <a:buFont typeface="Arial" pitchFamily="32"/>
              <a:buChar char="•"/>
            </a:pPr>
            <a:r>
              <a:rPr lang="fr-FR"/>
              <a:t>Le débat était aussi tendu qu'un match de boxe</a:t>
            </a:r>
          </a:p>
          <a:p>
            <a:pPr lvl="0">
              <a:spcBef>
                <a:spcPts val="1001"/>
              </a:spcBef>
              <a:buFont typeface="Arial" pitchFamily="32"/>
              <a:buChar char="•"/>
            </a:pPr>
            <a:r>
              <a:rPr lang="fr-FR"/>
              <a:t>L'inflation grimpe aussi vite que les températures en été.</a:t>
            </a:r>
          </a:p>
          <a:p>
            <a:pPr lvl="0">
              <a:spcBef>
                <a:spcPts val="1001"/>
              </a:spcBef>
              <a:buNone/>
            </a:pPr>
            <a:endParaRPr lang="fr-FR"/>
          </a:p>
          <a:p>
            <a:pPr lvl="0">
              <a:spcBef>
                <a:spcPts val="1001"/>
              </a:spcBef>
              <a:buFont typeface="Arial" pitchFamily="32"/>
              <a:buChar char="•"/>
            </a:pPr>
            <a:r>
              <a:rPr lang="fr-FR"/>
              <a:t>Les données personnelles sont devenues aussi précieuses que de l‘or</a:t>
            </a:r>
          </a:p>
          <a:p>
            <a:pPr lvl="0">
              <a:spcBef>
                <a:spcPts val="1001"/>
              </a:spcBef>
              <a:buNone/>
            </a:pPr>
            <a:endParaRPr lang="fr-FR"/>
          </a:p>
        </p:txBody>
      </p:sp>
      <p:pic>
        <p:nvPicPr>
          <p:cNvPr id="4" name="Image 4">
            <a:extLst>
              <a:ext uri="{FF2B5EF4-FFF2-40B4-BE49-F238E27FC236}">
                <a16:creationId xmlns:a16="http://schemas.microsoft.com/office/drawing/2014/main" id="{6785AF22-C7C7-FC55-A3B1-4D32C59C8B98}"/>
              </a:ext>
            </a:extLst>
          </p:cNvPr>
          <p:cNvPicPr>
            <a:picLocks noChangeAspect="1"/>
          </p:cNvPicPr>
          <p:nvPr/>
        </p:nvPicPr>
        <p:blipFill>
          <a:blip r:embed="rId3">
            <a:lum/>
            <a:alphaModFix/>
          </a:blip>
          <a:srcRect/>
          <a:stretch>
            <a:fillRect/>
          </a:stretch>
        </p:blipFill>
        <p:spPr>
          <a:xfrm>
            <a:off x="8040600" y="-520560"/>
            <a:ext cx="5127479" cy="8220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name="… quelques levier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E43E05-AB8D-562F-1DE1-012183E1E24C}"/>
              </a:ext>
            </a:extLst>
          </p:cNvPr>
          <p:cNvSpPr txBox="1">
            <a:spLocks noGrp="1"/>
          </p:cNvSpPr>
          <p:nvPr>
            <p:ph type="title" idx="4294967295"/>
          </p:nvPr>
        </p:nvSpPr>
        <p:spPr/>
        <p:txBody>
          <a:bodyPr/>
          <a:lstStyle/>
          <a:p>
            <a:pPr lvl="0"/>
            <a:r>
              <a:rPr lang="fr-FR"/>
              <a:t>… quelques leviers</a:t>
            </a:r>
          </a:p>
        </p:txBody>
      </p:sp>
      <p:sp>
        <p:nvSpPr>
          <p:cNvPr id="3" name="Espace réservé du contenu 2">
            <a:extLst>
              <a:ext uri="{FF2B5EF4-FFF2-40B4-BE49-F238E27FC236}">
                <a16:creationId xmlns:a16="http://schemas.microsoft.com/office/drawing/2014/main" id="{E290D69D-7B2F-7180-333A-E28778BEF6F5}"/>
              </a:ext>
            </a:extLst>
          </p:cNvPr>
          <p:cNvSpPr txBox="1">
            <a:spLocks noGrp="1"/>
          </p:cNvSpPr>
          <p:nvPr>
            <p:ph type="body" idx="4294967295"/>
          </p:nvPr>
        </p:nvSpPr>
        <p:spPr/>
        <p:txBody>
          <a:bodyPr/>
          <a:lstStyle/>
          <a:p>
            <a:pPr lvl="0">
              <a:spcBef>
                <a:spcPts val="1001"/>
              </a:spcBef>
              <a:buFont typeface="Arial" pitchFamily="32"/>
              <a:buChar char="•"/>
            </a:pPr>
            <a:r>
              <a:rPr lang="fr-FR" b="1" dirty="0"/>
              <a:t>La métaphore </a:t>
            </a:r>
            <a:r>
              <a:rPr lang="fr-FR" dirty="0"/>
              <a:t>: effectuer un transfert</a:t>
            </a:r>
          </a:p>
          <a:p>
            <a:pPr lvl="0">
              <a:spcBef>
                <a:spcPts val="1001"/>
              </a:spcBef>
              <a:buFont typeface="Arial" pitchFamily="32"/>
              <a:buChar char="•"/>
            </a:pPr>
            <a:r>
              <a:rPr lang="fr-FR" dirty="0"/>
              <a:t>La métaphore est implicite (à la différence de la comparaison)</a:t>
            </a:r>
          </a:p>
          <a:p>
            <a:pPr lvl="0">
              <a:spcBef>
                <a:spcPts val="1001"/>
              </a:spcBef>
              <a:buFont typeface="Arial" pitchFamily="32"/>
              <a:buChar char="•"/>
            </a:pPr>
            <a:endParaRPr lang="fr-FR" dirty="0"/>
          </a:p>
          <a:p>
            <a:pPr lvl="0">
              <a:spcBef>
                <a:spcPts val="1001"/>
              </a:spcBef>
              <a:buFont typeface="Arial" pitchFamily="32"/>
              <a:buChar char="•"/>
            </a:pPr>
            <a:r>
              <a:rPr lang="fr-FR" dirty="0"/>
              <a:t>En journalisme, la métaphore permet :</a:t>
            </a:r>
          </a:p>
          <a:p>
            <a:pPr lvl="1">
              <a:spcBef>
                <a:spcPts val="499"/>
              </a:spcBef>
              <a:buFont typeface="Arial" pitchFamily="32"/>
              <a:buChar char="•"/>
            </a:pPr>
            <a:r>
              <a:rPr lang="fr-FR" sz="2400" dirty="0"/>
              <a:t>D’expliquer l’inconnu par du connu</a:t>
            </a:r>
          </a:p>
          <a:p>
            <a:pPr lvl="1">
              <a:spcBef>
                <a:spcPts val="499"/>
              </a:spcBef>
              <a:buFont typeface="Arial" pitchFamily="32"/>
              <a:buChar char="•"/>
            </a:pPr>
            <a:r>
              <a:rPr lang="fr-FR" sz="2400" dirty="0"/>
              <a:t>De présenter un sujet sous un angle plus intéressant tout en restant compréhensible</a:t>
            </a:r>
          </a:p>
          <a:p>
            <a:pPr lvl="0">
              <a:buNone/>
            </a:pPr>
            <a:endParaRPr lang="fr-FR" sz="2400" dirty="0"/>
          </a:p>
        </p:txBody>
      </p:sp>
      <p:pic>
        <p:nvPicPr>
          <p:cNvPr id="4" name="Picture 4">
            <a:extLst>
              <a:ext uri="{FF2B5EF4-FFF2-40B4-BE49-F238E27FC236}">
                <a16:creationId xmlns:a16="http://schemas.microsoft.com/office/drawing/2014/main" id="{DE485E94-0CDC-51A6-80D2-ABCFBB49120A}"/>
              </a:ext>
            </a:extLst>
          </p:cNvPr>
          <p:cNvPicPr>
            <a:picLocks noChangeAspect="1"/>
          </p:cNvPicPr>
          <p:nvPr/>
        </p:nvPicPr>
        <p:blipFill>
          <a:blip r:embed="rId3">
            <a:lum/>
            <a:alphaModFix/>
          </a:blip>
          <a:srcRect l="15123" r="11474"/>
          <a:stretch>
            <a:fillRect/>
          </a:stretch>
        </p:blipFill>
        <p:spPr>
          <a:xfrm>
            <a:off x="8040600" y="-122400"/>
            <a:ext cx="4817160" cy="702936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Class="entr"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Class="entr"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name="La métapho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6C989-11B1-C028-E6C3-C73684106519}"/>
              </a:ext>
            </a:extLst>
          </p:cNvPr>
          <p:cNvSpPr txBox="1">
            <a:spLocks noGrp="1"/>
          </p:cNvSpPr>
          <p:nvPr>
            <p:ph type="title" idx="4294967295"/>
          </p:nvPr>
        </p:nvSpPr>
        <p:spPr/>
        <p:txBody>
          <a:bodyPr/>
          <a:lstStyle/>
          <a:p>
            <a:pPr lvl="0"/>
            <a:r>
              <a:rPr lang="fr-FR"/>
              <a:t>La métaphore…</a:t>
            </a:r>
          </a:p>
        </p:txBody>
      </p:sp>
      <p:sp>
        <p:nvSpPr>
          <p:cNvPr id="3" name="Espace réservé du contenu 2">
            <a:extLst>
              <a:ext uri="{FF2B5EF4-FFF2-40B4-BE49-F238E27FC236}">
                <a16:creationId xmlns:a16="http://schemas.microsoft.com/office/drawing/2014/main" id="{78A09C60-D2A7-8235-5787-124688A3FB78}"/>
              </a:ext>
            </a:extLst>
          </p:cNvPr>
          <p:cNvSpPr txBox="1">
            <a:spLocks noGrp="1"/>
          </p:cNvSpPr>
          <p:nvPr>
            <p:ph type="body" idx="4294967295"/>
          </p:nvPr>
        </p:nvSpPr>
        <p:spPr/>
        <p:txBody>
          <a:bodyPr/>
          <a:lstStyle/>
          <a:p>
            <a:pPr lvl="0">
              <a:spcBef>
                <a:spcPts val="1001"/>
              </a:spcBef>
              <a:buFont typeface="Arial" pitchFamily="32"/>
              <a:buChar char="•"/>
            </a:pPr>
            <a:r>
              <a:rPr lang="fr-FR" dirty="0"/>
              <a:t>On puise dans sa culture et ses valeurs</a:t>
            </a:r>
          </a:p>
          <a:p>
            <a:pPr lvl="0">
              <a:spcBef>
                <a:spcPts val="1001"/>
              </a:spcBef>
              <a:buFont typeface="Arial" pitchFamily="32"/>
              <a:buChar char="•"/>
            </a:pPr>
            <a:r>
              <a:rPr lang="fr-FR" dirty="0"/>
              <a:t>La métaphore soutient l’information</a:t>
            </a:r>
          </a:p>
          <a:p>
            <a:pPr lvl="1">
              <a:spcBef>
                <a:spcPts val="499"/>
              </a:spcBef>
              <a:buFont typeface="Arial" pitchFamily="32"/>
              <a:buChar char="•"/>
            </a:pPr>
            <a:r>
              <a:rPr lang="fr-FR" sz="2400" dirty="0"/>
              <a:t>Ex: un syndicat est prêt à jeter toutes ses forces dans la bataille (métaphore guerrière)</a:t>
            </a:r>
          </a:p>
          <a:p>
            <a:pPr lvl="1">
              <a:spcBef>
                <a:spcPts val="499"/>
              </a:spcBef>
              <a:buFont typeface="Arial" pitchFamily="32"/>
              <a:buChar char="•"/>
            </a:pPr>
            <a:r>
              <a:rPr lang="fr-FR" sz="2400" dirty="0"/>
              <a:t>Les réseaux sociaux sont devenus un véritable champ de bataille pour l’information</a:t>
            </a:r>
          </a:p>
          <a:p>
            <a:pPr lvl="1">
              <a:spcBef>
                <a:spcPts val="499"/>
              </a:spcBef>
              <a:buFont typeface="Arial" pitchFamily="32"/>
              <a:buChar char="•"/>
            </a:pPr>
            <a:r>
              <a:rPr lang="fr-FR" sz="2400" dirty="0"/>
              <a:t>Métaphore automobile : cette réforme doit changer de vitesse</a:t>
            </a:r>
          </a:p>
          <a:p>
            <a:pPr lvl="1">
              <a:spcBef>
                <a:spcPts val="499"/>
              </a:spcBef>
              <a:buFont typeface="Arial" pitchFamily="32"/>
              <a:buChar char="•"/>
            </a:pPr>
            <a:r>
              <a:rPr lang="fr-FR" sz="2400" dirty="0"/>
              <a:t>L’intelligence artificielle est le moteur de la révolution technologique</a:t>
            </a:r>
          </a:p>
        </p:txBody>
      </p:sp>
      <p:pic>
        <p:nvPicPr>
          <p:cNvPr id="4" name="Picture 2">
            <a:extLst>
              <a:ext uri="{FF2B5EF4-FFF2-40B4-BE49-F238E27FC236}">
                <a16:creationId xmlns:a16="http://schemas.microsoft.com/office/drawing/2014/main" id="{802A123A-E645-15AB-3B60-F65439E70CCA}"/>
              </a:ext>
            </a:extLst>
          </p:cNvPr>
          <p:cNvPicPr>
            <a:picLocks noChangeAspect="1"/>
          </p:cNvPicPr>
          <p:nvPr/>
        </p:nvPicPr>
        <p:blipFill>
          <a:blip r:embed="rId3">
            <a:lum/>
            <a:alphaModFix/>
          </a:blip>
          <a:srcRect/>
          <a:stretch>
            <a:fillRect/>
          </a:stretch>
        </p:blipFill>
        <p:spPr>
          <a:xfrm>
            <a:off x="8040600" y="-118440"/>
            <a:ext cx="4762079" cy="71434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Class="entr"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Class="entr"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Class="entr"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name="Quelques procédé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02366C-ED7B-32ED-61FA-DE349F418200}"/>
              </a:ext>
            </a:extLst>
          </p:cNvPr>
          <p:cNvSpPr txBox="1">
            <a:spLocks noGrp="1"/>
          </p:cNvSpPr>
          <p:nvPr>
            <p:ph type="title" idx="4294967295"/>
          </p:nvPr>
        </p:nvSpPr>
        <p:spPr/>
        <p:txBody>
          <a:bodyPr/>
          <a:lstStyle/>
          <a:p>
            <a:pPr lvl="0"/>
            <a:r>
              <a:rPr lang="fr-FR"/>
              <a:t>Quelques procédés</a:t>
            </a:r>
          </a:p>
        </p:txBody>
      </p:sp>
      <p:sp>
        <p:nvSpPr>
          <p:cNvPr id="3" name="Espace réservé du contenu 2">
            <a:extLst>
              <a:ext uri="{FF2B5EF4-FFF2-40B4-BE49-F238E27FC236}">
                <a16:creationId xmlns:a16="http://schemas.microsoft.com/office/drawing/2014/main" id="{FFBB6997-202B-0890-752D-9C4206F535BA}"/>
              </a:ext>
            </a:extLst>
          </p:cNvPr>
          <p:cNvSpPr txBox="1">
            <a:spLocks noGrp="1"/>
          </p:cNvSpPr>
          <p:nvPr>
            <p:ph type="body" idx="4294967295"/>
          </p:nvPr>
        </p:nvSpPr>
        <p:spPr/>
        <p:txBody>
          <a:bodyPr/>
          <a:lstStyle/>
          <a:p>
            <a:pPr lvl="0">
              <a:spcBef>
                <a:spcPts val="1001"/>
              </a:spcBef>
              <a:buFont typeface="Arial" pitchFamily="32"/>
              <a:buChar char="•"/>
            </a:pPr>
            <a:r>
              <a:rPr lang="fr-FR" b="1"/>
              <a:t>L’identification</a:t>
            </a:r>
            <a:r>
              <a:rPr lang="fr-FR"/>
              <a:t>: prendre l’identité du sujet</a:t>
            </a:r>
          </a:p>
          <a:p>
            <a:pPr lvl="0">
              <a:spcBef>
                <a:spcPts val="1001"/>
              </a:spcBef>
              <a:buNone/>
            </a:pPr>
            <a:endParaRPr lang="fr-FR"/>
          </a:p>
          <a:p>
            <a:pPr lvl="0">
              <a:spcBef>
                <a:spcPts val="1001"/>
              </a:spcBef>
              <a:buFont typeface="Arial" pitchFamily="32"/>
              <a:buChar char="•"/>
            </a:pPr>
            <a:r>
              <a:rPr lang="fr-FR"/>
              <a:t>Par exemple : j’imagine que je suis une chaise et je raconte une histoire</a:t>
            </a:r>
          </a:p>
          <a:p>
            <a:pPr lvl="0">
              <a:spcBef>
                <a:spcPts val="1001"/>
              </a:spcBef>
              <a:buFont typeface="Arial" pitchFamily="32"/>
              <a:buChar char="•"/>
            </a:pPr>
            <a:r>
              <a:rPr lang="fr-FR"/>
              <a:t>On renverse l’angle d’approche.</a:t>
            </a:r>
          </a:p>
          <a:p>
            <a:pPr lvl="0">
              <a:spcBef>
                <a:spcPts val="1001"/>
              </a:spcBef>
              <a:buFont typeface="Arial" pitchFamily="32"/>
              <a:buChar char="•"/>
            </a:pPr>
            <a:r>
              <a:rPr lang="fr-FR"/>
              <a:t>C’est souvent un monologue: on pense tout haut</a:t>
            </a:r>
          </a:p>
          <a:p>
            <a:pPr lvl="0">
              <a:spcBef>
                <a:spcPts val="1001"/>
              </a:spcBef>
              <a:buFont typeface="Arial" pitchFamily="32"/>
              <a:buChar char="•"/>
            </a:pPr>
            <a:r>
              <a:rPr lang="fr-FR"/>
              <a:t>On donne de l’information !</a:t>
            </a:r>
          </a:p>
          <a:p>
            <a:pPr lvl="0">
              <a:spcBef>
                <a:spcPts val="1001"/>
              </a:spcBef>
              <a:buNone/>
            </a:pPr>
            <a:endParaRPr lang="fr-FR"/>
          </a:p>
        </p:txBody>
      </p:sp>
      <p:pic>
        <p:nvPicPr>
          <p:cNvPr id="4" name="Image 3">
            <a:extLst>
              <a:ext uri="{FF2B5EF4-FFF2-40B4-BE49-F238E27FC236}">
                <a16:creationId xmlns:a16="http://schemas.microsoft.com/office/drawing/2014/main" id="{A25F85F0-AF81-94B4-9789-ECBF9D446481}"/>
              </a:ext>
            </a:extLst>
          </p:cNvPr>
          <p:cNvPicPr>
            <a:picLocks noChangeAspect="1"/>
          </p:cNvPicPr>
          <p:nvPr/>
        </p:nvPicPr>
        <p:blipFill>
          <a:blip r:embed="rId3">
            <a:lum/>
            <a:alphaModFix/>
          </a:blip>
          <a:srcRect/>
          <a:stretch>
            <a:fillRect/>
          </a:stretch>
        </p:blipFill>
        <p:spPr>
          <a:xfrm>
            <a:off x="8040600" y="-964080"/>
            <a:ext cx="4406399" cy="78217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name="… quelques procédé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42C1FF-4D42-C9E8-7B0C-67DCA03EDFF3}"/>
              </a:ext>
            </a:extLst>
          </p:cNvPr>
          <p:cNvSpPr txBox="1">
            <a:spLocks noGrp="1"/>
          </p:cNvSpPr>
          <p:nvPr>
            <p:ph type="title" idx="4294967295"/>
          </p:nvPr>
        </p:nvSpPr>
        <p:spPr/>
        <p:txBody>
          <a:bodyPr/>
          <a:lstStyle/>
          <a:p>
            <a:pPr lvl="0"/>
            <a:r>
              <a:rPr lang="fr-FR"/>
              <a:t>… quelques procédés</a:t>
            </a:r>
          </a:p>
        </p:txBody>
      </p:sp>
      <p:sp>
        <p:nvSpPr>
          <p:cNvPr id="3" name="Espace réservé du contenu 2">
            <a:extLst>
              <a:ext uri="{FF2B5EF4-FFF2-40B4-BE49-F238E27FC236}">
                <a16:creationId xmlns:a16="http://schemas.microsoft.com/office/drawing/2014/main" id="{B6299959-E7FA-2638-9A3B-B118C47AE8C5}"/>
              </a:ext>
            </a:extLst>
          </p:cNvPr>
          <p:cNvSpPr txBox="1">
            <a:spLocks noGrp="1"/>
          </p:cNvSpPr>
          <p:nvPr>
            <p:ph type="body" idx="4294967295"/>
          </p:nvPr>
        </p:nvSpPr>
        <p:spPr/>
        <p:txBody>
          <a:bodyPr/>
          <a:lstStyle/>
          <a:p>
            <a:pPr lvl="0">
              <a:spcBef>
                <a:spcPts val="1001"/>
              </a:spcBef>
              <a:buFont typeface="Arial" pitchFamily="32"/>
              <a:buChar char="•"/>
            </a:pPr>
            <a:r>
              <a:rPr lang="fr-FR" b="1"/>
              <a:t>Le renversement </a:t>
            </a:r>
            <a:r>
              <a:rPr lang="fr-FR"/>
              <a:t>: quand le sujet devient l’observateur</a:t>
            </a:r>
          </a:p>
          <a:p>
            <a:pPr lvl="0">
              <a:spcBef>
                <a:spcPts val="1001"/>
              </a:spcBef>
              <a:buNone/>
            </a:pPr>
            <a:endParaRPr lang="fr-FR"/>
          </a:p>
          <a:p>
            <a:pPr lvl="0">
              <a:spcBef>
                <a:spcPts val="1001"/>
              </a:spcBef>
              <a:buFont typeface="Arial" pitchFamily="32"/>
              <a:buChar char="•"/>
            </a:pPr>
            <a:r>
              <a:rPr lang="fr-FR"/>
              <a:t>Plutôt un style parlé et à la première personne</a:t>
            </a:r>
          </a:p>
          <a:p>
            <a:pPr lvl="0">
              <a:spcBef>
                <a:spcPts val="1001"/>
              </a:spcBef>
              <a:buNone/>
            </a:pPr>
            <a:endParaRPr lang="fr-FR"/>
          </a:p>
        </p:txBody>
      </p:sp>
      <p:pic>
        <p:nvPicPr>
          <p:cNvPr id="4" name="Image 3">
            <a:extLst>
              <a:ext uri="{FF2B5EF4-FFF2-40B4-BE49-F238E27FC236}">
                <a16:creationId xmlns:a16="http://schemas.microsoft.com/office/drawing/2014/main" id="{B1CD5FA7-68BA-2B6F-7348-D4CF10E6B84B}"/>
              </a:ext>
            </a:extLst>
          </p:cNvPr>
          <p:cNvPicPr>
            <a:picLocks noChangeAspect="1"/>
          </p:cNvPicPr>
          <p:nvPr/>
        </p:nvPicPr>
        <p:blipFill>
          <a:blip r:embed="rId3">
            <a:lum/>
            <a:alphaModFix/>
          </a:blip>
          <a:srcRect l="22554" r="29946"/>
          <a:stretch>
            <a:fillRect/>
          </a:stretch>
        </p:blipFill>
        <p:spPr>
          <a:xfrm>
            <a:off x="7569360" y="0"/>
            <a:ext cx="4803840" cy="68576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name="Exemp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B9407A-12ED-7D4C-0C18-546777700289}"/>
              </a:ext>
            </a:extLst>
          </p:cNvPr>
          <p:cNvSpPr txBox="1">
            <a:spLocks noGrp="1"/>
          </p:cNvSpPr>
          <p:nvPr>
            <p:ph type="title" idx="4294967295"/>
          </p:nvPr>
        </p:nvSpPr>
        <p:spPr/>
        <p:txBody>
          <a:bodyPr/>
          <a:lstStyle/>
          <a:p>
            <a:pPr lvl="0"/>
            <a:r>
              <a:rPr lang="fr-FR"/>
              <a:t>Exemple</a:t>
            </a:r>
          </a:p>
        </p:txBody>
      </p:sp>
      <p:sp>
        <p:nvSpPr>
          <p:cNvPr id="3" name="Espace réservé du contenu 2">
            <a:extLst>
              <a:ext uri="{FF2B5EF4-FFF2-40B4-BE49-F238E27FC236}">
                <a16:creationId xmlns:a16="http://schemas.microsoft.com/office/drawing/2014/main" id="{DD69F9D7-D5A6-85DD-233A-22CE82D91031}"/>
              </a:ext>
            </a:extLst>
          </p:cNvPr>
          <p:cNvSpPr txBox="1">
            <a:spLocks noGrp="1"/>
          </p:cNvSpPr>
          <p:nvPr>
            <p:ph type="body" idx="4294967295"/>
          </p:nvPr>
        </p:nvSpPr>
        <p:spPr/>
        <p:txBody>
          <a:bodyPr/>
          <a:lstStyle/>
          <a:p>
            <a:pPr lvl="0">
              <a:lnSpc>
                <a:spcPct val="100000"/>
              </a:lnSpc>
              <a:spcAft>
                <a:spcPts val="600"/>
              </a:spcAft>
              <a:buNone/>
            </a:pPr>
            <a:r>
              <a:rPr lang="fr-FR" i="1" dirty="0"/>
              <a:t>Depuis le temps que je patiente</a:t>
            </a:r>
          </a:p>
          <a:p>
            <a:pPr lvl="0">
              <a:lnSpc>
                <a:spcPct val="100000"/>
              </a:lnSpc>
              <a:spcAft>
                <a:spcPts val="600"/>
              </a:spcAft>
              <a:buNone/>
            </a:pPr>
            <a:r>
              <a:rPr lang="fr-FR" i="1" dirty="0"/>
              <a:t>Dans cette chambre noire</a:t>
            </a:r>
          </a:p>
          <a:p>
            <a:pPr lvl="0">
              <a:lnSpc>
                <a:spcPct val="100000"/>
              </a:lnSpc>
              <a:spcAft>
                <a:spcPts val="600"/>
              </a:spcAft>
              <a:buNone/>
            </a:pPr>
            <a:r>
              <a:rPr lang="fr-FR" i="1" dirty="0"/>
              <a:t>J'entends qu'on s'amuse et qu'on chante</a:t>
            </a:r>
          </a:p>
          <a:p>
            <a:pPr lvl="0">
              <a:lnSpc>
                <a:spcPct val="100000"/>
              </a:lnSpc>
              <a:spcAft>
                <a:spcPts val="600"/>
              </a:spcAft>
              <a:buNone/>
            </a:pPr>
            <a:r>
              <a:rPr lang="fr-FR" i="1" dirty="0"/>
              <a:t>Au bout du couloir</a:t>
            </a:r>
          </a:p>
          <a:p>
            <a:pPr lvl="0">
              <a:lnSpc>
                <a:spcPct val="100000"/>
              </a:lnSpc>
              <a:spcAft>
                <a:spcPts val="600"/>
              </a:spcAft>
              <a:buNone/>
            </a:pPr>
            <a:r>
              <a:rPr lang="fr-FR" i="1" dirty="0"/>
              <a:t>Quelqu'un a touché le verrou</a:t>
            </a:r>
          </a:p>
          <a:p>
            <a:pPr lvl="0">
              <a:lnSpc>
                <a:spcPct val="100000"/>
              </a:lnSpc>
              <a:spcAft>
                <a:spcPts val="600"/>
              </a:spcAft>
              <a:buNone/>
            </a:pPr>
            <a:r>
              <a:rPr lang="fr-FR" i="1" dirty="0"/>
              <a:t>Et j'ai plongé vers le grand jour</a:t>
            </a:r>
          </a:p>
          <a:p>
            <a:pPr lvl="0">
              <a:lnSpc>
                <a:spcPct val="100000"/>
              </a:lnSpc>
              <a:spcAft>
                <a:spcPts val="600"/>
              </a:spcAft>
              <a:buNone/>
            </a:pPr>
            <a:r>
              <a:rPr lang="fr-FR" i="1" dirty="0"/>
              <a:t>J'ai vu les fanfares, les barrières</a:t>
            </a:r>
          </a:p>
          <a:p>
            <a:pPr lvl="0">
              <a:lnSpc>
                <a:spcPct val="100000"/>
              </a:lnSpc>
              <a:spcAft>
                <a:spcPts val="600"/>
              </a:spcAft>
              <a:buNone/>
            </a:pPr>
            <a:r>
              <a:rPr lang="fr-FR" i="1" dirty="0"/>
              <a:t>Et les gens autour</a:t>
            </a:r>
          </a:p>
        </p:txBody>
      </p:sp>
      <p:sp>
        <p:nvSpPr>
          <p:cNvPr id="4" name="Espace réservé du contenu 3">
            <a:extLst>
              <a:ext uri="{FF2B5EF4-FFF2-40B4-BE49-F238E27FC236}">
                <a16:creationId xmlns:a16="http://schemas.microsoft.com/office/drawing/2014/main" id="{2265BB6B-C51A-DD60-D896-55F955972D6C}"/>
              </a:ext>
            </a:extLst>
          </p:cNvPr>
          <p:cNvSpPr txBox="1">
            <a:spLocks noGrp="1"/>
          </p:cNvSpPr>
          <p:nvPr>
            <p:ph type="body" idx="4294967295"/>
          </p:nvPr>
        </p:nvSpPr>
        <p:spPr>
          <a:xfrm>
            <a:off x="6172200" y="1825560"/>
            <a:ext cx="5181120" cy="4350960"/>
          </a:xfrm>
          <a:noFill/>
          <a:ln>
            <a:noFill/>
          </a:ln>
        </p:spPr>
        <p:txBody>
          <a:bodyPr vert="horz" wrap="square" lIns="90000" tIns="45000" rIns="90000" bIns="45000" anchor="t">
            <a:noAutofit/>
          </a:bodyPr>
          <a:lstStyle/>
          <a:p>
            <a:pPr>
              <a:lnSpc>
                <a:spcPct val="100000"/>
              </a:lnSpc>
              <a:spcAft>
                <a:spcPts val="600"/>
              </a:spcAft>
              <a:buNone/>
            </a:pPr>
            <a:r>
              <a:rPr lang="fr-FR" i="1"/>
              <a:t>Dans les premiers moments j'ai cru</a:t>
            </a:r>
          </a:p>
          <a:p>
            <a:pPr>
              <a:lnSpc>
                <a:spcPct val="100000"/>
              </a:lnSpc>
              <a:spcAft>
                <a:spcPts val="600"/>
              </a:spcAft>
              <a:buNone/>
            </a:pPr>
            <a:r>
              <a:rPr lang="fr-FR" i="1"/>
              <a:t>Qu'il fallait seulement se défendre</a:t>
            </a:r>
          </a:p>
          <a:p>
            <a:pPr>
              <a:lnSpc>
                <a:spcPct val="100000"/>
              </a:lnSpc>
              <a:spcAft>
                <a:spcPts val="600"/>
              </a:spcAft>
              <a:buNone/>
            </a:pPr>
            <a:r>
              <a:rPr lang="fr-FR" i="1"/>
              <a:t>Mais cette place est sans issue</a:t>
            </a:r>
          </a:p>
          <a:p>
            <a:pPr>
              <a:lnSpc>
                <a:spcPct val="100000"/>
              </a:lnSpc>
              <a:spcAft>
                <a:spcPts val="600"/>
              </a:spcAft>
              <a:buNone/>
            </a:pPr>
            <a:r>
              <a:rPr lang="fr-FR" i="1"/>
              <a:t>Je commence à comprendre</a:t>
            </a:r>
          </a:p>
          <a:p>
            <a:pPr>
              <a:lnSpc>
                <a:spcPct val="100000"/>
              </a:lnSpc>
              <a:spcAft>
                <a:spcPts val="600"/>
              </a:spcAft>
              <a:buNone/>
            </a:pPr>
            <a:r>
              <a:rPr lang="fr-FR" i="1"/>
              <a:t>Ils ont refermé derrière moi</a:t>
            </a:r>
          </a:p>
          <a:p>
            <a:pPr>
              <a:lnSpc>
                <a:spcPct val="100000"/>
              </a:lnSpc>
              <a:spcAft>
                <a:spcPts val="600"/>
              </a:spcAft>
              <a:buNone/>
            </a:pPr>
            <a:r>
              <a:rPr lang="fr-FR" i="1"/>
              <a:t>Ils ont eu peur que je recule</a:t>
            </a:r>
          </a:p>
          <a:p>
            <a:pPr>
              <a:lnSpc>
                <a:spcPct val="100000"/>
              </a:lnSpc>
              <a:spcAft>
                <a:spcPts val="600"/>
              </a:spcAft>
              <a:buNone/>
            </a:pPr>
            <a:r>
              <a:rPr lang="fr-FR" i="1"/>
              <a:t>Je vais bien finir par l'avoir</a:t>
            </a:r>
          </a:p>
          <a:p>
            <a:pPr>
              <a:lnSpc>
                <a:spcPct val="100000"/>
              </a:lnSpc>
              <a:spcAft>
                <a:spcPts val="600"/>
              </a:spcAft>
              <a:buNone/>
            </a:pPr>
            <a:r>
              <a:rPr lang="fr-FR" i="1"/>
              <a:t>Cette danseuse ridicule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 quelques procédé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359849-A525-6595-032D-3111872108BC}"/>
              </a:ext>
            </a:extLst>
          </p:cNvPr>
          <p:cNvSpPr txBox="1">
            <a:spLocks noGrp="1"/>
          </p:cNvSpPr>
          <p:nvPr>
            <p:ph type="title" idx="4294967295"/>
          </p:nvPr>
        </p:nvSpPr>
        <p:spPr/>
        <p:txBody>
          <a:bodyPr/>
          <a:lstStyle/>
          <a:p>
            <a:pPr lvl="0"/>
            <a:r>
              <a:rPr lang="fr-FR"/>
              <a:t>… quelques procédés</a:t>
            </a:r>
          </a:p>
        </p:txBody>
      </p:sp>
      <p:sp>
        <p:nvSpPr>
          <p:cNvPr id="3" name="Espace réservé du contenu 2">
            <a:extLst>
              <a:ext uri="{FF2B5EF4-FFF2-40B4-BE49-F238E27FC236}">
                <a16:creationId xmlns:a16="http://schemas.microsoft.com/office/drawing/2014/main" id="{DFFE8D39-C68E-6EFA-3736-925994ADC309}"/>
              </a:ext>
            </a:extLst>
          </p:cNvPr>
          <p:cNvSpPr txBox="1">
            <a:spLocks noGrp="1"/>
          </p:cNvSpPr>
          <p:nvPr>
            <p:ph type="body" idx="4294967295"/>
          </p:nvPr>
        </p:nvSpPr>
        <p:spPr/>
        <p:txBody>
          <a:bodyPr/>
          <a:lstStyle/>
          <a:p>
            <a:pPr lvl="0">
              <a:spcBef>
                <a:spcPts val="1001"/>
              </a:spcBef>
              <a:buFont typeface="Arial" pitchFamily="32"/>
              <a:buChar char="•"/>
            </a:pPr>
            <a:r>
              <a:rPr lang="fr-FR" b="1"/>
              <a:t>L’étrangement</a:t>
            </a:r>
            <a:r>
              <a:rPr lang="fr-FR"/>
              <a:t> : relater un fait comme si l’on était un extraterrestre</a:t>
            </a:r>
          </a:p>
          <a:p>
            <a:pPr lvl="0">
              <a:spcBef>
                <a:spcPts val="1001"/>
              </a:spcBef>
              <a:buFont typeface="Arial" pitchFamily="32"/>
              <a:buChar char="•"/>
            </a:pPr>
            <a:r>
              <a:rPr lang="fr-FR" i="1"/>
              <a:t>Le scénario des visiteurs </a:t>
            </a:r>
            <a:r>
              <a:rPr lang="fr-FR"/>
              <a:t>est basé sur ce procédé</a:t>
            </a:r>
          </a:p>
          <a:p>
            <a:pPr lvl="0">
              <a:spcBef>
                <a:spcPts val="1001"/>
              </a:spcBef>
              <a:buFont typeface="Arial" pitchFamily="32"/>
              <a:buChar char="•"/>
            </a:pPr>
            <a:r>
              <a:rPr lang="fr-FR"/>
              <a:t>Oublier son système de référence et rendre les choses insolites</a:t>
            </a:r>
          </a:p>
        </p:txBody>
      </p:sp>
      <p:pic>
        <p:nvPicPr>
          <p:cNvPr id="4" name="Image 3">
            <a:extLst>
              <a:ext uri="{FF2B5EF4-FFF2-40B4-BE49-F238E27FC236}">
                <a16:creationId xmlns:a16="http://schemas.microsoft.com/office/drawing/2014/main" id="{AF6B6200-A142-24E1-A925-8D8677F9C024}"/>
              </a:ext>
            </a:extLst>
          </p:cNvPr>
          <p:cNvPicPr>
            <a:picLocks noChangeAspect="1"/>
          </p:cNvPicPr>
          <p:nvPr/>
        </p:nvPicPr>
        <p:blipFill>
          <a:blip r:embed="rId3">
            <a:lum/>
            <a:alphaModFix/>
          </a:blip>
          <a:srcRect/>
          <a:stretch>
            <a:fillRect/>
          </a:stretch>
        </p:blipFill>
        <p:spPr>
          <a:xfrm>
            <a:off x="7637040" y="-92160"/>
            <a:ext cx="5383800" cy="69498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 quelques procédé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55E83D-190A-3150-DC64-3117FC0DD380}"/>
              </a:ext>
            </a:extLst>
          </p:cNvPr>
          <p:cNvSpPr txBox="1">
            <a:spLocks noGrp="1"/>
          </p:cNvSpPr>
          <p:nvPr>
            <p:ph type="title" idx="4294967295"/>
          </p:nvPr>
        </p:nvSpPr>
        <p:spPr/>
        <p:txBody>
          <a:bodyPr/>
          <a:lstStyle/>
          <a:p>
            <a:pPr lvl="0"/>
            <a:r>
              <a:rPr lang="fr-FR"/>
              <a:t>… quelques procédés</a:t>
            </a:r>
          </a:p>
        </p:txBody>
      </p:sp>
      <p:sp>
        <p:nvSpPr>
          <p:cNvPr id="3" name="Espace réservé du contenu 2">
            <a:extLst>
              <a:ext uri="{FF2B5EF4-FFF2-40B4-BE49-F238E27FC236}">
                <a16:creationId xmlns:a16="http://schemas.microsoft.com/office/drawing/2014/main" id="{BEEA7293-2F68-D9D7-12C9-DF40716D8D97}"/>
              </a:ext>
            </a:extLst>
          </p:cNvPr>
          <p:cNvSpPr txBox="1">
            <a:spLocks noGrp="1"/>
          </p:cNvSpPr>
          <p:nvPr>
            <p:ph type="body" idx="4294967295"/>
          </p:nvPr>
        </p:nvSpPr>
        <p:spPr/>
        <p:txBody>
          <a:bodyPr/>
          <a:lstStyle/>
          <a:p>
            <a:pPr lvl="0">
              <a:spcBef>
                <a:spcPts val="1001"/>
              </a:spcBef>
              <a:buFont typeface="Arial" pitchFamily="32"/>
              <a:buChar char="•"/>
            </a:pPr>
            <a:r>
              <a:rPr lang="fr-FR" b="1"/>
              <a:t>Le conte</a:t>
            </a:r>
            <a:r>
              <a:rPr lang="fr-FR"/>
              <a:t> : il était une fois</a:t>
            </a:r>
          </a:p>
          <a:p>
            <a:pPr lvl="0">
              <a:spcBef>
                <a:spcPts val="1001"/>
              </a:spcBef>
              <a:buFont typeface="Arial" pitchFamily="32"/>
              <a:buChar char="•"/>
            </a:pPr>
            <a:r>
              <a:rPr lang="fr-FR"/>
              <a:t>Un moyen de révéler une vérité. De médiatiser des impostures mais pas uniquement  : cela peut donner une image légendaire à une information</a:t>
            </a:r>
          </a:p>
          <a:p>
            <a:pPr lvl="0">
              <a:spcBef>
                <a:spcPts val="1001"/>
              </a:spcBef>
              <a:buFont typeface="Arial" pitchFamily="32"/>
              <a:buChar char="•"/>
            </a:pPr>
            <a:r>
              <a:rPr lang="fr-FR"/>
              <a:t>Une façon de contourner la censure</a:t>
            </a:r>
          </a:p>
          <a:p>
            <a:pPr lvl="0">
              <a:spcBef>
                <a:spcPts val="1001"/>
              </a:spcBef>
              <a:buFont typeface="Arial" pitchFamily="32"/>
              <a:buChar char="•"/>
            </a:pPr>
            <a:r>
              <a:rPr lang="fr-FR"/>
              <a:t>On parle forcément à l’imparfait.</a:t>
            </a:r>
          </a:p>
          <a:p>
            <a:pPr lvl="0">
              <a:spcBef>
                <a:spcPts val="1001"/>
              </a:spcBef>
              <a:buNone/>
            </a:pPr>
            <a:endParaRPr lang="fr-FR"/>
          </a:p>
          <a:p>
            <a:pPr lvl="0">
              <a:spcBef>
                <a:spcPts val="1001"/>
              </a:spcBef>
              <a:buNone/>
            </a:pPr>
            <a:endParaRPr lang="fr-FR"/>
          </a:p>
        </p:txBody>
      </p:sp>
      <p:pic>
        <p:nvPicPr>
          <p:cNvPr id="4" name="Image 3">
            <a:extLst>
              <a:ext uri="{FF2B5EF4-FFF2-40B4-BE49-F238E27FC236}">
                <a16:creationId xmlns:a16="http://schemas.microsoft.com/office/drawing/2014/main" id="{BF6C2141-B792-E3CA-EFC5-1A9BC0FA5930}"/>
              </a:ext>
            </a:extLst>
          </p:cNvPr>
          <p:cNvPicPr>
            <a:picLocks noChangeAspect="1"/>
          </p:cNvPicPr>
          <p:nvPr/>
        </p:nvPicPr>
        <p:blipFill>
          <a:blip r:embed="rId3">
            <a:lum/>
            <a:alphaModFix/>
          </a:blip>
          <a:srcRect/>
          <a:stretch>
            <a:fillRect/>
          </a:stretch>
        </p:blipFill>
        <p:spPr>
          <a:xfrm>
            <a:off x="7608960" y="-16560"/>
            <a:ext cx="4582799" cy="68742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page50">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956ED20-8B00-54B1-D8F8-18DC523BAB58}"/>
              </a:ext>
            </a:extLst>
          </p:cNvPr>
          <p:cNvPicPr>
            <a:picLocks noChangeAspect="1"/>
          </p:cNvPicPr>
          <p:nvPr/>
        </p:nvPicPr>
        <p:blipFill>
          <a:blip r:embed="rId3">
            <a:lum/>
            <a:alphaModFix/>
          </a:blip>
          <a:srcRect/>
          <a:stretch>
            <a:fillRect/>
          </a:stretch>
        </p:blipFill>
        <p:spPr>
          <a:xfrm>
            <a:off x="6954000" y="-63000"/>
            <a:ext cx="5238000" cy="6983999"/>
          </a:xfrm>
          <a:prstGeom prst="rect">
            <a:avLst/>
          </a:prstGeom>
          <a:noFill/>
          <a:ln>
            <a:noFill/>
          </a:ln>
        </p:spPr>
      </p:pic>
      <p:sp>
        <p:nvSpPr>
          <p:cNvPr id="3" name="Espace réservé du contenu 2">
            <a:extLst>
              <a:ext uri="{FF2B5EF4-FFF2-40B4-BE49-F238E27FC236}">
                <a16:creationId xmlns:a16="http://schemas.microsoft.com/office/drawing/2014/main" id="{9A30CE98-3C0E-B16F-470C-358201118CAA}"/>
              </a:ext>
            </a:extLst>
          </p:cNvPr>
          <p:cNvSpPr txBox="1">
            <a:spLocks noGrp="1"/>
          </p:cNvSpPr>
          <p:nvPr>
            <p:ph type="body" idx="4294967295"/>
          </p:nvPr>
        </p:nvSpPr>
        <p:spPr>
          <a:xfrm>
            <a:off x="329760" y="209228"/>
            <a:ext cx="7489135" cy="6501538"/>
          </a:xfrm>
          <a:prstGeom prst="roundRect">
            <a:avLst>
              <a:gd name="adj" fmla="val 4167"/>
            </a:avLst>
          </a:prstGeom>
          <a:solidFill>
            <a:srgbClr val="FFFFFF">
              <a:alpha val="70000"/>
            </a:srgbClr>
          </a:solidFill>
        </p:spPr>
        <p:txBody>
          <a:bodyPr/>
          <a:lstStyle/>
          <a:p>
            <a:pPr lvl="0">
              <a:spcBef>
                <a:spcPts val="1001"/>
              </a:spcBef>
              <a:buNone/>
            </a:pPr>
            <a:br>
              <a:rPr lang="fr-FR" sz="2400" dirty="0"/>
            </a:br>
            <a:r>
              <a:rPr lang="fr-FR" sz="2400" dirty="0"/>
              <a:t>Il était une fois des viticulteurs qui vivaient au pied d’une montagne en or. Mais tout occupés qu’ils étaient à tailler amoureusement leurs ceps de pouilly-</a:t>
            </a:r>
            <a:r>
              <a:rPr lang="fr-FR" sz="2400" dirty="0" err="1"/>
              <a:t>fuissé</a:t>
            </a:r>
            <a:r>
              <a:rPr lang="fr-FR" sz="2400" dirty="0"/>
              <a:t>, ne se sont-ils jamais souciés du parti qu’ils pourraient tirer de la roche qui surplombait leurs inestimables arpents de vignobles. Les rares promeneurs disaient pourtant que la magie de l’endroit, la splendeur des paysages, l’élan mystique qui les bouleversait quand ils gagnaient le haut de la falaise de Solutré. Les vignerons voulaient bien les croire tandis que les visiteurs repartaient avec quelques caisses de nectar local. Puis, l’un de ces discrets </a:t>
            </a:r>
            <a:r>
              <a:rPr lang="fr-FR" sz="2400" dirty="0" err="1"/>
              <a:t>pélerins</a:t>
            </a:r>
            <a:r>
              <a:rPr lang="fr-FR" sz="2400" dirty="0"/>
              <a:t>, qui, depuis 1946, sacrifiait chaque weekend de la Pentecôte, à une rituelle ascension jusqu’au replat situé au sommet, à 495 mètres d’altitude, devient président de la République, un certain 10 mai 1981. Soudain le lieu passa de la nuit au jour.  […]</a:t>
            </a:r>
          </a:p>
          <a:p>
            <a:pPr lvl="0" algn="r">
              <a:spcBef>
                <a:spcPts val="1001"/>
              </a:spcBef>
              <a:buNone/>
            </a:pPr>
            <a:r>
              <a:rPr lang="fr-FR" sz="2000" i="1" dirty="0"/>
              <a:t>Benoit </a:t>
            </a:r>
            <a:r>
              <a:rPr lang="fr-FR" sz="2000" i="1" dirty="0" err="1"/>
              <a:t>Hopquin</a:t>
            </a:r>
            <a:r>
              <a:rPr lang="fr-FR" sz="2000" i="1" dirty="0"/>
              <a:t>, Grand Reporter, le Monde, 08 août 2000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 quelques procédé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7BDF2B-37F9-1A31-DABE-72E42467244D}"/>
              </a:ext>
            </a:extLst>
          </p:cNvPr>
          <p:cNvSpPr txBox="1">
            <a:spLocks noGrp="1"/>
          </p:cNvSpPr>
          <p:nvPr>
            <p:ph type="title" idx="4294967295"/>
          </p:nvPr>
        </p:nvSpPr>
        <p:spPr/>
        <p:txBody>
          <a:bodyPr/>
          <a:lstStyle/>
          <a:p>
            <a:pPr lvl="0"/>
            <a:r>
              <a:rPr lang="fr-FR"/>
              <a:t>… quelques procédés</a:t>
            </a:r>
          </a:p>
        </p:txBody>
      </p:sp>
      <p:sp>
        <p:nvSpPr>
          <p:cNvPr id="3" name="Espace réservé du contenu 2">
            <a:extLst>
              <a:ext uri="{FF2B5EF4-FFF2-40B4-BE49-F238E27FC236}">
                <a16:creationId xmlns:a16="http://schemas.microsoft.com/office/drawing/2014/main" id="{59C4DF8D-CF0A-62AF-7B53-1CD71C61357A}"/>
              </a:ext>
            </a:extLst>
          </p:cNvPr>
          <p:cNvSpPr txBox="1">
            <a:spLocks noGrp="1"/>
          </p:cNvSpPr>
          <p:nvPr>
            <p:ph type="body" idx="4294967295"/>
          </p:nvPr>
        </p:nvSpPr>
        <p:spPr/>
        <p:txBody>
          <a:bodyPr/>
          <a:lstStyle/>
          <a:p>
            <a:pPr lvl="0">
              <a:spcBef>
                <a:spcPts val="1001"/>
              </a:spcBef>
              <a:buFont typeface="Arial" pitchFamily="32"/>
              <a:buChar char="•"/>
            </a:pPr>
            <a:r>
              <a:rPr lang="fr-FR" b="1"/>
              <a:t>L’effet dernière ligne : </a:t>
            </a:r>
            <a:r>
              <a:rPr lang="fr-FR"/>
              <a:t>révéler une information dans la dernière ligne</a:t>
            </a:r>
          </a:p>
          <a:p>
            <a:pPr lvl="0">
              <a:spcBef>
                <a:spcPts val="1001"/>
              </a:spcBef>
              <a:buNone/>
            </a:pPr>
            <a:endParaRPr lang="fr-FR"/>
          </a:p>
          <a:p>
            <a:pPr lvl="0">
              <a:spcBef>
                <a:spcPts val="1001"/>
              </a:spcBef>
              <a:buFont typeface="Arial" pitchFamily="32"/>
              <a:buChar char="•"/>
            </a:pPr>
            <a:r>
              <a:rPr lang="fr-FR"/>
              <a:t>Le contenu agit comme un leurre</a:t>
            </a:r>
          </a:p>
          <a:p>
            <a:pPr lvl="0">
              <a:spcBef>
                <a:spcPts val="1001"/>
              </a:spcBef>
              <a:buFont typeface="Arial" pitchFamily="32"/>
              <a:buChar char="•"/>
            </a:pPr>
            <a:r>
              <a:rPr lang="fr-FR"/>
              <a:t>On conduit le lecteur en dernière ligne là où il ne s’attend pas.</a:t>
            </a:r>
          </a:p>
          <a:p>
            <a:pPr lvl="0">
              <a:spcBef>
                <a:spcPts val="1001"/>
              </a:spcBef>
              <a:buFont typeface="Arial" pitchFamily="32"/>
              <a:buChar char="•"/>
            </a:pPr>
            <a:r>
              <a:rPr lang="fr-FR"/>
              <a:t>La révélation de dernière ligne doit être positive.</a:t>
            </a:r>
          </a:p>
          <a:p>
            <a:pPr lvl="0">
              <a:spcBef>
                <a:spcPts val="1001"/>
              </a:spcBef>
              <a:buNone/>
            </a:pPr>
            <a:endParaRPr lang="fr-FR"/>
          </a:p>
        </p:txBody>
      </p:sp>
      <p:pic>
        <p:nvPicPr>
          <p:cNvPr id="4" name="Image 3">
            <a:extLst>
              <a:ext uri="{FF2B5EF4-FFF2-40B4-BE49-F238E27FC236}">
                <a16:creationId xmlns:a16="http://schemas.microsoft.com/office/drawing/2014/main" id="{A0CB58F6-8EC6-0598-F268-E204CFF302DA}"/>
              </a:ext>
            </a:extLst>
          </p:cNvPr>
          <p:cNvPicPr>
            <a:picLocks noChangeAspect="1"/>
          </p:cNvPicPr>
          <p:nvPr/>
        </p:nvPicPr>
        <p:blipFill>
          <a:blip r:embed="rId3">
            <a:lum/>
            <a:alphaModFix/>
          </a:blip>
          <a:srcRect/>
          <a:stretch>
            <a:fillRect/>
          </a:stretch>
        </p:blipFill>
        <p:spPr>
          <a:xfrm>
            <a:off x="8040600" y="-179280"/>
            <a:ext cx="4762079" cy="714348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page52">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8D4CEF3-9AD4-7D4E-7F30-16C203E20AD9}"/>
              </a:ext>
            </a:extLst>
          </p:cNvPr>
          <p:cNvPicPr>
            <a:picLocks noChangeAspect="1"/>
          </p:cNvPicPr>
          <p:nvPr/>
        </p:nvPicPr>
        <p:blipFill>
          <a:blip r:embed="rId3">
            <a:lum/>
            <a:alphaModFix/>
          </a:blip>
          <a:srcRect/>
          <a:stretch>
            <a:fillRect/>
          </a:stretch>
        </p:blipFill>
        <p:spPr>
          <a:xfrm>
            <a:off x="8040600" y="0"/>
            <a:ext cx="5100840" cy="6968160"/>
          </a:xfrm>
          <a:prstGeom prst="rect">
            <a:avLst/>
          </a:prstGeom>
          <a:noFill/>
          <a:ln>
            <a:noFill/>
          </a:ln>
        </p:spPr>
      </p:pic>
      <p:sp>
        <p:nvSpPr>
          <p:cNvPr id="3" name="Espace réservé du contenu 2">
            <a:extLst>
              <a:ext uri="{FF2B5EF4-FFF2-40B4-BE49-F238E27FC236}">
                <a16:creationId xmlns:a16="http://schemas.microsoft.com/office/drawing/2014/main" id="{4048B354-A84D-82E2-F161-480804A5BFAC}"/>
              </a:ext>
            </a:extLst>
          </p:cNvPr>
          <p:cNvSpPr txBox="1">
            <a:spLocks noGrp="1"/>
          </p:cNvSpPr>
          <p:nvPr>
            <p:ph type="body" idx="4294967295"/>
          </p:nvPr>
        </p:nvSpPr>
        <p:spPr>
          <a:xfrm>
            <a:off x="265680" y="329760"/>
            <a:ext cx="8893818" cy="6219720"/>
          </a:xfrm>
          <a:prstGeom prst="roundRect">
            <a:avLst>
              <a:gd name="adj" fmla="val 6077"/>
            </a:avLst>
          </a:prstGeom>
          <a:solidFill>
            <a:srgbClr val="FFFFFF">
              <a:alpha val="55000"/>
            </a:srgbClr>
          </a:solidFill>
        </p:spPr>
        <p:txBody>
          <a:bodyPr/>
          <a:lstStyle/>
          <a:p>
            <a:pPr lvl="0">
              <a:lnSpc>
                <a:spcPct val="110000"/>
              </a:lnSpc>
              <a:spcAft>
                <a:spcPts val="0"/>
              </a:spcAft>
              <a:buNone/>
            </a:pPr>
            <a:r>
              <a:rPr lang="fr-FR" dirty="0"/>
              <a:t>Pour s’instruire ou se divertir, découvrir le monde ou le passé, se jouer du temps et de l’espace, notre siècle dispose d’un outil prodigieux. Léger, de faible volume, extraordinairement maniable et mobile – au point qu’on peut le qualifier d’objet nomade par excellence -, il se branche sur l’énergie la plus naturelle qui soit : celle de son propre utilisateur. Et si son emploi suppose une certaine logique, nul besoin de logiciel. Mieux encore, il est auto suffisant. C’est son usage même qui, sans cesse, entretient et perfectionne les processus qui le font fonctionner. Cette petite merveille d’ingéniosité technologique s’appelle…</a:t>
            </a:r>
          </a:p>
          <a:p>
            <a:pPr lvl="0">
              <a:spcAft>
                <a:spcPts val="0"/>
              </a:spcAft>
              <a:buNone/>
            </a:pPr>
            <a:endParaRPr lang="fr-FR" sz="2400" dirty="0"/>
          </a:p>
          <a:p>
            <a:pPr lvl="0" algn="r">
              <a:spcAft>
                <a:spcPts val="0"/>
              </a:spcAft>
              <a:buNone/>
            </a:pPr>
            <a:r>
              <a:rPr lang="fr-FR" sz="2000" i="1" dirty="0"/>
              <a:t> </a:t>
            </a:r>
            <a:br>
              <a:rPr lang="fr-FR" sz="2000" i="1" dirty="0"/>
            </a:br>
            <a:endParaRPr lang="fr-FR" sz="2000" i="1"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C58E8-5678-5F5A-B016-119BCB3D3FD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28437A12-95A1-BEF7-F5D6-EE3AA1A29C6F}"/>
              </a:ext>
            </a:extLst>
          </p:cNvPr>
          <p:cNvPicPr>
            <a:picLocks noChangeAspect="1"/>
          </p:cNvPicPr>
          <p:nvPr/>
        </p:nvPicPr>
        <p:blipFill>
          <a:blip r:embed="rId3">
            <a:lum/>
            <a:alphaModFix/>
          </a:blip>
          <a:srcRect/>
          <a:stretch>
            <a:fillRect/>
          </a:stretch>
        </p:blipFill>
        <p:spPr>
          <a:xfrm>
            <a:off x="8040600" y="0"/>
            <a:ext cx="5100840" cy="6968160"/>
          </a:xfrm>
          <a:prstGeom prst="rect">
            <a:avLst/>
          </a:prstGeom>
          <a:noFill/>
          <a:ln>
            <a:noFill/>
          </a:ln>
        </p:spPr>
      </p:pic>
      <p:sp>
        <p:nvSpPr>
          <p:cNvPr id="3" name="Espace réservé du contenu 2">
            <a:extLst>
              <a:ext uri="{FF2B5EF4-FFF2-40B4-BE49-F238E27FC236}">
                <a16:creationId xmlns:a16="http://schemas.microsoft.com/office/drawing/2014/main" id="{660DDB88-0625-7F22-2341-4FB5A9B45E49}"/>
              </a:ext>
            </a:extLst>
          </p:cNvPr>
          <p:cNvSpPr txBox="1">
            <a:spLocks noGrp="1"/>
          </p:cNvSpPr>
          <p:nvPr>
            <p:ph type="body" idx="4294967295"/>
          </p:nvPr>
        </p:nvSpPr>
        <p:spPr>
          <a:xfrm>
            <a:off x="265680" y="329760"/>
            <a:ext cx="8893818" cy="6219720"/>
          </a:xfrm>
          <a:prstGeom prst="roundRect">
            <a:avLst>
              <a:gd name="adj" fmla="val 6077"/>
            </a:avLst>
          </a:prstGeom>
          <a:solidFill>
            <a:srgbClr val="FFFFFF">
              <a:alpha val="55000"/>
            </a:srgbClr>
          </a:solidFill>
        </p:spPr>
        <p:txBody>
          <a:bodyPr/>
          <a:lstStyle/>
          <a:p>
            <a:pPr lvl="0">
              <a:lnSpc>
                <a:spcPct val="110000"/>
              </a:lnSpc>
              <a:spcAft>
                <a:spcPts val="0"/>
              </a:spcAft>
              <a:buNone/>
            </a:pPr>
            <a:r>
              <a:rPr lang="fr-FR" dirty="0"/>
              <a:t>Pour s’instruire ou se divertir, découvrir le monde ou le passé, se jouer du temps et de l’espace, notre siècle dispose d’un outil prodigieux. Léger, de faible volume, extraordinairement maniable et mobile – au point qu’on peut le qualifier d’objet nomade par excellence -, il se branche sur l’énergie la plus naturelle qui soit : celle de son propre utilisateur. Et si son emploi suppose une certaine logique, nul besoin de logiciel. Mieux encore, il est auto suffisant. C’est son usage même qui, sans cesse, entretient et perfectionne les processus qui le font fonctionner. Cette petite merveille d’ingéniosité technologique s’appelle… </a:t>
            </a:r>
            <a:r>
              <a:rPr lang="fr-FR" b="1" dirty="0"/>
              <a:t>un livre.</a:t>
            </a:r>
          </a:p>
          <a:p>
            <a:pPr lvl="0">
              <a:spcAft>
                <a:spcPts val="0"/>
              </a:spcAft>
              <a:buNone/>
            </a:pPr>
            <a:endParaRPr lang="fr-FR" sz="2400" dirty="0"/>
          </a:p>
          <a:p>
            <a:pPr lvl="0" algn="r">
              <a:spcAft>
                <a:spcPts val="0"/>
              </a:spcAft>
              <a:buNone/>
            </a:pPr>
            <a:r>
              <a:rPr lang="fr-FR" sz="2000" i="1" dirty="0"/>
              <a:t> </a:t>
            </a:r>
            <a:br>
              <a:rPr lang="fr-FR" sz="2000" i="1" dirty="0"/>
            </a:br>
            <a:endParaRPr lang="fr-FR" sz="2000" i="1" dirty="0"/>
          </a:p>
        </p:txBody>
      </p:sp>
    </p:spTree>
    <p:extLst>
      <p:ext uri="{BB962C8B-B14F-4D97-AF65-F5344CB8AC3E}">
        <p14:creationId xmlns:p14="http://schemas.microsoft.com/office/powerpoint/2010/main" val="37984098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Pour la prochaine foi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357222-61A6-1925-318D-6E10E11DD42D}"/>
              </a:ext>
            </a:extLst>
          </p:cNvPr>
          <p:cNvSpPr txBox="1">
            <a:spLocks noGrp="1"/>
          </p:cNvSpPr>
          <p:nvPr>
            <p:ph type="title" idx="4294967295"/>
          </p:nvPr>
        </p:nvSpPr>
        <p:spPr/>
        <p:txBody>
          <a:bodyPr/>
          <a:lstStyle/>
          <a:p>
            <a:pPr lvl="0"/>
            <a:r>
              <a:rPr lang="fr-FR"/>
              <a:t>Pour la prochaine fois</a:t>
            </a:r>
          </a:p>
        </p:txBody>
      </p:sp>
      <p:sp>
        <p:nvSpPr>
          <p:cNvPr id="3" name="Espace réservé du contenu 2">
            <a:extLst>
              <a:ext uri="{FF2B5EF4-FFF2-40B4-BE49-F238E27FC236}">
                <a16:creationId xmlns:a16="http://schemas.microsoft.com/office/drawing/2014/main" id="{5A7285CB-2A87-0A18-6F22-A4AA88AAA28D}"/>
              </a:ext>
            </a:extLst>
          </p:cNvPr>
          <p:cNvSpPr txBox="1">
            <a:spLocks noGrp="1"/>
          </p:cNvSpPr>
          <p:nvPr>
            <p:ph type="body" idx="4294967295"/>
          </p:nvPr>
        </p:nvSpPr>
        <p:spPr>
          <a:xfrm>
            <a:off x="838080" y="1825560"/>
            <a:ext cx="6730560" cy="4803840"/>
          </a:xfrm>
        </p:spPr>
        <p:txBody>
          <a:bodyPr/>
          <a:lstStyle/>
          <a:p>
            <a:pPr lvl="0">
              <a:spcBef>
                <a:spcPts val="1001"/>
              </a:spcBef>
              <a:buFont typeface="Arial" pitchFamily="32"/>
              <a:buChar char="•"/>
            </a:pPr>
            <a:r>
              <a:rPr lang="fr-FR" sz="2400" dirty="0"/>
              <a:t>Saisir un bout de conversation dans la rue, dans le tram, dans le bus. Recueillir des bribes de conversation, voire même qu’une partie de la discussion.</a:t>
            </a:r>
          </a:p>
          <a:p>
            <a:pPr lvl="0">
              <a:spcBef>
                <a:spcPts val="1001"/>
              </a:spcBef>
              <a:buFont typeface="Arial" pitchFamily="32"/>
              <a:buChar char="•"/>
            </a:pPr>
            <a:r>
              <a:rPr lang="fr-FR" sz="2400" dirty="0"/>
              <a:t>Ne pas forcément noter l’intégralité d’une conversation. Forcez-vous à ne recueillir qu’une ou deux phrases maximum.</a:t>
            </a:r>
          </a:p>
          <a:p>
            <a:pPr lvl="0">
              <a:spcBef>
                <a:spcPts val="1001"/>
              </a:spcBef>
              <a:buFont typeface="Arial" pitchFamily="32"/>
              <a:buChar char="•"/>
            </a:pPr>
            <a:r>
              <a:rPr lang="fr-FR" sz="2400" dirty="0"/>
              <a:t>L’envoyer par email =&gt; </a:t>
            </a:r>
            <a:r>
              <a:rPr lang="fr-FR" sz="2400" dirty="0">
                <a:hlinkClick r:id="rId3">
                  <a:extLst>
                    <a:ext uri="{A12FA001-AC4F-418D-AE19-62706E023703}">
                      <ahyp:hlinkClr xmlns:ahyp="http://schemas.microsoft.com/office/drawing/2018/hyperlinkcolor" val="tx"/>
                    </a:ext>
                  </a:extLst>
                </a:hlinkClick>
              </a:rPr>
              <a:t>odile.farge@univ-angers.fr</a:t>
            </a:r>
          </a:p>
          <a:p>
            <a:pPr lvl="0">
              <a:spcBef>
                <a:spcPts val="1001"/>
              </a:spcBef>
              <a:buFont typeface="Arial" pitchFamily="32"/>
              <a:buChar char="•"/>
            </a:pPr>
            <a:r>
              <a:rPr lang="fr-FR" sz="2400" dirty="0"/>
              <a:t>Objet: [L3-ANGERS] Ecrire pour les </a:t>
            </a:r>
            <a:r>
              <a:rPr lang="fr-FR" sz="2400" dirty="0" err="1"/>
              <a:t>medias</a:t>
            </a:r>
            <a:r>
              <a:rPr lang="fr-FR" sz="2400" dirty="0"/>
              <a:t>-Bribes</a:t>
            </a:r>
          </a:p>
          <a:p>
            <a:pPr lvl="0">
              <a:spcBef>
                <a:spcPts val="1001"/>
              </a:spcBef>
              <a:buFont typeface="Arial" pitchFamily="32"/>
              <a:buChar char="•"/>
            </a:pPr>
            <a:r>
              <a:rPr lang="fr-FR" sz="2400" b="1" dirty="0"/>
              <a:t>Avant le 10 octobre 2025, 20h00</a:t>
            </a:r>
          </a:p>
        </p:txBody>
      </p:sp>
      <p:pic>
        <p:nvPicPr>
          <p:cNvPr id="4" name="Image 3">
            <a:extLst>
              <a:ext uri="{FF2B5EF4-FFF2-40B4-BE49-F238E27FC236}">
                <a16:creationId xmlns:a16="http://schemas.microsoft.com/office/drawing/2014/main" id="{73D8EC26-A75B-FE3F-190E-AEBBF67705B3}"/>
              </a:ext>
            </a:extLst>
          </p:cNvPr>
          <p:cNvPicPr>
            <a:picLocks noChangeAspect="1"/>
          </p:cNvPicPr>
          <p:nvPr/>
        </p:nvPicPr>
        <p:blipFill>
          <a:blip r:embed="rId4">
            <a:lum/>
            <a:alphaModFix/>
          </a:blip>
          <a:srcRect/>
          <a:stretch>
            <a:fillRect/>
          </a:stretch>
        </p:blipFill>
        <p:spPr>
          <a:xfrm>
            <a:off x="7608960" y="-243000"/>
            <a:ext cx="4847040" cy="727092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Exercic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0AC8A8-96BB-94BE-FCBB-85E74309873E}"/>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A6648577-9BBD-E227-BFA2-20496C3E7819}"/>
              </a:ext>
            </a:extLst>
          </p:cNvPr>
          <p:cNvSpPr txBox="1">
            <a:spLocks noGrp="1"/>
          </p:cNvSpPr>
          <p:nvPr>
            <p:ph type="body" idx="4294967295"/>
          </p:nvPr>
        </p:nvSpPr>
        <p:spPr>
          <a:xfrm>
            <a:off x="838080" y="1591733"/>
            <a:ext cx="6730560" cy="5028667"/>
          </a:xfrm>
        </p:spPr>
        <p:txBody>
          <a:bodyPr/>
          <a:lstStyle/>
          <a:p>
            <a:pPr lvl="0">
              <a:spcBef>
                <a:spcPts val="1001"/>
              </a:spcBef>
              <a:buNone/>
            </a:pPr>
            <a:r>
              <a:rPr lang="fr-FR" dirty="0"/>
              <a:t>Si j’étais un livre…</a:t>
            </a:r>
          </a:p>
          <a:p>
            <a:pPr lvl="0">
              <a:spcBef>
                <a:spcPts val="1001"/>
              </a:spcBef>
              <a:buNone/>
            </a:pPr>
            <a:r>
              <a:rPr lang="fr-FR" dirty="0"/>
              <a:t>En procédant par identification, rédigez un article sur un livre saisi par un lecteur 	qui vous feuillette…</a:t>
            </a:r>
          </a:p>
          <a:p>
            <a:pPr lvl="0">
              <a:spcBef>
                <a:spcPts val="1001"/>
              </a:spcBef>
              <a:buNone/>
            </a:pPr>
            <a:r>
              <a:rPr lang="fr-FR" dirty="0"/>
              <a:t>-----------------------------------------------------------</a:t>
            </a:r>
          </a:p>
          <a:p>
            <a:pPr lvl="0">
              <a:lnSpc>
                <a:spcPct val="100000"/>
              </a:lnSpc>
              <a:spcAft>
                <a:spcPts val="600"/>
              </a:spcAft>
              <a:buNone/>
            </a:pPr>
            <a:r>
              <a:rPr lang="fr-FR" dirty="0"/>
              <a:t>Votre prénom et nom</a:t>
            </a:r>
          </a:p>
          <a:p>
            <a:pPr lvl="0">
              <a:lnSpc>
                <a:spcPct val="100000"/>
              </a:lnSpc>
              <a:spcAft>
                <a:spcPts val="600"/>
              </a:spcAft>
              <a:buNone/>
            </a:pPr>
            <a:r>
              <a:rPr lang="fr-FR" dirty="0"/>
              <a:t>1 feuille / 1 stylo</a:t>
            </a:r>
          </a:p>
          <a:p>
            <a:pPr lvl="0">
              <a:lnSpc>
                <a:spcPct val="100000"/>
              </a:lnSpc>
              <a:spcAft>
                <a:spcPts val="600"/>
              </a:spcAft>
              <a:buNone/>
            </a:pPr>
            <a:r>
              <a:rPr lang="fr-FR" dirty="0"/>
              <a:t>40 mn</a:t>
            </a:r>
          </a:p>
          <a:p>
            <a:pPr lvl="0">
              <a:lnSpc>
                <a:spcPct val="100000"/>
              </a:lnSpc>
              <a:spcAft>
                <a:spcPts val="600"/>
              </a:spcAft>
              <a:buNone/>
            </a:pPr>
            <a:r>
              <a:rPr lang="fr-FR" dirty="0"/>
              <a:t>Me rendre la feuille avant de partir du cours</a:t>
            </a:r>
          </a:p>
          <a:p>
            <a:pPr lvl="0">
              <a:spcBef>
                <a:spcPts val="1001"/>
              </a:spcBef>
              <a:buNone/>
            </a:pPr>
            <a:endParaRPr lang="fr-FR" dirty="0"/>
          </a:p>
          <a:p>
            <a:pPr lvl="0">
              <a:spcBef>
                <a:spcPts val="1001"/>
              </a:spcBef>
              <a:buNone/>
            </a:pPr>
            <a:endParaRPr lang="fr-FR" dirty="0"/>
          </a:p>
        </p:txBody>
      </p:sp>
      <p:pic>
        <p:nvPicPr>
          <p:cNvPr id="4" name="Image 4">
            <a:extLst>
              <a:ext uri="{FF2B5EF4-FFF2-40B4-BE49-F238E27FC236}">
                <a16:creationId xmlns:a16="http://schemas.microsoft.com/office/drawing/2014/main" id="{2ED929E6-A22C-F92E-32AA-BCB233A74E2D}"/>
              </a:ext>
            </a:extLst>
          </p:cNvPr>
          <p:cNvPicPr>
            <a:picLocks noChangeAspect="1"/>
          </p:cNvPicPr>
          <p:nvPr/>
        </p:nvPicPr>
        <p:blipFill>
          <a:blip r:embed="rId3">
            <a:lum/>
            <a:alphaModFix/>
          </a:blip>
          <a:srcRect/>
          <a:stretch>
            <a:fillRect/>
          </a:stretch>
        </p:blipFill>
        <p:spPr>
          <a:xfrm>
            <a:off x="7608960" y="-246600"/>
            <a:ext cx="5683320" cy="710424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304E5B-3F1F-4C5C-79DA-3C7780405BB8}"/>
              </a:ext>
            </a:extLst>
          </p:cNvPr>
          <p:cNvSpPr>
            <a:spLocks noGrp="1"/>
          </p:cNvSpPr>
          <p:nvPr>
            <p:ph type="ctrTitle"/>
          </p:nvPr>
        </p:nvSpPr>
        <p:spPr/>
        <p:txBody>
          <a:bodyPr/>
          <a:lstStyle/>
          <a:p>
            <a:r>
              <a:rPr lang="fr-CA" dirty="0"/>
              <a:t>S3</a:t>
            </a:r>
          </a:p>
        </p:txBody>
      </p:sp>
      <p:sp>
        <p:nvSpPr>
          <p:cNvPr id="3" name="Sous-titre 2">
            <a:extLst>
              <a:ext uri="{FF2B5EF4-FFF2-40B4-BE49-F238E27FC236}">
                <a16:creationId xmlns:a16="http://schemas.microsoft.com/office/drawing/2014/main" id="{F3060DC4-3C38-6A93-0B4D-F67EDEA8D10E}"/>
              </a:ext>
            </a:extLst>
          </p:cNvPr>
          <p:cNvSpPr>
            <a:spLocks noGrp="1"/>
          </p:cNvSpPr>
          <p:nvPr>
            <p:ph type="subTitle" idx="1"/>
          </p:nvPr>
        </p:nvSpPr>
        <p:spPr/>
        <p:txBody>
          <a:bodyPr/>
          <a:lstStyle/>
          <a:p>
            <a:endParaRPr lang="fr-CA"/>
          </a:p>
        </p:txBody>
      </p:sp>
    </p:spTree>
    <p:extLst>
      <p:ext uri="{BB962C8B-B14F-4D97-AF65-F5344CB8AC3E}">
        <p14:creationId xmlns:p14="http://schemas.microsoft.com/office/powerpoint/2010/main" val="16751791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La séance derniè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564518-6481-D670-D106-038CCD767071}"/>
              </a:ext>
            </a:extLst>
          </p:cNvPr>
          <p:cNvSpPr txBox="1">
            <a:spLocks noGrp="1"/>
          </p:cNvSpPr>
          <p:nvPr>
            <p:ph type="title" idx="4294967295"/>
          </p:nvPr>
        </p:nvSpPr>
        <p:spPr/>
        <p:txBody>
          <a:bodyPr/>
          <a:lstStyle/>
          <a:p>
            <a:pPr lvl="0"/>
            <a:r>
              <a:rPr lang="fr-FR"/>
              <a:t>La séance dernière</a:t>
            </a:r>
          </a:p>
        </p:txBody>
      </p:sp>
      <p:sp>
        <p:nvSpPr>
          <p:cNvPr id="3" name="Espace réservé du contenu 2">
            <a:extLst>
              <a:ext uri="{FF2B5EF4-FFF2-40B4-BE49-F238E27FC236}">
                <a16:creationId xmlns:a16="http://schemas.microsoft.com/office/drawing/2014/main" id="{E4BCA12B-8BB4-71C6-5D19-1F4099359FC9}"/>
              </a:ext>
            </a:extLst>
          </p:cNvPr>
          <p:cNvSpPr txBox="1">
            <a:spLocks noGrp="1"/>
          </p:cNvSpPr>
          <p:nvPr>
            <p:ph type="body" idx="4294967295"/>
          </p:nvPr>
        </p:nvSpPr>
        <p:spPr/>
        <p:txBody>
          <a:bodyPr/>
          <a:lstStyle/>
          <a:p>
            <a:pPr lvl="0">
              <a:spcBef>
                <a:spcPts val="1001"/>
              </a:spcBef>
              <a:buFont typeface="Arial" pitchFamily="32"/>
              <a:buChar char="•"/>
            </a:pPr>
            <a:r>
              <a:rPr lang="fr-FR"/>
              <a:t>Saisir un bout de conversation dans la rue, dans le tram, dans le bus. Recueillir des bribes de conversation, voire même qu’une partie de la discussion.</a:t>
            </a:r>
          </a:p>
          <a:p>
            <a:pPr lvl="0">
              <a:spcBef>
                <a:spcPts val="1001"/>
              </a:spcBef>
              <a:buFont typeface="Arial" pitchFamily="32"/>
              <a:buChar char="•"/>
            </a:pPr>
            <a:r>
              <a:rPr lang="fr-FR"/>
              <a:t>Ne pas forcément noter l’intégralité d’une conversation. Forcez-vous à ne recueillir qu’une ou deux phrases maximum.</a:t>
            </a:r>
          </a:p>
          <a:p>
            <a:pPr lvl="0">
              <a:spcBef>
                <a:spcPts val="1001"/>
              </a:spcBef>
              <a:buNone/>
            </a:pPr>
            <a:endParaRPr lang="fr-FR"/>
          </a:p>
          <a:p>
            <a:pPr lvl="0">
              <a:spcBef>
                <a:spcPts val="1001"/>
              </a:spcBef>
              <a:buFont typeface="Arial" pitchFamily="32"/>
              <a:buChar char="•"/>
            </a:pPr>
            <a:r>
              <a:rPr lang="fr-FR"/>
              <a:t>L’envoyer par email =&gt; </a:t>
            </a:r>
            <a:r>
              <a:rPr lang="fr-FR">
                <a:hlinkClick r:id="rId3">
                  <a:extLst>
                    <a:ext uri="{A12FA001-AC4F-418D-AE19-62706E023703}">
                      <ahyp:hlinkClr xmlns:ahyp="http://schemas.microsoft.com/office/drawing/2018/hyperlinkcolor" val="tx"/>
                    </a:ext>
                  </a:extLst>
                </a:hlinkClick>
              </a:rPr>
              <a:t>odile.farge@gmail.com</a:t>
            </a:r>
          </a:p>
          <a:p>
            <a:pPr lvl="0">
              <a:spcBef>
                <a:spcPts val="1001"/>
              </a:spcBef>
              <a:buFont typeface="Arial" pitchFamily="32"/>
              <a:buChar char="•"/>
            </a:pPr>
            <a:r>
              <a:rPr lang="fr-FR"/>
              <a:t>Objet: [L3-ANGERS] Ecrire pour les medias-Bribes</a:t>
            </a:r>
          </a:p>
          <a:p>
            <a:pPr lvl="0">
              <a:spcBef>
                <a:spcPts val="1001"/>
              </a:spcBef>
              <a:buFont typeface="Arial" pitchFamily="32"/>
              <a:buChar char="•"/>
            </a:pPr>
            <a:r>
              <a:rPr lang="fr-FR"/>
              <a:t>Avant le 7 octobre 2024, 20h00</a:t>
            </a:r>
          </a:p>
        </p:txBody>
      </p:sp>
      <p:pic>
        <p:nvPicPr>
          <p:cNvPr id="4" name="Image 3">
            <a:extLst>
              <a:ext uri="{FF2B5EF4-FFF2-40B4-BE49-F238E27FC236}">
                <a16:creationId xmlns:a16="http://schemas.microsoft.com/office/drawing/2014/main" id="{BD288756-9000-834E-6C44-9C1CFB110859}"/>
              </a:ext>
            </a:extLst>
          </p:cNvPr>
          <p:cNvPicPr>
            <a:picLocks noChangeAspect="1"/>
          </p:cNvPicPr>
          <p:nvPr/>
        </p:nvPicPr>
        <p:blipFill>
          <a:blip r:embed="rId4">
            <a:lum/>
            <a:alphaModFix/>
          </a:blip>
          <a:srcRect/>
          <a:stretch>
            <a:fillRect/>
          </a:stretch>
        </p:blipFill>
        <p:spPr>
          <a:xfrm>
            <a:off x="7608960" y="-243000"/>
            <a:ext cx="4847040" cy="727092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page63">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B774D9BB-EBFC-B2D6-1F7F-153050DB4436}"/>
              </a:ext>
            </a:extLst>
          </p:cNvPr>
          <p:cNvSpPr txBox="1">
            <a:spLocks noGrp="1"/>
          </p:cNvSpPr>
          <p:nvPr>
            <p:ph type="body" idx="4294967295"/>
          </p:nvPr>
        </p:nvSpPr>
        <p:spPr>
          <a:xfrm>
            <a:off x="838080" y="698759"/>
            <a:ext cx="6730560" cy="5477760"/>
          </a:xfrm>
        </p:spPr>
        <p:txBody>
          <a:bodyPr/>
          <a:lstStyle/>
          <a:p>
            <a:pPr lvl="0">
              <a:spcBef>
                <a:spcPts val="1001"/>
              </a:spcBef>
              <a:buNone/>
            </a:pPr>
            <a:endParaRPr lang="fr-FR" sz="3200"/>
          </a:p>
          <a:p>
            <a:pPr lvl="0">
              <a:spcBef>
                <a:spcPts val="1001"/>
              </a:spcBef>
              <a:buNone/>
            </a:pPr>
            <a:endParaRPr lang="fr-FR" sz="3200"/>
          </a:p>
          <a:p>
            <a:pPr lvl="0">
              <a:spcBef>
                <a:spcPts val="1001"/>
              </a:spcBef>
              <a:buNone/>
            </a:pPr>
            <a:r>
              <a:rPr lang="fr-FR" sz="3200"/>
              <a:t>J’ai beaucoup écrit à partir de prises de notes sur le réel, comme un reporter. Le roman réclame le monde.</a:t>
            </a:r>
          </a:p>
          <a:p>
            <a:pPr lvl="0" algn="r">
              <a:spcBef>
                <a:spcPts val="1001"/>
              </a:spcBef>
              <a:buNone/>
            </a:pPr>
            <a:endParaRPr lang="fr-FR" sz="2400" i="1"/>
          </a:p>
          <a:p>
            <a:pPr lvl="0" algn="r">
              <a:spcBef>
                <a:spcPts val="1001"/>
              </a:spcBef>
              <a:buNone/>
            </a:pPr>
            <a:endParaRPr lang="fr-FR" sz="2400" i="1"/>
          </a:p>
          <a:p>
            <a:pPr lvl="0" algn="r">
              <a:spcBef>
                <a:spcPts val="1001"/>
              </a:spcBef>
              <a:buNone/>
            </a:pPr>
            <a:r>
              <a:rPr lang="fr-FR" sz="2400" i="1"/>
              <a:t>Hédi Kaddour, </a:t>
            </a:r>
            <a:br>
              <a:rPr lang="fr-FR" sz="2400" i="1"/>
            </a:br>
            <a:r>
              <a:rPr lang="fr-FR" sz="2400" i="1"/>
              <a:t>Critique littéraire pour Le Monde, Libération…</a:t>
            </a:r>
          </a:p>
        </p:txBody>
      </p:sp>
      <p:pic>
        <p:nvPicPr>
          <p:cNvPr id="3" name="Image 3">
            <a:extLst>
              <a:ext uri="{FF2B5EF4-FFF2-40B4-BE49-F238E27FC236}">
                <a16:creationId xmlns:a16="http://schemas.microsoft.com/office/drawing/2014/main" id="{5B3A5081-8F51-2346-F23E-5067D737ADAA}"/>
              </a:ext>
            </a:extLst>
          </p:cNvPr>
          <p:cNvPicPr>
            <a:picLocks noChangeAspect="1"/>
          </p:cNvPicPr>
          <p:nvPr/>
        </p:nvPicPr>
        <p:blipFill>
          <a:blip r:embed="rId3">
            <a:lum/>
            <a:alphaModFix/>
          </a:blip>
          <a:srcRect l="10654"/>
          <a:stretch>
            <a:fillRect/>
          </a:stretch>
        </p:blipFill>
        <p:spPr>
          <a:xfrm>
            <a:off x="8040600" y="9360"/>
            <a:ext cx="4536720" cy="685764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Exercic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2A904-4A78-69B9-1079-0DF8E83187B4}"/>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77BB71E3-1CEE-FA25-860E-A63BEB89D1C6}"/>
              </a:ext>
            </a:extLst>
          </p:cNvPr>
          <p:cNvSpPr txBox="1">
            <a:spLocks noGrp="1"/>
          </p:cNvSpPr>
          <p:nvPr>
            <p:ph type="body" idx="4294967295"/>
          </p:nvPr>
        </p:nvSpPr>
        <p:spPr>
          <a:xfrm>
            <a:off x="838080" y="1495799"/>
            <a:ext cx="6603840" cy="5139720"/>
          </a:xfrm>
        </p:spPr>
        <p:txBody>
          <a:bodyPr/>
          <a:lstStyle/>
          <a:p>
            <a:pPr lvl="0">
              <a:spcBef>
                <a:spcPts val="1001"/>
              </a:spcBef>
              <a:buFont typeface="Arial" pitchFamily="32"/>
              <a:buChar char="•"/>
            </a:pPr>
            <a:r>
              <a:rPr lang="fr-FR" dirty="0"/>
              <a:t>Avec votre bribe de conversation, inventez une histoire. Imaginez ce qui s’est passé avant et ce qui s’est passé après.</a:t>
            </a:r>
          </a:p>
          <a:p>
            <a:pPr lvl="1">
              <a:spcBef>
                <a:spcPts val="499"/>
              </a:spcBef>
              <a:buFont typeface="Arial" pitchFamily="32"/>
              <a:buChar char="•"/>
            </a:pPr>
            <a:r>
              <a:rPr lang="fr-FR" sz="2400" dirty="0"/>
              <a:t>Écrivez sans vous arrêter</a:t>
            </a:r>
          </a:p>
          <a:p>
            <a:pPr lvl="1">
              <a:spcBef>
                <a:spcPts val="499"/>
              </a:spcBef>
              <a:buFont typeface="Arial" pitchFamily="32"/>
              <a:buChar char="•"/>
            </a:pPr>
            <a:r>
              <a:rPr lang="fr-FR" sz="2400" dirty="0"/>
              <a:t>Petit conseil : Plantez le décor et donnez quelques détails du contexte. (Ne commencez pas par le dialogue recueilli)</a:t>
            </a:r>
          </a:p>
          <a:p>
            <a:pPr lvl="1">
              <a:spcBef>
                <a:spcPts val="499"/>
              </a:spcBef>
              <a:buFont typeface="Arial" pitchFamily="32"/>
              <a:buChar char="•"/>
            </a:pPr>
            <a:r>
              <a:rPr lang="fr-FR" sz="2400" dirty="0"/>
              <a:t>Restez dans le ton de votre dialogue recueilli</a:t>
            </a:r>
          </a:p>
          <a:p>
            <a:pPr lvl="1">
              <a:spcBef>
                <a:spcPts val="499"/>
              </a:spcBef>
              <a:buFont typeface="Arial" pitchFamily="32"/>
              <a:buChar char="•"/>
            </a:pPr>
            <a:r>
              <a:rPr lang="fr-FR" sz="2400" dirty="0"/>
              <a:t>Incorporez le dialogue dans votre histoire.</a:t>
            </a:r>
          </a:p>
          <a:p>
            <a:pPr lvl="0">
              <a:buNone/>
            </a:pPr>
            <a:endParaRPr lang="fr-FR" sz="2400" dirty="0"/>
          </a:p>
          <a:p>
            <a:pPr lvl="1">
              <a:spcBef>
                <a:spcPts val="499"/>
              </a:spcBef>
              <a:buFont typeface="Arial" pitchFamily="32"/>
              <a:buChar char="•"/>
            </a:pPr>
            <a:r>
              <a:rPr lang="fr-FR" sz="2400" dirty="0"/>
              <a:t>15/20mn</a:t>
            </a:r>
          </a:p>
          <a:p>
            <a:pPr lvl="1">
              <a:spcBef>
                <a:spcPts val="499"/>
              </a:spcBef>
              <a:buFont typeface="Arial" pitchFamily="32"/>
              <a:buChar char="•"/>
            </a:pPr>
            <a:r>
              <a:rPr lang="fr-FR" sz="2400" dirty="0"/>
              <a:t>En haut : votre nom</a:t>
            </a:r>
          </a:p>
          <a:p>
            <a:pPr lvl="1">
              <a:spcBef>
                <a:spcPts val="499"/>
              </a:spcBef>
              <a:buFont typeface="Arial" pitchFamily="32"/>
              <a:buChar char="•"/>
            </a:pPr>
            <a:r>
              <a:rPr lang="fr-FR" sz="2400" dirty="0"/>
              <a:t>+ la bribe de conversation d’où vous partez.</a:t>
            </a:r>
          </a:p>
          <a:p>
            <a:pPr lvl="1">
              <a:spcBef>
                <a:spcPts val="499"/>
              </a:spcBef>
              <a:buFont typeface="Arial" pitchFamily="32"/>
              <a:buChar char="•"/>
            </a:pPr>
            <a:r>
              <a:rPr lang="fr-FR" sz="2400" dirty="0"/>
              <a:t>Me rendre la feuille à la pause</a:t>
            </a:r>
          </a:p>
        </p:txBody>
      </p:sp>
      <p:pic>
        <p:nvPicPr>
          <p:cNvPr id="4" name="Image 3">
            <a:extLst>
              <a:ext uri="{FF2B5EF4-FFF2-40B4-BE49-F238E27FC236}">
                <a16:creationId xmlns:a16="http://schemas.microsoft.com/office/drawing/2014/main" id="{02752B30-ECAB-5FD4-5102-1F584558BF10}"/>
              </a:ext>
            </a:extLst>
          </p:cNvPr>
          <p:cNvPicPr>
            <a:picLocks noChangeAspect="1"/>
          </p:cNvPicPr>
          <p:nvPr/>
        </p:nvPicPr>
        <p:blipFill>
          <a:blip r:embed="rId3">
            <a:lum/>
            <a:alphaModFix/>
          </a:blip>
          <a:srcRect l="16428"/>
          <a:stretch>
            <a:fillRect/>
          </a:stretch>
        </p:blipFill>
        <p:spPr>
          <a:xfrm>
            <a:off x="7611480" y="-344160"/>
            <a:ext cx="4892760" cy="87822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page65">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14C47FE9-45DA-9369-6CC4-08D4C3ED32B4}"/>
              </a:ext>
            </a:extLst>
          </p:cNvPr>
          <p:cNvSpPr txBox="1">
            <a:spLocks noGrp="1"/>
          </p:cNvSpPr>
          <p:nvPr>
            <p:ph type="title" idx="4294967295"/>
          </p:nvPr>
        </p:nvSpPr>
        <p:spPr/>
        <p:txBody>
          <a:bodyPr/>
          <a:lstStyle/>
          <a:p>
            <a:pPr lvl="0"/>
            <a:endParaRPr lang="fr-FR" sz="1800">
              <a:latin typeface="Calibri" pitchFamily="18"/>
            </a:endParaRPr>
          </a:p>
        </p:txBody>
      </p:sp>
      <p:sp>
        <p:nvSpPr>
          <p:cNvPr id="3" name="Espace réservé du contenu 4">
            <a:extLst>
              <a:ext uri="{FF2B5EF4-FFF2-40B4-BE49-F238E27FC236}">
                <a16:creationId xmlns:a16="http://schemas.microsoft.com/office/drawing/2014/main" id="{C9B93061-C810-0E95-1546-89A42F820D08}"/>
              </a:ext>
            </a:extLst>
          </p:cNvPr>
          <p:cNvSpPr txBox="1">
            <a:spLocks noGrp="1"/>
          </p:cNvSpPr>
          <p:nvPr>
            <p:ph type="body" idx="4294967295"/>
          </p:nvPr>
        </p:nvSpPr>
        <p:spPr/>
        <p:txBody>
          <a:bodyPr/>
          <a:lstStyle/>
          <a:p>
            <a:pPr lvl="0">
              <a:spcBef>
                <a:spcPts val="1001"/>
              </a:spcBef>
              <a:buFont typeface="Arial" pitchFamily="32"/>
              <a:buChar char="•"/>
            </a:pPr>
            <a:r>
              <a:rPr lang="fr-FR" dirty="0"/>
              <a:t>Les différents leviers d’écriture</a:t>
            </a:r>
          </a:p>
          <a:p>
            <a:pPr lvl="1">
              <a:spcBef>
                <a:spcPts val="499"/>
              </a:spcBef>
              <a:buFont typeface="Arial" pitchFamily="32"/>
              <a:buChar char="•"/>
            </a:pPr>
            <a:r>
              <a:rPr lang="fr-FR" sz="2400" dirty="0"/>
              <a:t>Analogie, Comparaison, Métaphore</a:t>
            </a:r>
          </a:p>
          <a:p>
            <a:pPr lvl="0">
              <a:spcBef>
                <a:spcPts val="1001"/>
              </a:spcBef>
              <a:buFont typeface="Arial" pitchFamily="32"/>
              <a:buChar char="•"/>
            </a:pPr>
            <a:r>
              <a:rPr lang="fr-FR" dirty="0"/>
              <a:t>Quelques procédés d’écritures journalistiques</a:t>
            </a:r>
          </a:p>
          <a:p>
            <a:pPr lvl="1">
              <a:spcBef>
                <a:spcPts val="499"/>
              </a:spcBef>
              <a:buFont typeface="Arial" pitchFamily="32"/>
              <a:buChar char="•"/>
            </a:pPr>
            <a:r>
              <a:rPr lang="fr-FR" sz="2400" dirty="0"/>
              <a:t>L’identification, Le renversement, L’étrangement, Le conte, L’effet dernière ligne</a:t>
            </a:r>
          </a:p>
          <a:p>
            <a:pPr lvl="0">
              <a:spcBef>
                <a:spcPts val="1001"/>
              </a:spcBef>
              <a:buFont typeface="Arial" pitchFamily="32"/>
              <a:buChar char="•"/>
            </a:pPr>
            <a:r>
              <a:rPr lang="fr-FR" dirty="0"/>
              <a:t>Titre</a:t>
            </a:r>
          </a:p>
        </p:txBody>
      </p:sp>
      <p:pic>
        <p:nvPicPr>
          <p:cNvPr id="4" name="Image 5">
            <a:extLst>
              <a:ext uri="{FF2B5EF4-FFF2-40B4-BE49-F238E27FC236}">
                <a16:creationId xmlns:a16="http://schemas.microsoft.com/office/drawing/2014/main" id="{2F3FDD4A-4EB0-33CD-8102-20809158DDDD}"/>
              </a:ext>
            </a:extLst>
          </p:cNvPr>
          <p:cNvPicPr>
            <a:picLocks noChangeAspect="1"/>
          </p:cNvPicPr>
          <p:nvPr/>
        </p:nvPicPr>
        <p:blipFill>
          <a:blip r:embed="rId3">
            <a:lum/>
            <a:alphaModFix/>
          </a:blip>
          <a:srcRect/>
          <a:stretch>
            <a:fillRect/>
          </a:stretch>
        </p:blipFill>
        <p:spPr>
          <a:xfrm>
            <a:off x="8040600" y="0"/>
            <a:ext cx="4571640" cy="68576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Class="entr"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Class="entr"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Class="entr"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name="Écri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498432-EA47-EFC9-3D30-459BD30D930D}"/>
              </a:ext>
            </a:extLst>
          </p:cNvPr>
          <p:cNvSpPr txBox="1">
            <a:spLocks noGrp="1"/>
          </p:cNvSpPr>
          <p:nvPr>
            <p:ph type="title" idx="4294967295"/>
          </p:nvPr>
        </p:nvSpPr>
        <p:spPr/>
        <p:txBody>
          <a:bodyPr/>
          <a:lstStyle/>
          <a:p>
            <a:pPr lvl="0"/>
            <a:r>
              <a:rPr lang="fr-FR"/>
              <a:t>Écrire</a:t>
            </a:r>
          </a:p>
        </p:txBody>
      </p:sp>
      <p:sp>
        <p:nvSpPr>
          <p:cNvPr id="3" name="Espace réservé du contenu 2">
            <a:extLst>
              <a:ext uri="{FF2B5EF4-FFF2-40B4-BE49-F238E27FC236}">
                <a16:creationId xmlns:a16="http://schemas.microsoft.com/office/drawing/2014/main" id="{6CA2CCD2-28F2-17EE-72E8-D27E4A980B85}"/>
              </a:ext>
            </a:extLst>
          </p:cNvPr>
          <p:cNvSpPr txBox="1">
            <a:spLocks noGrp="1"/>
          </p:cNvSpPr>
          <p:nvPr>
            <p:ph type="body" idx="4294967295"/>
          </p:nvPr>
        </p:nvSpPr>
        <p:spPr/>
        <p:txBody>
          <a:bodyPr/>
          <a:lstStyle/>
          <a:p>
            <a:pPr lvl="0">
              <a:spcBef>
                <a:spcPts val="1001"/>
              </a:spcBef>
              <a:buFont typeface="Arial" pitchFamily="32"/>
              <a:buChar char="•"/>
            </a:pPr>
            <a:r>
              <a:rPr lang="fr-FR"/>
              <a:t>Dans le journalisme, on écrit pour le lecteur immédiat, auquel on pense et que l’on doit séduire.</a:t>
            </a:r>
          </a:p>
          <a:p>
            <a:pPr lvl="0">
              <a:spcBef>
                <a:spcPts val="1001"/>
              </a:spcBef>
              <a:buFont typeface="Arial" pitchFamily="32"/>
              <a:buChar char="•"/>
            </a:pPr>
            <a:r>
              <a:rPr lang="fr-FR"/>
              <a:t>On s’adresse à une personne à qui l’on dit : « tu ne dois pas abandonner ce que tu lis jusqu’à ce que j’aie fini </a:t>
            </a:r>
            <a:r>
              <a:rPr lang="fr-FR" i="1"/>
              <a:t>(de te raconter mon histoire)</a:t>
            </a:r>
            <a:r>
              <a:rPr lang="fr-FR"/>
              <a:t> »</a:t>
            </a:r>
          </a:p>
          <a:p>
            <a:pPr lvl="0">
              <a:spcBef>
                <a:spcPts val="1001"/>
              </a:spcBef>
              <a:buFont typeface="Arial" pitchFamily="32"/>
              <a:buChar char="•"/>
            </a:pPr>
            <a:r>
              <a:rPr lang="fr-FR"/>
              <a:t>On écrit pour être lu…</a:t>
            </a:r>
          </a:p>
          <a:p>
            <a:pPr lvl="0">
              <a:spcBef>
                <a:spcPts val="1001"/>
              </a:spcBef>
              <a:buNone/>
            </a:pPr>
            <a:endParaRPr lang="fr-FR"/>
          </a:p>
        </p:txBody>
      </p:sp>
      <p:pic>
        <p:nvPicPr>
          <p:cNvPr id="4" name="Image 3">
            <a:extLst>
              <a:ext uri="{FF2B5EF4-FFF2-40B4-BE49-F238E27FC236}">
                <a16:creationId xmlns:a16="http://schemas.microsoft.com/office/drawing/2014/main" id="{46944B55-8998-A729-9B74-5780AC7F2518}"/>
              </a:ext>
            </a:extLst>
          </p:cNvPr>
          <p:cNvPicPr>
            <a:picLocks noChangeAspect="1"/>
          </p:cNvPicPr>
          <p:nvPr/>
        </p:nvPicPr>
        <p:blipFill>
          <a:blip r:embed="rId3">
            <a:lum/>
            <a:alphaModFix/>
          </a:blip>
          <a:srcRect/>
          <a:stretch>
            <a:fillRect/>
          </a:stretch>
        </p:blipFill>
        <p:spPr>
          <a:xfrm>
            <a:off x="8034120" y="-4680"/>
            <a:ext cx="4574879" cy="6862319"/>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L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9279AA-41AF-1046-F56D-7AC5B6017003}"/>
              </a:ext>
            </a:extLst>
          </p:cNvPr>
          <p:cNvSpPr txBox="1">
            <a:spLocks noGrp="1"/>
          </p:cNvSpPr>
          <p:nvPr>
            <p:ph type="title" idx="4294967295"/>
          </p:nvPr>
        </p:nvSpPr>
        <p:spPr/>
        <p:txBody>
          <a:bodyPr/>
          <a:lstStyle/>
          <a:p>
            <a:pPr lvl="0"/>
            <a:r>
              <a:rPr lang="fr-FR"/>
              <a:t>Le titre</a:t>
            </a:r>
          </a:p>
        </p:txBody>
      </p:sp>
      <p:sp>
        <p:nvSpPr>
          <p:cNvPr id="3" name="Espace réservé du contenu 2">
            <a:extLst>
              <a:ext uri="{FF2B5EF4-FFF2-40B4-BE49-F238E27FC236}">
                <a16:creationId xmlns:a16="http://schemas.microsoft.com/office/drawing/2014/main" id="{0A7CA321-46C9-A1D4-BAFF-667F5170748C}"/>
              </a:ext>
            </a:extLst>
          </p:cNvPr>
          <p:cNvSpPr txBox="1">
            <a:spLocks noGrp="1"/>
          </p:cNvSpPr>
          <p:nvPr>
            <p:ph type="body" idx="4294967295"/>
          </p:nvPr>
        </p:nvSpPr>
        <p:spPr/>
        <p:txBody>
          <a:bodyPr/>
          <a:lstStyle/>
          <a:p>
            <a:pPr lvl="0">
              <a:spcBef>
                <a:spcPts val="1001"/>
              </a:spcBef>
              <a:buFont typeface="Arial" pitchFamily="32"/>
              <a:buChar char="•"/>
            </a:pPr>
            <a:r>
              <a:rPr lang="fr-FR" dirty="0"/>
              <a:t>C’est le titre qui détermine si on va lire un article.</a:t>
            </a:r>
          </a:p>
          <a:p>
            <a:pPr lvl="0">
              <a:spcBef>
                <a:spcPts val="1001"/>
              </a:spcBef>
              <a:buFont typeface="Arial" pitchFamily="32"/>
              <a:buChar char="•"/>
            </a:pPr>
            <a:r>
              <a:rPr lang="fr-FR" dirty="0"/>
              <a:t>Un « bon » titre : court – percutant</a:t>
            </a:r>
          </a:p>
          <a:p>
            <a:pPr lvl="1">
              <a:spcBef>
                <a:spcPts val="499"/>
              </a:spcBef>
              <a:buFont typeface="Arial" pitchFamily="32"/>
              <a:buChar char="•"/>
            </a:pPr>
            <a:r>
              <a:rPr lang="fr-FR" sz="2400" dirty="0"/>
              <a:t>Avec des mots simples (et des mots clés si l’on est sur le Web)</a:t>
            </a:r>
          </a:p>
          <a:p>
            <a:pPr lvl="1">
              <a:spcBef>
                <a:spcPts val="499"/>
              </a:spcBef>
              <a:buFont typeface="Arial" pitchFamily="32"/>
              <a:buChar char="•"/>
            </a:pPr>
            <a:r>
              <a:rPr lang="fr-FR" sz="2400" dirty="0"/>
              <a:t>Ne pas faire du sensationnel</a:t>
            </a:r>
          </a:p>
          <a:p>
            <a:pPr lvl="1">
              <a:spcBef>
                <a:spcPts val="499"/>
              </a:spcBef>
              <a:buFont typeface="Arial" pitchFamily="32"/>
              <a:buChar char="•"/>
            </a:pPr>
            <a:r>
              <a:rPr lang="fr-FR" sz="2400" dirty="0"/>
              <a:t>Être certain(e) de se faire comprendre (Quelle que soit le procédé utilisé)</a:t>
            </a:r>
          </a:p>
          <a:p>
            <a:pPr lvl="1">
              <a:spcBef>
                <a:spcPts val="499"/>
              </a:spcBef>
              <a:buFont typeface="Arial" pitchFamily="32"/>
              <a:buChar char="•"/>
            </a:pPr>
            <a:r>
              <a:rPr lang="fr-FR" sz="2400" dirty="0"/>
              <a:t>Être précis, simple et … créatif !</a:t>
            </a:r>
          </a:p>
        </p:txBody>
      </p:sp>
      <p:pic>
        <p:nvPicPr>
          <p:cNvPr id="4" name="Picture 2">
            <a:extLst>
              <a:ext uri="{FF2B5EF4-FFF2-40B4-BE49-F238E27FC236}">
                <a16:creationId xmlns:a16="http://schemas.microsoft.com/office/drawing/2014/main" id="{73A98412-6887-E5F7-96A1-5FEC4714314D}"/>
              </a:ext>
            </a:extLst>
          </p:cNvPr>
          <p:cNvPicPr>
            <a:picLocks noChangeAspect="1"/>
          </p:cNvPicPr>
          <p:nvPr/>
        </p:nvPicPr>
        <p:blipFill>
          <a:blip r:embed="rId3">
            <a:lum/>
            <a:alphaModFix/>
          </a:blip>
          <a:srcRect/>
          <a:stretch>
            <a:fillRect/>
          </a:stretch>
        </p:blipFill>
        <p:spPr>
          <a:xfrm>
            <a:off x="8040600" y="-179280"/>
            <a:ext cx="4762079" cy="714348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L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770668-58E2-1CF9-4948-920B2CE93007}"/>
              </a:ext>
            </a:extLst>
          </p:cNvPr>
          <p:cNvSpPr txBox="1">
            <a:spLocks noGrp="1"/>
          </p:cNvSpPr>
          <p:nvPr>
            <p:ph type="title" idx="4294967295"/>
          </p:nvPr>
        </p:nvSpPr>
        <p:spPr/>
        <p:txBody>
          <a:bodyPr/>
          <a:lstStyle/>
          <a:p>
            <a:pPr lvl="0"/>
            <a:r>
              <a:rPr lang="fr-FR"/>
              <a:t>Le titre</a:t>
            </a:r>
          </a:p>
        </p:txBody>
      </p:sp>
      <p:sp>
        <p:nvSpPr>
          <p:cNvPr id="3" name="Espace réservé du contenu 2">
            <a:extLst>
              <a:ext uri="{FF2B5EF4-FFF2-40B4-BE49-F238E27FC236}">
                <a16:creationId xmlns:a16="http://schemas.microsoft.com/office/drawing/2014/main" id="{183D72E2-A896-921C-05A1-5B819B443044}"/>
              </a:ext>
            </a:extLst>
          </p:cNvPr>
          <p:cNvSpPr txBox="1">
            <a:spLocks noGrp="1"/>
          </p:cNvSpPr>
          <p:nvPr>
            <p:ph type="body" idx="4294967295"/>
          </p:nvPr>
        </p:nvSpPr>
        <p:spPr/>
        <p:txBody>
          <a:bodyPr/>
          <a:lstStyle/>
          <a:p>
            <a:pPr lvl="0">
              <a:spcBef>
                <a:spcPts val="1001"/>
              </a:spcBef>
              <a:buFont typeface="Arial" pitchFamily="32"/>
              <a:buChar char="•"/>
            </a:pPr>
            <a:r>
              <a:rPr lang="fr-FR" dirty="0"/>
              <a:t>L’art de titrer est un genre difficile</a:t>
            </a:r>
          </a:p>
          <a:p>
            <a:pPr lvl="0">
              <a:spcBef>
                <a:spcPts val="1001"/>
              </a:spcBef>
              <a:buNone/>
            </a:pPr>
            <a:r>
              <a:rPr lang="fr-FR" dirty="0"/>
              <a:t>Il faut attirer le lecteur sans le « racoler », lui donner envie de lire l’article sans lui en dévoiler le contenu par avance, résumer un texte en quelques mots sans le trahir, bref, en dire assez sans en dire trop, tout en étant clair et engageant</a:t>
            </a:r>
          </a:p>
          <a:p>
            <a:pPr lvl="0" algn="r">
              <a:spcBef>
                <a:spcPts val="1001"/>
              </a:spcBef>
              <a:buNone/>
            </a:pPr>
            <a:r>
              <a:rPr lang="fr-FR" sz="2400" i="1" dirty="0"/>
              <a:t>Thomas Ferenczi, journaliste au Monde</a:t>
            </a:r>
          </a:p>
        </p:txBody>
      </p:sp>
      <p:pic>
        <p:nvPicPr>
          <p:cNvPr id="4" name="Image 3">
            <a:extLst>
              <a:ext uri="{FF2B5EF4-FFF2-40B4-BE49-F238E27FC236}">
                <a16:creationId xmlns:a16="http://schemas.microsoft.com/office/drawing/2014/main" id="{16F496CC-8A55-0940-98D5-9B220E470744}"/>
              </a:ext>
            </a:extLst>
          </p:cNvPr>
          <p:cNvPicPr>
            <a:picLocks noChangeAspect="1"/>
          </p:cNvPicPr>
          <p:nvPr/>
        </p:nvPicPr>
        <p:blipFill>
          <a:blip r:embed="rId3">
            <a:lum/>
            <a:alphaModFix/>
          </a:blip>
          <a:srcRect/>
          <a:stretch>
            <a:fillRect/>
          </a:stretch>
        </p:blipFill>
        <p:spPr>
          <a:xfrm>
            <a:off x="8040600" y="-164520"/>
            <a:ext cx="4838760" cy="726876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 J’Accuse… ! » : &#10;un titre qui marqu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3B6CA-7169-D7AE-D975-3C79AB1DD365}"/>
              </a:ext>
            </a:extLst>
          </p:cNvPr>
          <p:cNvSpPr txBox="1">
            <a:spLocks noGrp="1"/>
          </p:cNvSpPr>
          <p:nvPr>
            <p:ph type="title" idx="4294967295"/>
          </p:nvPr>
        </p:nvSpPr>
        <p:spPr/>
        <p:txBody>
          <a:bodyPr/>
          <a:lstStyle/>
          <a:p>
            <a:pPr lvl="0"/>
            <a:r>
              <a:rPr lang="fr-FR"/>
              <a:t>« J’Accuse… ! » : </a:t>
            </a:r>
            <a:br>
              <a:rPr lang="fr-FR"/>
            </a:br>
            <a:r>
              <a:rPr lang="fr-FR"/>
              <a:t>un titre qui marque</a:t>
            </a:r>
          </a:p>
        </p:txBody>
      </p:sp>
      <p:sp>
        <p:nvSpPr>
          <p:cNvPr id="3" name="Espace réservé du contenu 2">
            <a:extLst>
              <a:ext uri="{FF2B5EF4-FFF2-40B4-BE49-F238E27FC236}">
                <a16:creationId xmlns:a16="http://schemas.microsoft.com/office/drawing/2014/main" id="{D3CD4E55-B2A4-187E-42D5-150879E97F19}"/>
              </a:ext>
            </a:extLst>
          </p:cNvPr>
          <p:cNvSpPr txBox="1">
            <a:spLocks noGrp="1"/>
          </p:cNvSpPr>
          <p:nvPr>
            <p:ph type="body" idx="4294967295"/>
          </p:nvPr>
        </p:nvSpPr>
        <p:spPr>
          <a:xfrm>
            <a:off x="838080" y="2481839"/>
            <a:ext cx="6215399" cy="3694680"/>
          </a:xfrm>
        </p:spPr>
        <p:txBody>
          <a:bodyPr/>
          <a:lstStyle/>
          <a:p>
            <a:pPr lvl="0">
              <a:spcBef>
                <a:spcPts val="1001"/>
              </a:spcBef>
              <a:buFont typeface="Arial" pitchFamily="32"/>
              <a:buChar char="•"/>
            </a:pPr>
            <a:r>
              <a:rPr lang="fr-FR" dirty="0"/>
              <a:t>Un des articles parus dans la presse les plus connus au monde</a:t>
            </a:r>
          </a:p>
          <a:p>
            <a:pPr lvl="0">
              <a:spcBef>
                <a:spcPts val="1001"/>
              </a:spcBef>
              <a:buNone/>
            </a:pPr>
            <a:endParaRPr lang="fr-FR" dirty="0"/>
          </a:p>
          <a:p>
            <a:pPr lvl="0">
              <a:spcBef>
                <a:spcPts val="1001"/>
              </a:spcBef>
              <a:buFont typeface="Arial" pitchFamily="32"/>
              <a:buChar char="•"/>
            </a:pPr>
            <a:r>
              <a:rPr lang="fr-FR" dirty="0"/>
              <a:t>Le symbole du pouvoir de la presse au service de la défense d'un homme et de la vérité.</a:t>
            </a:r>
          </a:p>
        </p:txBody>
      </p:sp>
      <p:pic>
        <p:nvPicPr>
          <p:cNvPr id="4" name="Image 3">
            <a:extLst>
              <a:ext uri="{FF2B5EF4-FFF2-40B4-BE49-F238E27FC236}">
                <a16:creationId xmlns:a16="http://schemas.microsoft.com/office/drawing/2014/main" id="{B7707F7B-663D-0539-3DD7-9C8398214124}"/>
              </a:ext>
            </a:extLst>
          </p:cNvPr>
          <p:cNvPicPr>
            <a:picLocks noChangeAspect="1"/>
          </p:cNvPicPr>
          <p:nvPr/>
        </p:nvPicPr>
        <p:blipFill>
          <a:blip r:embed="rId3">
            <a:lum/>
            <a:alphaModFix/>
          </a:blip>
          <a:srcRect/>
          <a:stretch>
            <a:fillRect/>
          </a:stretch>
        </p:blipFill>
        <p:spPr>
          <a:xfrm>
            <a:off x="7608960" y="0"/>
            <a:ext cx="5150160" cy="682127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 J’Accuse… ! » : &#10;un article qui innov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D27FF6-9056-746A-05AE-9920399C6897}"/>
              </a:ext>
            </a:extLst>
          </p:cNvPr>
          <p:cNvSpPr txBox="1">
            <a:spLocks noGrp="1"/>
          </p:cNvSpPr>
          <p:nvPr>
            <p:ph type="title" idx="4294967295"/>
          </p:nvPr>
        </p:nvSpPr>
        <p:spPr/>
        <p:txBody>
          <a:bodyPr/>
          <a:lstStyle/>
          <a:p>
            <a:pPr lvl="0"/>
            <a:r>
              <a:rPr lang="fr-FR"/>
              <a:t>« J’Accuse… ! » : </a:t>
            </a:r>
            <a:br>
              <a:rPr lang="fr-FR"/>
            </a:br>
            <a:r>
              <a:rPr lang="fr-FR"/>
              <a:t>un article qui innove</a:t>
            </a:r>
          </a:p>
        </p:txBody>
      </p:sp>
      <p:sp>
        <p:nvSpPr>
          <p:cNvPr id="3" name="Espace réservé du contenu 2">
            <a:extLst>
              <a:ext uri="{FF2B5EF4-FFF2-40B4-BE49-F238E27FC236}">
                <a16:creationId xmlns:a16="http://schemas.microsoft.com/office/drawing/2014/main" id="{56E37D80-318F-A5EF-C3FD-D8DBD83DDBA0}"/>
              </a:ext>
            </a:extLst>
          </p:cNvPr>
          <p:cNvSpPr txBox="1">
            <a:spLocks noGrp="1"/>
          </p:cNvSpPr>
          <p:nvPr>
            <p:ph type="body" idx="4294967295"/>
          </p:nvPr>
        </p:nvSpPr>
        <p:spPr>
          <a:xfrm>
            <a:off x="838080" y="2527200"/>
            <a:ext cx="6730560" cy="3649319"/>
          </a:xfrm>
        </p:spPr>
        <p:txBody>
          <a:bodyPr/>
          <a:lstStyle/>
          <a:p>
            <a:pPr lvl="0">
              <a:spcBef>
                <a:spcPts val="1001"/>
              </a:spcBef>
              <a:buFont typeface="Arial" pitchFamily="32"/>
              <a:buChar char="•"/>
            </a:pPr>
            <a:r>
              <a:rPr lang="fr-FR"/>
              <a:t>Un titre très court et percutant</a:t>
            </a:r>
          </a:p>
          <a:p>
            <a:pPr lvl="0">
              <a:spcBef>
                <a:spcPts val="1001"/>
              </a:spcBef>
              <a:buNone/>
            </a:pPr>
            <a:endParaRPr lang="fr-FR"/>
          </a:p>
          <a:p>
            <a:pPr lvl="0">
              <a:spcBef>
                <a:spcPts val="1001"/>
              </a:spcBef>
              <a:buFont typeface="Arial" pitchFamily="32"/>
              <a:buChar char="•"/>
            </a:pPr>
            <a:r>
              <a:rPr lang="fr-FR"/>
              <a:t>Du point de vue du fond</a:t>
            </a:r>
          </a:p>
          <a:p>
            <a:pPr lvl="0">
              <a:spcBef>
                <a:spcPts val="1001"/>
              </a:spcBef>
              <a:buFont typeface="Arial" pitchFamily="32"/>
              <a:buChar char="•"/>
            </a:pPr>
            <a:r>
              <a:rPr lang="fr-FR"/>
              <a:t>Du point de vue de la forme</a:t>
            </a:r>
          </a:p>
        </p:txBody>
      </p:sp>
      <p:pic>
        <p:nvPicPr>
          <p:cNvPr id="4" name="Image 3">
            <a:extLst>
              <a:ext uri="{FF2B5EF4-FFF2-40B4-BE49-F238E27FC236}">
                <a16:creationId xmlns:a16="http://schemas.microsoft.com/office/drawing/2014/main" id="{32D7B2E9-ED2A-1F65-CBA1-D500393E6AD7}"/>
              </a:ext>
            </a:extLst>
          </p:cNvPr>
          <p:cNvPicPr>
            <a:picLocks noChangeAspect="1"/>
          </p:cNvPicPr>
          <p:nvPr/>
        </p:nvPicPr>
        <p:blipFill>
          <a:blip r:embed="rId3">
            <a:lum/>
            <a:alphaModFix/>
          </a:blip>
          <a:srcRect l="33681" t="957" r="12846" b="-957"/>
          <a:stretch>
            <a:fillRect/>
          </a:stretch>
        </p:blipFill>
        <p:spPr>
          <a:xfrm>
            <a:off x="7608960" y="0"/>
            <a:ext cx="5593320" cy="697356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La loi des titres selon Betteridge (2009)">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50B5A-2DFE-6F3F-BCA8-AE076F2B765A}"/>
              </a:ext>
            </a:extLst>
          </p:cNvPr>
          <p:cNvSpPr txBox="1">
            <a:spLocks noGrp="1"/>
          </p:cNvSpPr>
          <p:nvPr>
            <p:ph type="title" idx="4294967295"/>
          </p:nvPr>
        </p:nvSpPr>
        <p:spPr>
          <a:xfrm>
            <a:off x="838080" y="365040"/>
            <a:ext cx="6770160" cy="1325160"/>
          </a:xfrm>
        </p:spPr>
        <p:txBody>
          <a:bodyPr/>
          <a:lstStyle/>
          <a:p>
            <a:pPr lvl="0"/>
            <a:r>
              <a:rPr lang="fr-FR"/>
              <a:t>La loi des titres selon Betteridge (2009)</a:t>
            </a:r>
          </a:p>
        </p:txBody>
      </p:sp>
      <p:sp>
        <p:nvSpPr>
          <p:cNvPr id="3" name="Espace réservé du contenu 2">
            <a:extLst>
              <a:ext uri="{FF2B5EF4-FFF2-40B4-BE49-F238E27FC236}">
                <a16:creationId xmlns:a16="http://schemas.microsoft.com/office/drawing/2014/main" id="{79B93BF3-367E-5E33-C28E-99ED8A7C26A9}"/>
              </a:ext>
            </a:extLst>
          </p:cNvPr>
          <p:cNvSpPr txBox="1">
            <a:spLocks noGrp="1"/>
          </p:cNvSpPr>
          <p:nvPr>
            <p:ph type="body" idx="4294967295"/>
          </p:nvPr>
        </p:nvSpPr>
        <p:spPr>
          <a:xfrm>
            <a:off x="835200" y="1938600"/>
            <a:ext cx="6730560" cy="4252680"/>
          </a:xfrm>
        </p:spPr>
        <p:txBody>
          <a:bodyPr/>
          <a:lstStyle/>
          <a:p>
            <a:pPr lvl="0">
              <a:spcBef>
                <a:spcPts val="1001"/>
              </a:spcBef>
              <a:buFont typeface="Arial" pitchFamily="32"/>
              <a:buChar char="•"/>
            </a:pPr>
            <a:r>
              <a:rPr lang="fr-FR" dirty="0"/>
              <a:t>De l’usage du ? Dans les titres d’articles</a:t>
            </a:r>
          </a:p>
          <a:p>
            <a:pPr lvl="0">
              <a:spcBef>
                <a:spcPts val="1001"/>
              </a:spcBef>
              <a:buNone/>
            </a:pPr>
            <a:endParaRPr lang="fr-FR" dirty="0"/>
          </a:p>
          <a:p>
            <a:pPr lvl="0">
              <a:spcBef>
                <a:spcPts val="1001"/>
              </a:spcBef>
              <a:buFont typeface="Arial" pitchFamily="32"/>
              <a:buChar char="•"/>
            </a:pPr>
            <a:r>
              <a:rPr lang="fr-FR" dirty="0"/>
              <a:t>« À tout titre d'article journalistique se terminant par un point d'interrogation il peut être répondu par la négative »</a:t>
            </a:r>
          </a:p>
          <a:p>
            <a:pPr lvl="0">
              <a:spcBef>
                <a:spcPts val="1001"/>
              </a:spcBef>
              <a:buNone/>
            </a:pPr>
            <a:endParaRPr lang="fr-FR" dirty="0"/>
          </a:p>
          <a:p>
            <a:pPr lvl="0">
              <a:spcBef>
                <a:spcPts val="1001"/>
              </a:spcBef>
              <a:buNone/>
            </a:pPr>
            <a:endParaRPr lang="fr-FR" dirty="0"/>
          </a:p>
          <a:p>
            <a:pPr lvl="0">
              <a:spcBef>
                <a:spcPts val="1001"/>
              </a:spcBef>
              <a:buFont typeface="Arial" pitchFamily="32"/>
              <a:buChar char="•"/>
            </a:pPr>
            <a:r>
              <a:rPr lang="fr-FR" dirty="0">
                <a:hlinkClick r:id="rId3">
                  <a:extLst>
                    <a:ext uri="{A12FA001-AC4F-418D-AE19-62706E023703}">
                      <ahyp:hlinkClr xmlns:ahyp="http://schemas.microsoft.com/office/drawing/2018/hyperlinkcolor" val="tx"/>
                    </a:ext>
                  </a:extLst>
                </a:hlinkClick>
              </a:rPr>
              <a:t>http://betteridgeslaw.com/</a:t>
            </a:r>
          </a:p>
          <a:p>
            <a:pPr lvl="0">
              <a:spcBef>
                <a:spcPts val="1001"/>
              </a:spcBef>
              <a:buNone/>
            </a:pPr>
            <a:endParaRPr lang="fr-FR" dirty="0"/>
          </a:p>
          <a:p>
            <a:pPr lvl="0">
              <a:spcBef>
                <a:spcPts val="1001"/>
              </a:spcBef>
              <a:buNone/>
            </a:pPr>
            <a:endParaRPr lang="fr-FR" dirty="0"/>
          </a:p>
        </p:txBody>
      </p:sp>
      <p:pic>
        <p:nvPicPr>
          <p:cNvPr id="4" name="Image 3">
            <a:extLst>
              <a:ext uri="{FF2B5EF4-FFF2-40B4-BE49-F238E27FC236}">
                <a16:creationId xmlns:a16="http://schemas.microsoft.com/office/drawing/2014/main" id="{23C2F495-C820-961B-46B9-E3A80CBB0C81}"/>
              </a:ext>
            </a:extLst>
          </p:cNvPr>
          <p:cNvPicPr>
            <a:picLocks noChangeAspect="1"/>
          </p:cNvPicPr>
          <p:nvPr/>
        </p:nvPicPr>
        <p:blipFill>
          <a:blip r:embed="rId4">
            <a:lum/>
            <a:alphaModFix/>
          </a:blip>
          <a:srcRect/>
          <a:stretch>
            <a:fillRect/>
          </a:stretch>
        </p:blipFill>
        <p:spPr>
          <a:xfrm>
            <a:off x="8040600" y="-292680"/>
            <a:ext cx="4233960" cy="756072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name="page72">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CFD8FEA4-C7A3-68A0-3CB5-0EF978A2FFAE}"/>
              </a:ext>
            </a:extLst>
          </p:cNvPr>
          <p:cNvSpPr txBox="1">
            <a:spLocks noGrp="1"/>
          </p:cNvSpPr>
          <p:nvPr>
            <p:ph type="body" idx="4294967295"/>
          </p:nvPr>
        </p:nvSpPr>
        <p:spPr>
          <a:xfrm>
            <a:off x="219600" y="160920"/>
            <a:ext cx="7724520" cy="6561360"/>
          </a:xfrm>
        </p:spPr>
        <p:txBody>
          <a:bodyPr/>
          <a:lstStyle/>
          <a:p>
            <a:pPr lvl="0">
              <a:spcBef>
                <a:spcPts val="1001"/>
              </a:spcBef>
              <a:buNone/>
            </a:pPr>
            <a:r>
              <a:rPr lang="fr-FR" sz="1800"/>
              <a:t>L’album de U2 qui a fuité est source de toutes sortes de problèmes. L’album inédit, qui doit sortir le 3 mars, s’est retrouvé sur BitTorrent et a été téléchargé des centaines de milliers de fois. Cela a </a:t>
            </a:r>
            <a:r>
              <a:rPr lang="fr-FR" sz="1800" b="1"/>
              <a:t>apparemment</a:t>
            </a:r>
            <a:r>
              <a:rPr lang="fr-FR" sz="1800"/>
              <a:t> mis en colère les avocats de l’industrie musicale de la Recording Industry Association of America. En conséquence, </a:t>
            </a:r>
            <a:r>
              <a:rPr lang="fr-FR" sz="1800" b="1"/>
              <a:t>la rumeur court</a:t>
            </a:r>
            <a:r>
              <a:rPr lang="fr-FR" sz="1800"/>
              <a:t> que la RIAA a demandé au service de musique sociale Last.fm des données sur les habitudes d’écoute de ses utilisateurs pour trouver les personnes qui ont des morceaux inédits sur leurs ordinateurs. Et Last.fm, qui appartient à CBS, a effectivement transmis les données à la RIAA, </a:t>
            </a:r>
            <a:r>
              <a:rPr lang="fr-FR" sz="1800" b="1"/>
              <a:t>selon une information que nous avons reçue </a:t>
            </a:r>
            <a:r>
              <a:rPr lang="fr-FR" sz="1800"/>
              <a:t>:</a:t>
            </a:r>
            <a:r>
              <a:rPr lang="fr-FR" sz="1800" b="1"/>
              <a:t>J’ai entendu dire par un ami furieux qui travaille </a:t>
            </a:r>
            <a:r>
              <a:rPr lang="fr-FR" sz="1800"/>
              <a:t>chez CBS que last.fm a récemment fourni à la RIAA une énorme quantité de données d’utilisateurs pour traquer les personnes qui dérobent des morceaux inédits. </a:t>
            </a:r>
            <a:r>
              <a:rPr lang="fr-FR" sz="1800" b="1"/>
              <a:t>Lorsque la nouvelle s’est répandue</a:t>
            </a:r>
            <a:r>
              <a:rPr lang="fr-FR" sz="1800"/>
              <a:t>, de nombreux employés de last.fm se sont indignés parce que les données collectées (a) peuvent être utilisées pour identifier des individus et (b) seront </a:t>
            </a:r>
            <a:r>
              <a:rPr lang="fr-FR" sz="1800" b="1"/>
              <a:t>probablement</a:t>
            </a:r>
            <a:r>
              <a:rPr lang="fr-FR" sz="1800"/>
              <a:t> partagées avec des tiers qui ont des relations avec la RIAA. L’équipe opérationnelle qui a transmis les données en premier lieu n’a été informée du véritable but du transfert ni de la personne qui les recevait qu’après coup, et seulement lorsqu’elle a dû aider à la gestion de certaines données corrompues. </a:t>
            </a:r>
            <a:r>
              <a:rPr lang="fr-FR" sz="1800" b="1"/>
              <a:t>Il semble que ce soit plutôt une décision </a:t>
            </a:r>
            <a:r>
              <a:rPr lang="fr-FR" sz="1800"/>
              <a:t>d’entreprise. J’ai contacté CBS et la RIAA. </a:t>
            </a:r>
            <a:r>
              <a:rPr lang="fr-FR" sz="1800" b="1"/>
              <a:t>La plupart </a:t>
            </a:r>
            <a:r>
              <a:rPr lang="fr-FR" sz="1800"/>
              <a:t>de l’équipe de Last.fm est à Londres, où le week-end a déjà commencé. Pour l’instant, Last.fm déclare : « </a:t>
            </a:r>
            <a:r>
              <a:rPr lang="fr-FR" sz="1800" b="1"/>
              <a:t>À notre connaissance, aucune donnée n’a été mise à la disposition de la RIAA</a:t>
            </a:r>
            <a:r>
              <a:rPr lang="fr-FR" sz="1800"/>
              <a:t>. » (La RIAA </a:t>
            </a:r>
            <a:r>
              <a:rPr lang="fr-FR" sz="1800" b="1"/>
              <a:t>a refusé de commenter</a:t>
            </a:r>
            <a:r>
              <a:rPr lang="fr-FR" sz="1800"/>
              <a:t>).</a:t>
            </a:r>
          </a:p>
          <a:p>
            <a:pPr lvl="0" algn="r">
              <a:spcBef>
                <a:spcPts val="1001"/>
              </a:spcBef>
              <a:buNone/>
            </a:pPr>
            <a:r>
              <a:rPr lang="fr-FR" sz="1800" i="1"/>
              <a:t>https://techcrunch.com/2009/02/20/did-lastfm-just-hand-over-user-listening-data-to-the-riaa/</a:t>
            </a:r>
          </a:p>
        </p:txBody>
      </p:sp>
      <p:pic>
        <p:nvPicPr>
          <p:cNvPr id="3" name="Image 4">
            <a:extLst>
              <a:ext uri="{FF2B5EF4-FFF2-40B4-BE49-F238E27FC236}">
                <a16:creationId xmlns:a16="http://schemas.microsoft.com/office/drawing/2014/main" id="{543550AE-58B1-1EE0-D366-2CAC0AA51397}"/>
              </a:ext>
            </a:extLst>
          </p:cNvPr>
          <p:cNvPicPr>
            <a:picLocks noChangeAspect="1"/>
          </p:cNvPicPr>
          <p:nvPr/>
        </p:nvPicPr>
        <p:blipFill>
          <a:blip r:embed="rId3">
            <a:lum/>
            <a:alphaModFix/>
          </a:blip>
          <a:srcRect/>
          <a:stretch>
            <a:fillRect/>
          </a:stretch>
        </p:blipFill>
        <p:spPr>
          <a:xfrm>
            <a:off x="8040600" y="0"/>
            <a:ext cx="10401120" cy="740052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page73">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9C5D38BA-3B2F-32CA-7EB6-D93EC38DBE14}"/>
              </a:ext>
            </a:extLst>
          </p:cNvPr>
          <p:cNvSpPr txBox="1">
            <a:spLocks noGrp="1"/>
          </p:cNvSpPr>
          <p:nvPr>
            <p:ph type="body" idx="4294967295"/>
          </p:nvPr>
        </p:nvSpPr>
        <p:spPr>
          <a:xfrm>
            <a:off x="219600" y="168120"/>
            <a:ext cx="7724520" cy="6554160"/>
          </a:xfrm>
        </p:spPr>
        <p:txBody>
          <a:bodyPr/>
          <a:lstStyle/>
          <a:p>
            <a:pPr lvl="0">
              <a:spcBef>
                <a:spcPts val="1001"/>
              </a:spcBef>
              <a:buNone/>
            </a:pPr>
            <a:r>
              <a:rPr lang="fr-FR" sz="2400" dirty="0"/>
              <a:t>Si le titre de l'article pose une question, essayez d'y répondre par « Non ».</a:t>
            </a:r>
          </a:p>
          <a:p>
            <a:pPr lvl="0">
              <a:spcBef>
                <a:spcPts val="1001"/>
              </a:spcBef>
              <a:buNone/>
            </a:pPr>
            <a:r>
              <a:rPr lang="fr-FR" sz="2400" dirty="0"/>
              <a:t>Est-ce le vrai visage de la jeunesse britannique ? (Lecteur sensé : non)</a:t>
            </a:r>
          </a:p>
          <a:p>
            <a:pPr lvl="0">
              <a:spcBef>
                <a:spcPts val="1001"/>
              </a:spcBef>
              <a:buNone/>
            </a:pPr>
            <a:r>
              <a:rPr lang="fr-FR" sz="2400" dirty="0"/>
              <a:t>Avons-nous découvert le remède contre le SIDA ? (Non, sinon vous n'auriez pas mis le point d'interrogation).</a:t>
            </a:r>
          </a:p>
          <a:p>
            <a:pPr lvl="0">
              <a:spcBef>
                <a:spcPts val="1001"/>
              </a:spcBef>
              <a:buNone/>
            </a:pPr>
            <a:r>
              <a:rPr lang="fr-FR" sz="2400" dirty="0"/>
              <a:t>Cette carte ouvre-t-elle la voie vers la paix ? (probablement pas).</a:t>
            </a:r>
          </a:p>
          <a:p>
            <a:pPr lvl="0" algn="r">
              <a:spcBef>
                <a:spcPts val="1001"/>
              </a:spcBef>
              <a:buNone/>
            </a:pPr>
            <a:r>
              <a:rPr lang="fr-FR" sz="2400" dirty="0"/>
              <a:t>Andrew </a:t>
            </a:r>
            <a:r>
              <a:rPr lang="fr-FR" sz="2400" dirty="0" err="1"/>
              <a:t>Marr</a:t>
            </a:r>
            <a:r>
              <a:rPr lang="fr-FR" sz="2400" dirty="0"/>
              <a:t>, </a:t>
            </a:r>
            <a:r>
              <a:rPr lang="fr-FR" sz="2400" i="1" dirty="0"/>
              <a:t> Rédacteur en chef The </a:t>
            </a:r>
            <a:r>
              <a:rPr lang="fr-FR" sz="2400" i="1" dirty="0" err="1"/>
              <a:t>Independant</a:t>
            </a:r>
            <a:r>
              <a:rPr lang="fr-FR" sz="2400" i="1" dirty="0"/>
              <a:t> </a:t>
            </a:r>
            <a:br>
              <a:rPr lang="fr-FR" sz="2400" i="1" dirty="0"/>
            </a:br>
            <a:r>
              <a:rPr lang="fr-FR" sz="2400" i="1" dirty="0" err="1"/>
              <a:t>My</a:t>
            </a:r>
            <a:r>
              <a:rPr lang="fr-FR" sz="2400" i="1" dirty="0"/>
              <a:t> Trade : a short </a:t>
            </a:r>
            <a:r>
              <a:rPr lang="fr-FR" sz="2400" i="1" dirty="0" err="1"/>
              <a:t>history</a:t>
            </a:r>
            <a:r>
              <a:rPr lang="fr-FR" sz="2400" i="1" dirty="0"/>
              <a:t> of British </a:t>
            </a:r>
            <a:r>
              <a:rPr lang="fr-FR" sz="2400" i="1" dirty="0" err="1"/>
              <a:t>journalism</a:t>
            </a:r>
            <a:r>
              <a:rPr lang="fr-FR" sz="2400" i="1" dirty="0"/>
              <a:t> (2004)</a:t>
            </a:r>
            <a:br>
              <a:rPr lang="fr-FR" sz="2400" i="1" dirty="0"/>
            </a:br>
            <a:endParaRPr lang="fr-FR" sz="2400" i="1" dirty="0"/>
          </a:p>
        </p:txBody>
      </p:sp>
      <p:pic>
        <p:nvPicPr>
          <p:cNvPr id="3" name="Picture 2">
            <a:extLst>
              <a:ext uri="{FF2B5EF4-FFF2-40B4-BE49-F238E27FC236}">
                <a16:creationId xmlns:a16="http://schemas.microsoft.com/office/drawing/2014/main" id="{B9ED352A-05CE-122E-63B7-6E3D3E912475}"/>
              </a:ext>
            </a:extLst>
          </p:cNvPr>
          <p:cNvPicPr>
            <a:picLocks noChangeAspect="1"/>
          </p:cNvPicPr>
          <p:nvPr/>
        </p:nvPicPr>
        <p:blipFill>
          <a:blip r:embed="rId3">
            <a:lum/>
            <a:alphaModFix/>
          </a:blip>
          <a:srcRect/>
          <a:stretch>
            <a:fillRect/>
          </a:stretch>
        </p:blipFill>
        <p:spPr>
          <a:xfrm>
            <a:off x="8040600" y="80640"/>
            <a:ext cx="4571640" cy="685764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page74">
    <p:spTree>
      <p:nvGrpSpPr>
        <p:cNvPr id="1" name=""/>
        <p:cNvGrpSpPr/>
        <p:nvPr/>
      </p:nvGrpSpPr>
      <p:grpSpPr>
        <a:xfrm>
          <a:off x="0" y="0"/>
          <a:ext cx="0" cy="0"/>
          <a:chOff x="0" y="0"/>
          <a:chExt cx="0" cy="0"/>
        </a:xfrm>
      </p:grpSpPr>
      <p:pic>
        <p:nvPicPr>
          <p:cNvPr id="2" name="Image 4">
            <a:extLst>
              <a:ext uri="{FF2B5EF4-FFF2-40B4-BE49-F238E27FC236}">
                <a16:creationId xmlns:a16="http://schemas.microsoft.com/office/drawing/2014/main" id="{060F5731-D269-D024-63F1-4968D5B2FE6A}"/>
              </a:ext>
            </a:extLst>
          </p:cNvPr>
          <p:cNvPicPr>
            <a:picLocks noChangeAspect="1"/>
          </p:cNvPicPr>
          <p:nvPr/>
        </p:nvPicPr>
        <p:blipFill>
          <a:blip r:embed="rId3">
            <a:lum/>
            <a:alphaModFix/>
          </a:blip>
          <a:srcRect/>
          <a:stretch>
            <a:fillRect/>
          </a:stretch>
        </p:blipFill>
        <p:spPr>
          <a:xfrm>
            <a:off x="2184480" y="2028960"/>
            <a:ext cx="8181720" cy="188568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Will, Your Next Lawyer, Be Named Siri?” Your Privacy">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EC36DB-35AF-23D8-2485-D409A84D061D}"/>
              </a:ext>
            </a:extLst>
          </p:cNvPr>
          <p:cNvSpPr txBox="1">
            <a:spLocks noGrp="1"/>
          </p:cNvSpPr>
          <p:nvPr>
            <p:ph type="title" idx="4294967295"/>
          </p:nvPr>
        </p:nvSpPr>
        <p:spPr>
          <a:xfrm>
            <a:off x="831959" y="1709640"/>
            <a:ext cx="10515240" cy="2012760"/>
          </a:xfrm>
        </p:spPr>
        <p:txBody>
          <a:bodyPr anchor="t"/>
          <a:lstStyle/>
          <a:p>
            <a:pPr lvl="0" algn="ctr"/>
            <a:r>
              <a:rPr lang="fr-FR" sz="4000" b="1">
                <a:latin typeface="Adobe Gothic Std B" pitchFamily="34"/>
              </a:rPr>
              <a:t>“Will, Your Next Lawyer, Be Named Siri?” Your Privacy</a:t>
            </a:r>
          </a:p>
        </p:txBody>
      </p:sp>
      <p:sp>
        <p:nvSpPr>
          <p:cNvPr id="3" name="Espace réservé du texte 2">
            <a:extLst>
              <a:ext uri="{FF2B5EF4-FFF2-40B4-BE49-F238E27FC236}">
                <a16:creationId xmlns:a16="http://schemas.microsoft.com/office/drawing/2014/main" id="{40F4C9E2-A02B-B3E8-0611-166AF2F2B27D}"/>
              </a:ext>
            </a:extLst>
          </p:cNvPr>
          <p:cNvSpPr txBox="1">
            <a:spLocks noGrp="1"/>
          </p:cNvSpPr>
          <p:nvPr>
            <p:ph type="body" idx="4294967295"/>
          </p:nvPr>
        </p:nvSpPr>
        <p:spPr/>
        <p:txBody>
          <a:bodyPr/>
          <a:lstStyle/>
          <a:p>
            <a:pPr lvl="0">
              <a:buNone/>
            </a:pPr>
            <a:endParaRPr lang="fr-FR" sz="28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page76">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8470D39-6C07-E7A1-79D3-AFC3734C9F70}"/>
              </a:ext>
            </a:extLst>
          </p:cNvPr>
          <p:cNvSpPr>
            <a:spLocks noGrp="1"/>
          </p:cNvSpPr>
          <p:nvPr>
            <p:ph type="title"/>
          </p:nvPr>
        </p:nvSpPr>
        <p:spPr/>
        <p:txBody>
          <a:bodyPr/>
          <a:lstStyle/>
          <a:p>
            <a:pPr lvl="0">
              <a:lnSpc>
                <a:spcPct val="100000"/>
              </a:lnSpc>
              <a:spcAft>
                <a:spcPts val="600"/>
              </a:spcAft>
            </a:pPr>
            <a:r>
              <a:rPr lang="fr-FR" sz="4000" b="1" dirty="0"/>
              <a:t>« Le pouvoir corrompt »</a:t>
            </a:r>
            <a:br>
              <a:rPr lang="fr-FR" sz="4000" b="1" dirty="0"/>
            </a:br>
            <a:br>
              <a:rPr lang="fr-FR" sz="4000" b="1" dirty="0"/>
            </a:br>
            <a:r>
              <a:rPr lang="fr-FR" sz="4000" b="1" dirty="0"/>
              <a:t>« Votre patron est-il intoxiqué par le pouvoir ? »</a:t>
            </a:r>
            <a:br>
              <a:rPr lang="fr-FR" sz="4000" b="1" dirty="0"/>
            </a:br>
            <a:endParaRPr lang="fr-CA" sz="4000" dirty="0"/>
          </a:p>
        </p:txBody>
      </p:sp>
      <p:sp>
        <p:nvSpPr>
          <p:cNvPr id="6" name="Espace réservé du texte 5">
            <a:extLst>
              <a:ext uri="{FF2B5EF4-FFF2-40B4-BE49-F238E27FC236}">
                <a16:creationId xmlns:a16="http://schemas.microsoft.com/office/drawing/2014/main" id="{F984AB0D-7727-1E30-B75E-00606BE3D439}"/>
              </a:ext>
            </a:extLst>
          </p:cNvPr>
          <p:cNvSpPr>
            <a:spLocks noGrp="1"/>
          </p:cNvSpPr>
          <p:nvPr>
            <p:ph type="body" idx="1"/>
          </p:nvPr>
        </p:nvSpPr>
        <p:spPr/>
        <p:txBody>
          <a:bodyPr/>
          <a:lstStyle/>
          <a:p>
            <a:endParaRPr lang="fr-CA"/>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page77">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DAA80A7F-CEB4-D040-5358-028D316C1BE7}"/>
              </a:ext>
            </a:extLst>
          </p:cNvPr>
          <p:cNvSpPr>
            <a:spLocks noGrp="1"/>
          </p:cNvSpPr>
          <p:nvPr>
            <p:ph type="title"/>
          </p:nvPr>
        </p:nvSpPr>
        <p:spPr>
          <a:xfrm>
            <a:off x="831850" y="604434"/>
            <a:ext cx="10515600" cy="3958041"/>
          </a:xfrm>
        </p:spPr>
        <p:txBody>
          <a:bodyPr/>
          <a:lstStyle/>
          <a:p>
            <a:pPr lvl="0">
              <a:lnSpc>
                <a:spcPct val="120000"/>
              </a:lnSpc>
              <a:spcBef>
                <a:spcPts val="1001"/>
              </a:spcBef>
            </a:pPr>
            <a:r>
              <a:rPr lang="fr-FR" sz="4000" b="1" dirty="0"/>
              <a:t>« À vendre : iPhone 4 noir 16 Go »</a:t>
            </a:r>
            <a:br>
              <a:rPr lang="fr-FR" sz="4000" dirty="0"/>
            </a:br>
            <a:r>
              <a:rPr lang="fr-FR" sz="4000" b="1" dirty="0"/>
              <a:t>« Quelqu’un a-t-il besoin d’un nouvel iPhone 4 ? »</a:t>
            </a:r>
            <a:br>
              <a:rPr lang="fr-FR" sz="4000" b="1" dirty="0"/>
            </a:br>
            <a:r>
              <a:rPr lang="fr-FR" sz="4000" b="1" dirty="0"/>
              <a:t>« Est-ce votre nouvel iPhone 4 ? »</a:t>
            </a:r>
            <a:br>
              <a:rPr lang="fr-FR" sz="4000" b="1" dirty="0"/>
            </a:br>
            <a:br>
              <a:rPr lang="fr-FR" sz="4000" b="1" dirty="0"/>
            </a:br>
            <a:endParaRPr lang="fr-CA" sz="4000" dirty="0"/>
          </a:p>
        </p:txBody>
      </p:sp>
      <p:sp>
        <p:nvSpPr>
          <p:cNvPr id="2" name="Espace réservé du contenu 4">
            <a:extLst>
              <a:ext uri="{FF2B5EF4-FFF2-40B4-BE49-F238E27FC236}">
                <a16:creationId xmlns:a16="http://schemas.microsoft.com/office/drawing/2014/main" id="{2A844198-440C-C413-C8AB-B6D645F37E7B}"/>
              </a:ext>
            </a:extLst>
          </p:cNvPr>
          <p:cNvSpPr txBox="1">
            <a:spLocks noGrp="1"/>
          </p:cNvSpPr>
          <p:nvPr>
            <p:ph type="body" idx="1"/>
          </p:nvPr>
        </p:nvSpPr>
        <p:spPr/>
        <p:txBody>
          <a:bodyPr/>
          <a:lstStyle/>
          <a:p>
            <a:pPr lvl="0">
              <a:lnSpc>
                <a:spcPct val="120000"/>
              </a:lnSpc>
              <a:spcBef>
                <a:spcPts val="1001"/>
              </a:spcBef>
              <a:buNone/>
            </a:pPr>
            <a:endParaRPr lang="fr-FR" sz="2000" dirty="0"/>
          </a:p>
        </p:txBody>
      </p:sp>
      <p:pic>
        <p:nvPicPr>
          <p:cNvPr id="4" name="Image 1">
            <a:extLst>
              <a:ext uri="{FF2B5EF4-FFF2-40B4-BE49-F238E27FC236}">
                <a16:creationId xmlns:a16="http://schemas.microsoft.com/office/drawing/2014/main" id="{F6F51905-9CD4-A62E-1EE0-EF8C1F238F5E}"/>
              </a:ext>
            </a:extLst>
          </p:cNvPr>
          <p:cNvPicPr>
            <a:picLocks noChangeAspect="1"/>
          </p:cNvPicPr>
          <p:nvPr/>
        </p:nvPicPr>
        <p:blipFill>
          <a:blip r:embed="rId3">
            <a:lum/>
            <a:alphaModFix/>
          </a:blip>
          <a:srcRect b="42608"/>
          <a:stretch>
            <a:fillRect/>
          </a:stretch>
        </p:blipFill>
        <p:spPr>
          <a:xfrm>
            <a:off x="7117773" y="4669081"/>
            <a:ext cx="5178960" cy="2197117"/>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De l’usage du ? Dans les titres d’articl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06C4BB-67AA-550B-15E6-6D9E1083A765}"/>
              </a:ext>
            </a:extLst>
          </p:cNvPr>
          <p:cNvSpPr txBox="1">
            <a:spLocks noGrp="1"/>
          </p:cNvSpPr>
          <p:nvPr>
            <p:ph type="title" idx="4294967295"/>
          </p:nvPr>
        </p:nvSpPr>
        <p:spPr>
          <a:xfrm>
            <a:off x="838080" y="365040"/>
            <a:ext cx="6770160" cy="1325160"/>
          </a:xfrm>
        </p:spPr>
        <p:txBody>
          <a:bodyPr/>
          <a:lstStyle/>
          <a:p>
            <a:pPr lvl="0"/>
            <a:r>
              <a:rPr lang="fr-FR" dirty="0"/>
              <a:t>De l’usage du </a:t>
            </a:r>
            <a:r>
              <a:rPr lang="fr-FR" b="1" dirty="0"/>
              <a:t>?</a:t>
            </a:r>
            <a:r>
              <a:rPr lang="fr-FR" dirty="0"/>
              <a:t> dans les titres d’articles</a:t>
            </a:r>
          </a:p>
        </p:txBody>
      </p:sp>
      <p:sp>
        <p:nvSpPr>
          <p:cNvPr id="3" name="Espace réservé du contenu 2">
            <a:extLst>
              <a:ext uri="{FF2B5EF4-FFF2-40B4-BE49-F238E27FC236}">
                <a16:creationId xmlns:a16="http://schemas.microsoft.com/office/drawing/2014/main" id="{ECC147AE-D121-5D9A-AA13-6EFD2A56D9EB}"/>
              </a:ext>
            </a:extLst>
          </p:cNvPr>
          <p:cNvSpPr txBox="1">
            <a:spLocks noGrp="1"/>
          </p:cNvSpPr>
          <p:nvPr>
            <p:ph type="body" idx="4294967295"/>
          </p:nvPr>
        </p:nvSpPr>
        <p:spPr>
          <a:xfrm>
            <a:off x="271220" y="1814040"/>
            <a:ext cx="7145859" cy="4937400"/>
          </a:xfrm>
        </p:spPr>
        <p:txBody>
          <a:bodyPr/>
          <a:lstStyle/>
          <a:p>
            <a:pPr lvl="0">
              <a:spcAft>
                <a:spcPts val="600"/>
              </a:spcAft>
              <a:buFont typeface="Arial" pitchFamily="32"/>
              <a:buChar char="•"/>
            </a:pPr>
            <a:r>
              <a:rPr lang="fr-FR" sz="2400" b="1" dirty="0"/>
              <a:t>Numéro 1</a:t>
            </a:r>
            <a:r>
              <a:rPr lang="fr-FR" sz="2400" dirty="0"/>
              <a:t> : inutile d’avoir du talent à la cinquième ligne si le lecteur vous a lâché à la quatrième.</a:t>
            </a:r>
          </a:p>
          <a:p>
            <a:pPr lvl="0">
              <a:spcAft>
                <a:spcPts val="600"/>
              </a:spcAft>
              <a:buFont typeface="Arial" pitchFamily="32"/>
              <a:buChar char="•"/>
            </a:pPr>
            <a:r>
              <a:rPr lang="fr-FR" sz="2400" b="1" dirty="0"/>
              <a:t>Numéro 2</a:t>
            </a:r>
            <a:r>
              <a:rPr lang="fr-FR" sz="2400" dirty="0"/>
              <a:t> : si on peut couper dix lignes dans un article sans enlever une idée, c’est qu’elles étaient en trop.</a:t>
            </a:r>
          </a:p>
          <a:p>
            <a:pPr lvl="0">
              <a:spcAft>
                <a:spcPts val="600"/>
              </a:spcAft>
              <a:buFont typeface="Arial" pitchFamily="32"/>
              <a:buChar char="•"/>
            </a:pPr>
            <a:r>
              <a:rPr lang="fr-FR" sz="2400" b="1" dirty="0"/>
              <a:t>Numéro 3</a:t>
            </a:r>
            <a:r>
              <a:rPr lang="fr-FR" sz="2400" dirty="0"/>
              <a:t> : jamais de point d’interrogation dans un titre, cette vilaine manie de la presse française. Un journal est là pour répondre aux questions de lecteurs, non pour en poser.</a:t>
            </a:r>
          </a:p>
          <a:p>
            <a:pPr lvl="0">
              <a:spcAft>
                <a:spcPts val="600"/>
              </a:spcAft>
              <a:buFont typeface="Arial" pitchFamily="32"/>
              <a:buChar char="•"/>
            </a:pPr>
            <a:r>
              <a:rPr lang="fr-FR" sz="2400" b="1" dirty="0"/>
              <a:t>Numéro 4</a:t>
            </a:r>
            <a:r>
              <a:rPr lang="fr-FR" sz="2400" dirty="0"/>
              <a:t> : par contre, placer un verbe dans un titre le renforce.</a:t>
            </a:r>
          </a:p>
          <a:p>
            <a:pPr lvl="0">
              <a:spcAft>
                <a:spcPts val="600"/>
              </a:spcAft>
              <a:buFont typeface="Arial" pitchFamily="32"/>
              <a:buChar char="•"/>
            </a:pPr>
            <a:r>
              <a:rPr lang="fr-FR" sz="2400" b="1" dirty="0"/>
              <a:t>Numéro 5</a:t>
            </a:r>
            <a:r>
              <a:rPr lang="fr-FR" sz="2400" dirty="0"/>
              <a:t> : suivre le conseil de Paul Valéry : « de deux mots, choisir le moindre ».</a:t>
            </a:r>
          </a:p>
          <a:p>
            <a:pPr lvl="0" algn="r">
              <a:spcAft>
                <a:spcPts val="600"/>
              </a:spcAft>
              <a:buNone/>
            </a:pPr>
            <a:r>
              <a:rPr lang="fr-FR" sz="2400" i="1" dirty="0"/>
              <a:t>Françoise Giroud</a:t>
            </a:r>
            <a:endParaRPr lang="fr-FR" sz="2400" dirty="0"/>
          </a:p>
        </p:txBody>
      </p:sp>
      <p:pic>
        <p:nvPicPr>
          <p:cNvPr id="4" name="Picture 4">
            <a:extLst>
              <a:ext uri="{FF2B5EF4-FFF2-40B4-BE49-F238E27FC236}">
                <a16:creationId xmlns:a16="http://schemas.microsoft.com/office/drawing/2014/main" id="{31255852-3792-863C-81F7-AD26F3F40AC3}"/>
              </a:ext>
            </a:extLst>
          </p:cNvPr>
          <p:cNvPicPr>
            <a:picLocks noChangeAspect="1"/>
          </p:cNvPicPr>
          <p:nvPr/>
        </p:nvPicPr>
        <p:blipFill>
          <a:blip r:embed="rId3">
            <a:lum/>
            <a:alphaModFix/>
          </a:blip>
          <a:srcRect/>
          <a:stretch>
            <a:fillRect/>
          </a:stretch>
        </p:blipFill>
        <p:spPr>
          <a:xfrm>
            <a:off x="7608960" y="0"/>
            <a:ext cx="4582799" cy="7329600"/>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page79">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F9E6FEB5-22A9-CCF3-BF40-58668BDF00F8}"/>
              </a:ext>
            </a:extLst>
          </p:cNvPr>
          <p:cNvSpPr txBox="1">
            <a:spLocks noGrp="1"/>
          </p:cNvSpPr>
          <p:nvPr>
            <p:ph type="body" idx="4294967295"/>
          </p:nvPr>
        </p:nvSpPr>
        <p:spPr>
          <a:xfrm>
            <a:off x="538920" y="488198"/>
            <a:ext cx="6878520" cy="6263242"/>
          </a:xfrm>
        </p:spPr>
        <p:txBody>
          <a:bodyPr/>
          <a:lstStyle/>
          <a:p>
            <a:pPr lvl="0">
              <a:spcBef>
                <a:spcPts val="1001"/>
              </a:spcBef>
              <a:buNone/>
            </a:pPr>
            <a:r>
              <a:rPr lang="fr-FR" sz="2400" dirty="0"/>
              <a:t>L’écriture ne s’apprend pas, donc ne s’enseigne pas.</a:t>
            </a:r>
          </a:p>
          <a:p>
            <a:pPr lvl="0">
              <a:spcBef>
                <a:spcPts val="1001"/>
              </a:spcBef>
              <a:buNone/>
            </a:pPr>
            <a:r>
              <a:rPr lang="fr-FR" sz="2400" dirty="0"/>
              <a:t>C’est une disposition naturelle. Comme pour le piano on a le don ou on ne l’a pas. Si on l’a, il faut travailler dur.</a:t>
            </a:r>
          </a:p>
          <a:p>
            <a:pPr lvl="0">
              <a:spcBef>
                <a:spcPts val="1001"/>
              </a:spcBef>
              <a:buNone/>
            </a:pPr>
            <a:r>
              <a:rPr lang="fr-FR" sz="2400" dirty="0"/>
              <a:t>Savoir qu’un adverbe est presque toujours superflu, un qui ou un que par phrase est le maximum autorisé.</a:t>
            </a:r>
          </a:p>
          <a:p>
            <a:pPr lvl="0">
              <a:spcBef>
                <a:spcPts val="1001"/>
              </a:spcBef>
              <a:buNone/>
            </a:pPr>
            <a:r>
              <a:rPr lang="fr-FR" sz="2400" dirty="0"/>
              <a:t>Il faut écrire avec l’Oreille, comme le disait Flaubert</a:t>
            </a:r>
            <a:endParaRPr lang="fr-FR" sz="2400" i="1" dirty="0"/>
          </a:p>
          <a:p>
            <a:pPr lvl="0">
              <a:spcBef>
                <a:spcPts val="1001"/>
              </a:spcBef>
              <a:buNone/>
            </a:pPr>
            <a:r>
              <a:rPr lang="fr-FR" sz="2400" dirty="0"/>
              <a:t>Respecter la musique personnelle de chacun, cette qualité si rare.</a:t>
            </a:r>
          </a:p>
          <a:p>
            <a:pPr lvl="0">
              <a:spcBef>
                <a:spcPts val="1001"/>
              </a:spcBef>
              <a:buNone/>
            </a:pPr>
            <a:r>
              <a:rPr lang="fr-FR" sz="2400" dirty="0"/>
              <a:t>Ne pas oublier que l’écriture est comme la danse, il ne faut jamais arrêter les exercices à la barre</a:t>
            </a:r>
            <a:br>
              <a:rPr lang="fr-FR" sz="2400" dirty="0"/>
            </a:br>
            <a:br>
              <a:rPr lang="fr-FR" sz="2400" dirty="0"/>
            </a:br>
            <a:r>
              <a:rPr lang="fr-FR" sz="2400" i="1" dirty="0"/>
              <a:t>Françoise Giroud, Profession journaliste</a:t>
            </a:r>
            <a:br>
              <a:rPr lang="fr-FR" sz="2400" i="1" dirty="0"/>
            </a:br>
            <a:r>
              <a:rPr lang="fr-FR" sz="2400" i="1" dirty="0"/>
              <a:t>Editions Hachette Littératures, 2001</a:t>
            </a:r>
          </a:p>
          <a:p>
            <a:pPr lvl="0">
              <a:spcBef>
                <a:spcPts val="1001"/>
              </a:spcBef>
              <a:buNone/>
            </a:pPr>
            <a:endParaRPr lang="fr-FR" sz="2400" dirty="0"/>
          </a:p>
          <a:p>
            <a:pPr lvl="0">
              <a:spcBef>
                <a:spcPts val="1001"/>
              </a:spcBef>
              <a:buNone/>
            </a:pPr>
            <a:endParaRPr lang="fr-FR" sz="2400" dirty="0"/>
          </a:p>
          <a:p>
            <a:pPr lvl="0">
              <a:spcBef>
                <a:spcPts val="1001"/>
              </a:spcBef>
              <a:buNone/>
            </a:pPr>
            <a:endParaRPr lang="fr-FR" sz="2400" dirty="0"/>
          </a:p>
        </p:txBody>
      </p:sp>
      <p:pic>
        <p:nvPicPr>
          <p:cNvPr id="3" name="Picture 4">
            <a:extLst>
              <a:ext uri="{FF2B5EF4-FFF2-40B4-BE49-F238E27FC236}">
                <a16:creationId xmlns:a16="http://schemas.microsoft.com/office/drawing/2014/main" id="{AB5495BD-DD86-B4A9-A423-5DF37C166C7A}"/>
              </a:ext>
            </a:extLst>
          </p:cNvPr>
          <p:cNvPicPr>
            <a:picLocks noChangeAspect="1"/>
          </p:cNvPicPr>
          <p:nvPr/>
        </p:nvPicPr>
        <p:blipFill>
          <a:blip r:embed="rId3">
            <a:lum/>
            <a:alphaModFix/>
          </a:blip>
          <a:srcRect/>
          <a:stretch>
            <a:fillRect/>
          </a:stretch>
        </p:blipFill>
        <p:spPr>
          <a:xfrm>
            <a:off x="7608960" y="0"/>
            <a:ext cx="4582799" cy="73296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Exercic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A142F8-43B8-8AAD-4F34-DAC72D8F2BDC}"/>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D43AD002-A1F4-7C05-F3CB-EAD0A10B262B}"/>
              </a:ext>
            </a:extLst>
          </p:cNvPr>
          <p:cNvSpPr txBox="1">
            <a:spLocks noGrp="1"/>
          </p:cNvSpPr>
          <p:nvPr>
            <p:ph type="body" idx="4294967295"/>
          </p:nvPr>
        </p:nvSpPr>
        <p:spPr/>
        <p:txBody>
          <a:bodyPr/>
          <a:lstStyle/>
          <a:p>
            <a:pPr lvl="0">
              <a:spcBef>
                <a:spcPts val="1001"/>
              </a:spcBef>
              <a:buFont typeface="Arial" pitchFamily="32"/>
              <a:buChar char="•"/>
            </a:pPr>
            <a:r>
              <a:rPr lang="fr-FR" dirty="0"/>
              <a:t>A partir de vos écrits « reportages »</a:t>
            </a:r>
          </a:p>
          <a:p>
            <a:pPr lvl="1">
              <a:spcBef>
                <a:spcPts val="499"/>
              </a:spcBef>
              <a:buFont typeface="Arial" pitchFamily="32"/>
              <a:buChar char="•"/>
            </a:pPr>
            <a:r>
              <a:rPr lang="fr-FR" sz="2400" dirty="0"/>
              <a:t>GROUPES DE 4</a:t>
            </a:r>
          </a:p>
          <a:p>
            <a:pPr lvl="0">
              <a:spcBef>
                <a:spcPts val="1001"/>
              </a:spcBef>
              <a:buNone/>
            </a:pPr>
            <a:endParaRPr lang="fr-FR" dirty="0"/>
          </a:p>
          <a:p>
            <a:pPr lvl="0">
              <a:spcBef>
                <a:spcPts val="1001"/>
              </a:spcBef>
              <a:buFont typeface="Arial" pitchFamily="32"/>
              <a:buChar char="•"/>
            </a:pPr>
            <a:r>
              <a:rPr lang="fr-FR" dirty="0"/>
              <a:t>Trouver un (ou plusieurs titres)</a:t>
            </a:r>
          </a:p>
          <a:p>
            <a:pPr lvl="0">
              <a:buNone/>
            </a:pPr>
            <a:endParaRPr lang="fr-FR" sz="2400" dirty="0"/>
          </a:p>
          <a:p>
            <a:pPr lvl="1">
              <a:spcBef>
                <a:spcPts val="499"/>
              </a:spcBef>
              <a:buFont typeface="Arial" pitchFamily="32"/>
              <a:buChar char="•"/>
            </a:pPr>
            <a:r>
              <a:rPr lang="fr-FR" sz="2400" dirty="0"/>
              <a:t>L’écrire (ou les écrire) sur une page</a:t>
            </a:r>
          </a:p>
          <a:p>
            <a:pPr lvl="1">
              <a:spcBef>
                <a:spcPts val="499"/>
              </a:spcBef>
              <a:buFont typeface="Arial" pitchFamily="32"/>
              <a:buChar char="•"/>
            </a:pPr>
            <a:r>
              <a:rPr lang="fr-FR" sz="2400" dirty="0"/>
              <a:t>Que vous me remettrez à la fin du cours avec le texte du reportage.</a:t>
            </a:r>
          </a:p>
          <a:p>
            <a:pPr lvl="0">
              <a:buNone/>
            </a:pPr>
            <a:endParaRPr lang="fr-FR" sz="2400" dirty="0"/>
          </a:p>
          <a:p>
            <a:pPr lvl="0">
              <a:buNone/>
            </a:pPr>
            <a:endParaRPr lang="fr-FR" sz="2400" dirty="0"/>
          </a:p>
          <a:p>
            <a:pPr lvl="0">
              <a:buNone/>
            </a:pPr>
            <a:endParaRPr lang="fr-FR" sz="2400" dirty="0"/>
          </a:p>
          <a:p>
            <a:pPr lvl="0">
              <a:spcBef>
                <a:spcPts val="1001"/>
              </a:spcBef>
              <a:buNone/>
            </a:pPr>
            <a:endParaRPr lang="fr-FR" dirty="0"/>
          </a:p>
        </p:txBody>
      </p:sp>
      <p:pic>
        <p:nvPicPr>
          <p:cNvPr id="4" name="Image 3">
            <a:extLst>
              <a:ext uri="{FF2B5EF4-FFF2-40B4-BE49-F238E27FC236}">
                <a16:creationId xmlns:a16="http://schemas.microsoft.com/office/drawing/2014/main" id="{34615D92-4ADC-DE94-F168-1C16A347B0E1}"/>
              </a:ext>
            </a:extLst>
          </p:cNvPr>
          <p:cNvPicPr>
            <a:picLocks noChangeAspect="1"/>
          </p:cNvPicPr>
          <p:nvPr/>
        </p:nvPicPr>
        <p:blipFill>
          <a:blip r:embed="rId3">
            <a:lum/>
            <a:alphaModFix/>
          </a:blip>
          <a:srcRect/>
          <a:stretch>
            <a:fillRect/>
          </a:stretch>
        </p:blipFill>
        <p:spPr>
          <a:xfrm>
            <a:off x="8034120" y="-4680"/>
            <a:ext cx="4574879" cy="6862319"/>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BEE38-4E00-1A52-05F0-7AE82DC8F985}"/>
              </a:ext>
            </a:extLst>
          </p:cNvPr>
          <p:cNvSpPr>
            <a:spLocks noGrp="1"/>
          </p:cNvSpPr>
          <p:nvPr>
            <p:ph type="title"/>
          </p:nvPr>
        </p:nvSpPr>
        <p:spPr/>
        <p:txBody>
          <a:bodyPr/>
          <a:lstStyle/>
          <a:p>
            <a:r>
              <a:rPr lang="fr-CA" sz="4800" dirty="0"/>
              <a:t>La semaine prochaine:</a:t>
            </a:r>
            <a:br>
              <a:rPr lang="fr-CA" sz="4800" dirty="0"/>
            </a:br>
            <a:br>
              <a:rPr lang="fr-CA" sz="4800" dirty="0"/>
            </a:br>
            <a:r>
              <a:rPr lang="fr-CA" sz="4800" dirty="0"/>
              <a:t>apporter votre laptop</a:t>
            </a:r>
          </a:p>
        </p:txBody>
      </p:sp>
      <p:sp>
        <p:nvSpPr>
          <p:cNvPr id="3" name="Espace réservé du texte 2">
            <a:extLst>
              <a:ext uri="{FF2B5EF4-FFF2-40B4-BE49-F238E27FC236}">
                <a16:creationId xmlns:a16="http://schemas.microsoft.com/office/drawing/2014/main" id="{38202AD4-650C-1210-22BE-8DAAA5CB05E2}"/>
              </a:ext>
            </a:extLst>
          </p:cNvPr>
          <p:cNvSpPr>
            <a:spLocks noGrp="1"/>
          </p:cNvSpPr>
          <p:nvPr>
            <p:ph type="body" idx="1"/>
          </p:nvPr>
        </p:nvSpPr>
        <p:spPr/>
        <p:txBody>
          <a:bodyPr/>
          <a:lstStyle/>
          <a:p>
            <a:endParaRPr lang="fr-CA" dirty="0"/>
          </a:p>
        </p:txBody>
      </p:sp>
      <p:pic>
        <p:nvPicPr>
          <p:cNvPr id="5" name="Image 4">
            <a:extLst>
              <a:ext uri="{FF2B5EF4-FFF2-40B4-BE49-F238E27FC236}">
                <a16:creationId xmlns:a16="http://schemas.microsoft.com/office/drawing/2014/main" id="{9C4461A9-77CC-D781-8428-C5FEE86F6DD1}"/>
              </a:ext>
            </a:extLst>
          </p:cNvPr>
          <p:cNvPicPr>
            <a:picLocks noChangeAspect="1"/>
          </p:cNvPicPr>
          <p:nvPr/>
        </p:nvPicPr>
        <p:blipFill>
          <a:blip r:embed="rId2"/>
          <a:stretch>
            <a:fillRect/>
          </a:stretch>
        </p:blipFill>
        <p:spPr>
          <a:xfrm>
            <a:off x="7610856" y="0"/>
            <a:ext cx="4581144" cy="6858000"/>
          </a:xfrm>
          <a:prstGeom prst="rect">
            <a:avLst/>
          </a:prstGeom>
        </p:spPr>
      </p:pic>
    </p:spTree>
    <p:extLst>
      <p:ext uri="{BB962C8B-B14F-4D97-AF65-F5344CB8AC3E}">
        <p14:creationId xmlns:p14="http://schemas.microsoft.com/office/powerpoint/2010/main" val="21519025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04 - ">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AD1643B0-7945-B52F-8964-31CD7A9ECD36}"/>
              </a:ext>
            </a:extLst>
          </p:cNvPr>
          <p:cNvSpPr txBox="1">
            <a:spLocks noGrp="1"/>
          </p:cNvSpPr>
          <p:nvPr>
            <p:ph type="title" idx="4294967295"/>
          </p:nvPr>
        </p:nvSpPr>
        <p:spPr/>
        <p:txBody>
          <a:bodyPr anchor="t"/>
          <a:lstStyle/>
          <a:p>
            <a:pPr lvl="0"/>
            <a:r>
              <a:rPr lang="fr-FR" sz="4400"/>
              <a:t>S04 -</a:t>
            </a:r>
          </a:p>
        </p:txBody>
      </p:sp>
      <p:sp>
        <p:nvSpPr>
          <p:cNvPr id="3" name="Espace réservé du texte 4">
            <a:extLst>
              <a:ext uri="{FF2B5EF4-FFF2-40B4-BE49-F238E27FC236}">
                <a16:creationId xmlns:a16="http://schemas.microsoft.com/office/drawing/2014/main" id="{2BBD6397-CC59-200A-58EB-FB83437BA011}"/>
              </a:ext>
            </a:extLst>
          </p:cNvPr>
          <p:cNvSpPr txBox="1">
            <a:spLocks noGrp="1"/>
          </p:cNvSpPr>
          <p:nvPr>
            <p:ph type="body" idx="4294967295"/>
          </p:nvPr>
        </p:nvSpPr>
        <p:spPr/>
        <p:txBody>
          <a:bodyPr/>
          <a:lstStyle/>
          <a:p>
            <a:pPr lvl="0">
              <a:spcBef>
                <a:spcPts val="1001"/>
              </a:spcBef>
              <a:buFont typeface="Arial" pitchFamily="32"/>
              <a:buChar char="•"/>
            </a:pPr>
            <a:r>
              <a:rPr lang="fr-FR" sz="2800"/>
              <a:t>En finir avec les titres et concevoir sa page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For Sale, Baby Shoes, Never Worn">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76630391-F266-7CE1-EAFA-91CBAF6E96DE}"/>
              </a:ext>
            </a:extLst>
          </p:cNvPr>
          <p:cNvSpPr txBox="1">
            <a:spLocks noGrp="1"/>
          </p:cNvSpPr>
          <p:nvPr>
            <p:ph type="body" idx="4294967295"/>
          </p:nvPr>
        </p:nvSpPr>
        <p:spPr>
          <a:xfrm>
            <a:off x="720000" y="1825560"/>
            <a:ext cx="4896000" cy="4350960"/>
          </a:xfrm>
        </p:spPr>
        <p:txBody>
          <a:bodyPr/>
          <a:lstStyle/>
          <a:p>
            <a:pPr lvl="0">
              <a:spcBef>
                <a:spcPts val="1001"/>
              </a:spcBef>
              <a:buFont typeface="Arial" pitchFamily="32"/>
              <a:buChar char="•"/>
            </a:pPr>
            <a:r>
              <a:rPr lang="fr-FR"/>
              <a:t>La tragédie de la mort d'un bébé révélée dans une vente de vêtements</a:t>
            </a:r>
          </a:p>
          <a:p>
            <a:pPr lvl="0">
              <a:spcBef>
                <a:spcPts val="1001"/>
              </a:spcBef>
              <a:buFont typeface="Arial" pitchFamily="32"/>
              <a:buChar char="•"/>
            </a:pPr>
            <a:r>
              <a:rPr lang="fr-FR"/>
              <a:t>La micronouvelle</a:t>
            </a:r>
          </a:p>
          <a:p>
            <a:pPr lvl="1"/>
            <a:r>
              <a:rPr lang="fr-FR"/>
              <a:t>Six-Word Story (140 char)</a:t>
            </a:r>
          </a:p>
        </p:txBody>
      </p:sp>
      <p:sp>
        <p:nvSpPr>
          <p:cNvPr id="3" name="Titre 4">
            <a:extLst>
              <a:ext uri="{FF2B5EF4-FFF2-40B4-BE49-F238E27FC236}">
                <a16:creationId xmlns:a16="http://schemas.microsoft.com/office/drawing/2014/main" id="{D3D60EEB-E9A9-89F2-2B36-C6819D3CD251}"/>
              </a:ext>
            </a:extLst>
          </p:cNvPr>
          <p:cNvSpPr txBox="1">
            <a:spLocks noGrp="1"/>
          </p:cNvSpPr>
          <p:nvPr>
            <p:ph type="title" idx="4294967295"/>
          </p:nvPr>
        </p:nvSpPr>
        <p:spPr>
          <a:xfrm>
            <a:off x="838080" y="365040"/>
            <a:ext cx="9309960" cy="1325160"/>
          </a:xfrm>
        </p:spPr>
        <p:txBody>
          <a:bodyPr/>
          <a:lstStyle/>
          <a:p>
            <a:pPr lvl="0"/>
            <a:r>
              <a:rPr lang="fr-FR" dirty="0"/>
              <a:t>For Sale, Baby </a:t>
            </a:r>
            <a:r>
              <a:rPr lang="fr-FR" dirty="0" err="1"/>
              <a:t>Shoes</a:t>
            </a:r>
            <a:r>
              <a:rPr lang="fr-FR" dirty="0"/>
              <a:t>, Never </a:t>
            </a:r>
            <a:r>
              <a:rPr lang="fr-FR" dirty="0" err="1"/>
              <a:t>Worn</a:t>
            </a:r>
            <a:endParaRPr lang="fr-FR" dirty="0"/>
          </a:p>
        </p:txBody>
      </p:sp>
      <p:pic>
        <p:nvPicPr>
          <p:cNvPr id="4" name="Picture 4">
            <a:extLst>
              <a:ext uri="{FF2B5EF4-FFF2-40B4-BE49-F238E27FC236}">
                <a16:creationId xmlns:a16="http://schemas.microsoft.com/office/drawing/2014/main" id="{AABBFA8F-0756-6EEB-A56C-7673EA99176A}"/>
              </a:ext>
            </a:extLst>
          </p:cNvPr>
          <p:cNvPicPr>
            <a:picLocks noChangeAspect="1"/>
          </p:cNvPicPr>
          <p:nvPr/>
        </p:nvPicPr>
        <p:blipFill>
          <a:blip r:embed="rId3">
            <a:lum/>
            <a:alphaModFix/>
          </a:blip>
          <a:srcRect/>
          <a:stretch>
            <a:fillRect/>
          </a:stretch>
        </p:blipFill>
        <p:spPr>
          <a:xfrm>
            <a:off x="6095880" y="1690560"/>
            <a:ext cx="5852160" cy="410868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page8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2B73FE-89DA-F087-988B-BA7C02390A09}"/>
              </a:ext>
            </a:extLst>
          </p:cNvPr>
          <p:cNvSpPr txBox="1">
            <a:spLocks noGrp="1"/>
          </p:cNvSpPr>
          <p:nvPr>
            <p:ph type="title" idx="4294967295"/>
          </p:nvPr>
        </p:nvSpPr>
        <p:spPr>
          <a:xfrm>
            <a:off x="838080" y="365040"/>
            <a:ext cx="10504800" cy="820440"/>
          </a:xfrm>
        </p:spPr>
        <p:txBody>
          <a:bodyPr/>
          <a:lstStyle/>
          <a:p>
            <a:pPr lvl="0"/>
            <a:r>
              <a:rPr lang="fr-FR" i="1" dirty="0"/>
              <a:t>A vendre : chaussures de bébé, jamais portées</a:t>
            </a:r>
          </a:p>
        </p:txBody>
      </p:sp>
      <p:sp>
        <p:nvSpPr>
          <p:cNvPr id="3" name="Espace réservé du contenu 2">
            <a:extLst>
              <a:ext uri="{FF2B5EF4-FFF2-40B4-BE49-F238E27FC236}">
                <a16:creationId xmlns:a16="http://schemas.microsoft.com/office/drawing/2014/main" id="{FA79FD71-A1C2-8780-005E-066676A18C5E}"/>
              </a:ext>
            </a:extLst>
          </p:cNvPr>
          <p:cNvSpPr txBox="1">
            <a:spLocks noGrp="1"/>
          </p:cNvSpPr>
          <p:nvPr>
            <p:ph type="body" idx="4294967295"/>
          </p:nvPr>
        </p:nvSpPr>
        <p:spPr>
          <a:xfrm>
            <a:off x="838080" y="1398240"/>
            <a:ext cx="10284120" cy="4778640"/>
          </a:xfrm>
        </p:spPr>
        <p:txBody>
          <a:bodyPr/>
          <a:lstStyle/>
          <a:p>
            <a:pPr lvl="0">
              <a:spcBef>
                <a:spcPts val="1001"/>
              </a:spcBef>
              <a:buNone/>
            </a:pPr>
            <a:r>
              <a:rPr lang="fr-FR" sz="4400" dirty="0"/>
              <a:t>For Sale, Baby </a:t>
            </a:r>
            <a:r>
              <a:rPr lang="fr-FR" sz="4400" dirty="0" err="1"/>
              <a:t>Shoes</a:t>
            </a:r>
            <a:r>
              <a:rPr lang="fr-FR" sz="4400" dirty="0"/>
              <a:t>, Never </a:t>
            </a:r>
            <a:r>
              <a:rPr lang="fr-FR" sz="4400" dirty="0" err="1"/>
              <a:t>Worn</a:t>
            </a:r>
            <a:endParaRPr lang="fr-FR" sz="4400" dirty="0"/>
          </a:p>
          <a:p>
            <a:pPr lvl="0">
              <a:spcBef>
                <a:spcPts val="1001"/>
              </a:spcBef>
              <a:buNone/>
            </a:pPr>
            <a:endParaRPr lang="fr-FR" sz="2600" dirty="0"/>
          </a:p>
          <a:p>
            <a:pPr lvl="0">
              <a:spcBef>
                <a:spcPts val="1001"/>
              </a:spcBef>
              <a:buFont typeface="Arial" pitchFamily="32"/>
              <a:buChar char="•"/>
            </a:pPr>
            <a:r>
              <a:rPr lang="fr-FR" sz="2600" dirty="0" err="1"/>
              <a:t>Exxercice</a:t>
            </a:r>
            <a:r>
              <a:rPr lang="fr-FR" sz="2600" dirty="0"/>
              <a:t> :  Avec cette micro nouvelle, écrivez une histoire courte</a:t>
            </a:r>
          </a:p>
          <a:p>
            <a:pPr lvl="0">
              <a:spcBef>
                <a:spcPts val="1001"/>
              </a:spcBef>
              <a:buFont typeface="Arial" pitchFamily="32"/>
              <a:buChar char="•"/>
            </a:pPr>
            <a:r>
              <a:rPr lang="fr-FR" sz="2600" dirty="0"/>
              <a:t>Avec ce titre (FR ou EN)</a:t>
            </a:r>
          </a:p>
          <a:p>
            <a:pPr lvl="1">
              <a:spcBef>
                <a:spcPts val="499"/>
              </a:spcBef>
              <a:buFont typeface="Arial" pitchFamily="32"/>
              <a:buChar char="•"/>
            </a:pPr>
            <a:r>
              <a:rPr lang="fr-FR" sz="2600" dirty="0"/>
              <a:t>Racontez une histoire – environ 100 à 200 mots</a:t>
            </a:r>
          </a:p>
          <a:p>
            <a:pPr lvl="1">
              <a:spcBef>
                <a:spcPts val="499"/>
              </a:spcBef>
              <a:buFont typeface="Arial" pitchFamily="32"/>
              <a:buChar char="•"/>
            </a:pPr>
            <a:endParaRPr lang="fr-FR" sz="2600" dirty="0"/>
          </a:p>
          <a:p>
            <a:pPr lvl="1">
              <a:spcBef>
                <a:spcPts val="499"/>
              </a:spcBef>
              <a:buFont typeface="Arial" pitchFamily="32"/>
              <a:buChar char="•"/>
            </a:pPr>
            <a:r>
              <a:rPr lang="fr-FR" sz="2600" dirty="0"/>
              <a:t>15/20 mn</a:t>
            </a:r>
          </a:p>
          <a:p>
            <a:pPr lvl="0">
              <a:spcBef>
                <a:spcPts val="1001"/>
              </a:spcBef>
              <a:buNone/>
            </a:pPr>
            <a:endParaRPr lang="fr-FR" sz="2600" dirty="0"/>
          </a:p>
          <a:p>
            <a:pPr lvl="0">
              <a:buNone/>
            </a:pPr>
            <a:endParaRPr lang="fr-FR" sz="26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page8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DB30DD-F197-E4AD-520D-6B33AFDE4B70}"/>
              </a:ext>
            </a:extLst>
          </p:cNvPr>
          <p:cNvSpPr txBox="1">
            <a:spLocks noGrp="1"/>
          </p:cNvSpPr>
          <p:nvPr>
            <p:ph type="title" idx="4294967295"/>
          </p:nvPr>
        </p:nvSpPr>
        <p:spPr>
          <a:xfrm>
            <a:off x="838080" y="365040"/>
            <a:ext cx="10504800" cy="820440"/>
          </a:xfrm>
        </p:spPr>
        <p:txBody>
          <a:bodyPr/>
          <a:lstStyle/>
          <a:p>
            <a:pPr lvl="0"/>
            <a:r>
              <a:rPr lang="fr-FR" i="1"/>
              <a:t>A vendre : chaussures de bébé, jamais portées</a:t>
            </a:r>
          </a:p>
        </p:txBody>
      </p:sp>
      <p:sp>
        <p:nvSpPr>
          <p:cNvPr id="3" name="Espace réservé du contenu 2">
            <a:extLst>
              <a:ext uri="{FF2B5EF4-FFF2-40B4-BE49-F238E27FC236}">
                <a16:creationId xmlns:a16="http://schemas.microsoft.com/office/drawing/2014/main" id="{AFED53A1-A1BB-9E5E-755A-7D49C5C08A7C}"/>
              </a:ext>
            </a:extLst>
          </p:cNvPr>
          <p:cNvSpPr txBox="1">
            <a:spLocks noGrp="1"/>
          </p:cNvSpPr>
          <p:nvPr>
            <p:ph type="body" idx="4294967295"/>
          </p:nvPr>
        </p:nvSpPr>
        <p:spPr>
          <a:xfrm>
            <a:off x="838080" y="1398240"/>
            <a:ext cx="10284120" cy="5231160"/>
          </a:xfrm>
        </p:spPr>
        <p:txBody>
          <a:bodyPr/>
          <a:lstStyle/>
          <a:p>
            <a:pPr lvl="0">
              <a:lnSpc>
                <a:spcPct val="100000"/>
              </a:lnSpc>
              <a:spcAft>
                <a:spcPts val="0"/>
              </a:spcAft>
              <a:buNone/>
            </a:pPr>
            <a:r>
              <a:rPr lang="fr-FR" sz="3200" dirty="0"/>
              <a:t>Connectez vous sur la plateforme : </a:t>
            </a:r>
            <a:r>
              <a:rPr lang="fr-FR" sz="3200" dirty="0">
                <a:hlinkClick r:id="rId3">
                  <a:extLst>
                    <a:ext uri="{A12FA001-AC4F-418D-AE19-62706E023703}">
                      <ahyp:hlinkClr xmlns:ahyp="http://schemas.microsoft.com/office/drawing/2018/hyperlinkcolor" val="tx"/>
                    </a:ext>
                  </a:extLst>
                </a:hlinkClick>
              </a:rPr>
              <a:t>https://edicom.farge.info/</a:t>
            </a:r>
          </a:p>
          <a:p>
            <a:pPr lvl="0">
              <a:lnSpc>
                <a:spcPct val="100000"/>
              </a:lnSpc>
              <a:spcAft>
                <a:spcPts val="0"/>
              </a:spcAft>
              <a:buNone/>
            </a:pPr>
            <a:endParaRPr lang="fr-FR" sz="3200" dirty="0"/>
          </a:p>
          <a:p>
            <a:pPr lvl="0">
              <a:lnSpc>
                <a:spcPct val="100000"/>
              </a:lnSpc>
              <a:spcAft>
                <a:spcPts val="0"/>
              </a:spcAft>
              <a:buNone/>
            </a:pPr>
            <a:r>
              <a:rPr lang="fr-FR" sz="3200" dirty="0"/>
              <a:t>Inscrivez-vous ( login : prénom-nom </a:t>
            </a:r>
            <a:r>
              <a:rPr lang="fr-FR" sz="3200" dirty="0" err="1"/>
              <a:t>psword</a:t>
            </a:r>
            <a:r>
              <a:rPr lang="fr-FR" sz="3200" dirty="0"/>
              <a:t> : choisissez le )</a:t>
            </a:r>
          </a:p>
          <a:p>
            <a:pPr lvl="0">
              <a:lnSpc>
                <a:spcPct val="100000"/>
              </a:lnSpc>
              <a:spcAft>
                <a:spcPts val="0"/>
              </a:spcAft>
              <a:buNone/>
            </a:pPr>
            <a:endParaRPr lang="fr-FR" sz="3200" dirty="0"/>
          </a:p>
          <a:p>
            <a:pPr lvl="0">
              <a:lnSpc>
                <a:spcPct val="100000"/>
              </a:lnSpc>
              <a:spcAft>
                <a:spcPts val="0"/>
              </a:spcAft>
              <a:buNone/>
            </a:pPr>
            <a:r>
              <a:rPr lang="fr-FR" sz="3200" dirty="0"/>
              <a:t>Créez un nouvel article et saisissez votre texte</a:t>
            </a:r>
          </a:p>
          <a:p>
            <a:pPr lvl="0">
              <a:lnSpc>
                <a:spcPct val="100000"/>
              </a:lnSpc>
              <a:spcAft>
                <a:spcPts val="0"/>
              </a:spcAft>
              <a:buNone/>
            </a:pPr>
            <a:r>
              <a:rPr lang="fr-FR" sz="3200" dirty="0"/>
              <a:t>Titre : en français ou en anglais (choisissez)</a:t>
            </a:r>
          </a:p>
          <a:p>
            <a:pPr lvl="0">
              <a:lnSpc>
                <a:spcPct val="100000"/>
              </a:lnSpc>
              <a:spcAft>
                <a:spcPts val="0"/>
              </a:spcAft>
              <a:buNone/>
            </a:pPr>
            <a:r>
              <a:rPr lang="fr-FR" sz="3200" dirty="0"/>
              <a:t>Sélectionnez la Catégorie : </a:t>
            </a:r>
            <a:r>
              <a:rPr lang="fr-FR" sz="3200" dirty="0" err="1"/>
              <a:t>MicroNouvelle</a:t>
            </a:r>
            <a:endParaRPr lang="fr-FR" sz="3200" dirty="0"/>
          </a:p>
          <a:p>
            <a:pPr lvl="0">
              <a:lnSpc>
                <a:spcPct val="100000"/>
              </a:lnSpc>
              <a:spcAft>
                <a:spcPts val="0"/>
              </a:spcAft>
              <a:buNone/>
            </a:pPr>
            <a:r>
              <a:rPr lang="fr-FR" sz="3200" b="1" dirty="0"/>
              <a:t>Pas de photo </a:t>
            </a:r>
            <a:r>
              <a:rPr lang="fr-FR" sz="3200" b="1" i="1" dirty="0"/>
              <a:t>(pour l’instant)</a:t>
            </a:r>
          </a:p>
          <a:p>
            <a:pPr lvl="0">
              <a:lnSpc>
                <a:spcPct val="100000"/>
              </a:lnSpc>
              <a:spcAft>
                <a:spcPts val="0"/>
              </a:spcAft>
              <a:buNone/>
            </a:pPr>
            <a:r>
              <a:rPr lang="fr-FR" sz="3200" dirty="0"/>
              <a:t>Une fois que vous avez fini, cliquez sur Publier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D’amateur(e)…</a:t>
            </a:r>
          </a:p>
        </p:txBody>
      </p:sp>
      <p:sp>
        <p:nvSpPr>
          <p:cNvPr id="3" name="Espace réservé du contenu 2"/>
          <p:cNvSpPr>
            <a:spLocks noGrp="1"/>
          </p:cNvSpPr>
          <p:nvPr>
            <p:ph idx="1"/>
          </p:nvPr>
        </p:nvSpPr>
        <p:spPr/>
        <p:txBody>
          <a:bodyPr>
            <a:normAutofit/>
          </a:bodyPr>
          <a:lstStyle/>
          <a:p>
            <a:endParaRPr lang="fr-CA" dirty="0"/>
          </a:p>
          <a:p>
            <a:r>
              <a:rPr lang="fr-CA" dirty="0"/>
              <a:t>Amateur : traditionnellement considéré come moins légitime que le professionnel</a:t>
            </a:r>
          </a:p>
          <a:p>
            <a:endParaRPr lang="fr-CA" dirty="0"/>
          </a:p>
        </p:txBody>
      </p:sp>
      <p:pic>
        <p:nvPicPr>
          <p:cNvPr id="4" name="Image 3"/>
          <p:cNvPicPr>
            <a:picLocks noChangeAspect="1"/>
          </p:cNvPicPr>
          <p:nvPr/>
        </p:nvPicPr>
        <p:blipFill>
          <a:blip r:embed="rId3"/>
          <a:stretch>
            <a:fillRect/>
          </a:stretch>
        </p:blipFill>
        <p:spPr>
          <a:xfrm>
            <a:off x="7608888" y="0"/>
            <a:ext cx="5865397" cy="7331748"/>
          </a:xfrm>
          <a:prstGeom prst="rect">
            <a:avLst/>
          </a:prstGeom>
        </p:spPr>
      </p:pic>
    </p:spTree>
    <p:extLst>
      <p:ext uri="{BB962C8B-B14F-4D97-AF65-F5344CB8AC3E}">
        <p14:creationId xmlns:p14="http://schemas.microsoft.com/office/powerpoint/2010/main" val="6336175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 à journaliste citoyen</a:t>
            </a:r>
          </a:p>
        </p:txBody>
      </p:sp>
      <p:sp>
        <p:nvSpPr>
          <p:cNvPr id="3" name="Espace réservé du contenu 2"/>
          <p:cNvSpPr>
            <a:spLocks noGrp="1"/>
          </p:cNvSpPr>
          <p:nvPr>
            <p:ph idx="1"/>
          </p:nvPr>
        </p:nvSpPr>
        <p:spPr>
          <a:xfrm>
            <a:off x="838200" y="1338146"/>
            <a:ext cx="6731000" cy="4838817"/>
          </a:xfrm>
        </p:spPr>
        <p:txBody>
          <a:bodyPr>
            <a:normAutofit/>
          </a:bodyPr>
          <a:lstStyle/>
          <a:p>
            <a:pPr marL="457200" lvl="1" indent="0">
              <a:buNone/>
            </a:pPr>
            <a:r>
              <a:rPr lang="fr-CA" i="1" dirty="0" err="1"/>
              <a:t>citizen</a:t>
            </a:r>
            <a:r>
              <a:rPr lang="fr-CA" i="1" dirty="0"/>
              <a:t> </a:t>
            </a:r>
            <a:r>
              <a:rPr lang="fr-CA" i="1" dirty="0" err="1"/>
              <a:t>journalism</a:t>
            </a:r>
            <a:endParaRPr lang="fr-CA" altLang="fr-FR" i="1" dirty="0"/>
          </a:p>
          <a:p>
            <a:endParaRPr lang="fr-CA" altLang="fr-FR" i="1" dirty="0"/>
          </a:p>
          <a:p>
            <a:r>
              <a:rPr lang="fr-CA" altLang="fr-FR" dirty="0"/>
              <a:t>Le journalisme citoyen, c’est un aspect du monde de l’information dans lequel Internet prend une place prépondérante. </a:t>
            </a:r>
          </a:p>
          <a:p>
            <a:r>
              <a:rPr lang="fr-CA" altLang="fr-FR" dirty="0"/>
              <a:t>Plus d’intermédiaires, plus d’édition ou de rédaction, l’internaute relaie l’information, mais surtout écrit pour son propre compte sur des médias digitaux.</a:t>
            </a:r>
          </a:p>
          <a:p>
            <a:pPr marL="0" indent="0">
              <a:buNone/>
            </a:pPr>
            <a:endParaRPr lang="fr-CA" dirty="0"/>
          </a:p>
        </p:txBody>
      </p:sp>
      <p:pic>
        <p:nvPicPr>
          <p:cNvPr id="4" name="Image 3"/>
          <p:cNvPicPr>
            <a:picLocks noChangeAspect="1"/>
          </p:cNvPicPr>
          <p:nvPr/>
        </p:nvPicPr>
        <p:blipFill>
          <a:blip r:embed="rId3"/>
          <a:stretch>
            <a:fillRect/>
          </a:stretch>
        </p:blipFill>
        <p:spPr>
          <a:xfrm>
            <a:off x="7608888" y="-74041"/>
            <a:ext cx="5332179" cy="7998268"/>
          </a:xfrm>
          <a:prstGeom prst="rect">
            <a:avLst/>
          </a:prstGeom>
        </p:spPr>
      </p:pic>
    </p:spTree>
    <p:extLst>
      <p:ext uri="{BB962C8B-B14F-4D97-AF65-F5344CB8AC3E}">
        <p14:creationId xmlns:p14="http://schemas.microsoft.com/office/powerpoint/2010/main" val="26834477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page89">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BA9398-CBA8-342D-5553-5DCF16179CED}"/>
              </a:ext>
            </a:extLst>
          </p:cNvPr>
          <p:cNvSpPr txBox="1">
            <a:spLocks noGrp="1"/>
          </p:cNvSpPr>
          <p:nvPr>
            <p:ph type="title" idx="4294967295"/>
          </p:nvPr>
        </p:nvSpPr>
        <p:spPr/>
        <p:txBody>
          <a:bodyPr/>
          <a:lstStyle/>
          <a:p>
            <a:pPr lvl="0"/>
            <a:endParaRPr lang="fr-FR" sz="1800">
              <a:latin typeface="Calibri" pitchFamily="18"/>
            </a:endParaRPr>
          </a:p>
        </p:txBody>
      </p:sp>
      <p:sp>
        <p:nvSpPr>
          <p:cNvPr id="3" name="Espace réservé du contenu 2">
            <a:extLst>
              <a:ext uri="{FF2B5EF4-FFF2-40B4-BE49-F238E27FC236}">
                <a16:creationId xmlns:a16="http://schemas.microsoft.com/office/drawing/2014/main" id="{5F62AF6B-C855-D81C-7204-99A184F637B9}"/>
              </a:ext>
            </a:extLst>
          </p:cNvPr>
          <p:cNvSpPr txBox="1">
            <a:spLocks noGrp="1"/>
          </p:cNvSpPr>
          <p:nvPr>
            <p:ph type="body" idx="4294967295"/>
          </p:nvPr>
        </p:nvSpPr>
        <p:spPr>
          <a:xfrm>
            <a:off x="838080" y="1825560"/>
            <a:ext cx="6730560" cy="4350960"/>
          </a:xfrm>
        </p:spPr>
        <p:txBody>
          <a:bodyPr/>
          <a:lstStyle/>
          <a:p>
            <a:pPr lvl="0">
              <a:spcBef>
                <a:spcPts val="1001"/>
              </a:spcBef>
              <a:buNone/>
            </a:pPr>
            <a:r>
              <a:rPr lang="fr-FR" dirty="0"/>
              <a:t>Tout le travail du journaliste, dans la mise en forme de l’information, consiste à amener le lecteur à s’arrêter sur son texte et à en pousser la lecture jusqu’à sa fin.</a:t>
            </a:r>
          </a:p>
        </p:txBody>
      </p:sp>
      <p:pic>
        <p:nvPicPr>
          <p:cNvPr id="4" name="Image 3">
            <a:extLst>
              <a:ext uri="{FF2B5EF4-FFF2-40B4-BE49-F238E27FC236}">
                <a16:creationId xmlns:a16="http://schemas.microsoft.com/office/drawing/2014/main" id="{E9BE70FC-0144-C474-B975-5C6634A76C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page91">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733194D0-BC27-6F6E-6A07-1CB8B341EA7D}"/>
              </a:ext>
            </a:extLst>
          </p:cNvPr>
          <p:cNvSpPr txBox="1">
            <a:spLocks noGrp="1"/>
          </p:cNvSpPr>
          <p:nvPr>
            <p:ph type="body" idx="4294967295"/>
          </p:nvPr>
        </p:nvSpPr>
        <p:spPr>
          <a:xfrm>
            <a:off x="838080" y="365040"/>
            <a:ext cx="7513920" cy="6061680"/>
          </a:xfrm>
        </p:spPr>
        <p:txBody>
          <a:bodyPr/>
          <a:lstStyle/>
          <a:p>
            <a:pPr lvl="0">
              <a:spcBef>
                <a:spcPts val="1001"/>
              </a:spcBef>
              <a:buFont typeface="Arial" pitchFamily="32"/>
              <a:buChar char="•"/>
            </a:pPr>
            <a:r>
              <a:rPr lang="fr-FR" sz="2400" b="1" dirty="0"/>
              <a:t>Avant de penser rédaction, il faut penser structure</a:t>
            </a:r>
          </a:p>
          <a:p>
            <a:pPr lvl="0">
              <a:spcBef>
                <a:spcPts val="1001"/>
              </a:spcBef>
              <a:buFont typeface="Arial" pitchFamily="32"/>
              <a:buChar char="•"/>
            </a:pPr>
            <a:r>
              <a:rPr lang="fr-FR" sz="2000" dirty="0"/>
              <a:t>Dans quel ordre décidez-vous de raconter votre histoire ?</a:t>
            </a:r>
          </a:p>
          <a:p>
            <a:pPr lvl="0">
              <a:spcBef>
                <a:spcPts val="1001"/>
              </a:spcBef>
              <a:buFont typeface="Arial" pitchFamily="32"/>
              <a:buChar char="•"/>
            </a:pPr>
            <a:endParaRPr lang="fr-FR" sz="2000" dirty="0"/>
          </a:p>
          <a:p>
            <a:pPr lvl="0">
              <a:spcBef>
                <a:spcPts val="1001"/>
              </a:spcBef>
              <a:buFont typeface="Arial" pitchFamily="32"/>
              <a:buChar char="•"/>
            </a:pPr>
            <a:r>
              <a:rPr lang="fr-FR" sz="2000" dirty="0"/>
              <a:t>Deux méthodes :</a:t>
            </a:r>
          </a:p>
          <a:p>
            <a:pPr lvl="1"/>
            <a:r>
              <a:rPr lang="fr-FR" sz="2000" b="1" dirty="0"/>
              <a:t>La pyramide inversée</a:t>
            </a:r>
          </a:p>
          <a:p>
            <a:pPr lvl="2"/>
            <a:r>
              <a:rPr lang="fr-FR" sz="2000" dirty="0"/>
              <a:t>Creuser progressivement son sujet du général vers le détail</a:t>
            </a:r>
          </a:p>
          <a:p>
            <a:pPr lvl="2"/>
            <a:r>
              <a:rPr lang="fr-FR" sz="2000" dirty="0"/>
              <a:t>Le chapô développe le titre et l'article développe le chapô</a:t>
            </a:r>
          </a:p>
          <a:p>
            <a:pPr lvl="2"/>
            <a:r>
              <a:rPr lang="fr-FR" sz="2000" dirty="0"/>
              <a:t>Placer les détails en bas de l'article.</a:t>
            </a:r>
          </a:p>
          <a:p>
            <a:pPr lvl="2"/>
            <a:endParaRPr lang="fr-FR" sz="2000" dirty="0"/>
          </a:p>
          <a:p>
            <a:pPr lvl="1"/>
            <a:r>
              <a:rPr lang="fr-FR" sz="2000" b="1" dirty="0"/>
              <a:t>La technique des 5W </a:t>
            </a:r>
          </a:p>
          <a:p>
            <a:pPr lvl="2"/>
            <a:r>
              <a:rPr lang="fr-FR" sz="2000" dirty="0"/>
              <a:t>répondre dès le chapô de l'article aux questions essentielles.</a:t>
            </a:r>
          </a:p>
          <a:p>
            <a:pPr lvl="0">
              <a:spcBef>
                <a:spcPts val="1001"/>
              </a:spcBef>
              <a:buFont typeface="Arial" pitchFamily="32"/>
              <a:buChar char="•"/>
            </a:pPr>
            <a:endParaRPr lang="fr-FR" sz="20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page9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A473E9-1DB0-0358-EF45-5BC1F509189D}"/>
              </a:ext>
            </a:extLst>
          </p:cNvPr>
          <p:cNvSpPr txBox="1">
            <a:spLocks noGrp="1"/>
          </p:cNvSpPr>
          <p:nvPr>
            <p:ph type="title" idx="4294967295"/>
          </p:nvPr>
        </p:nvSpPr>
        <p:spPr/>
        <p:txBody>
          <a:bodyPr lIns="0" tIns="0" rIns="0" bIns="0" anchor="ctr"/>
          <a:lstStyle/>
          <a:p>
            <a:pPr lvl="0"/>
            <a:r>
              <a:rPr lang="fr-FR"/>
              <a:t>La pyramide inversée</a:t>
            </a:r>
          </a:p>
        </p:txBody>
      </p:sp>
      <p:sp>
        <p:nvSpPr>
          <p:cNvPr id="3" name="Espace réservé du texte 2">
            <a:extLst>
              <a:ext uri="{FF2B5EF4-FFF2-40B4-BE49-F238E27FC236}">
                <a16:creationId xmlns:a16="http://schemas.microsoft.com/office/drawing/2014/main" id="{A65FDF62-133A-2A76-CCC1-800B1DE735BE}"/>
              </a:ext>
            </a:extLst>
          </p:cNvPr>
          <p:cNvSpPr txBox="1">
            <a:spLocks noGrp="1"/>
          </p:cNvSpPr>
          <p:nvPr>
            <p:ph type="body" idx="4294967295"/>
          </p:nvPr>
        </p:nvSpPr>
        <p:spPr/>
        <p:txBody>
          <a:bodyPr lIns="0" tIns="0" rIns="0" bIns="0"/>
          <a:lstStyle/>
          <a:p>
            <a:pPr lvl="0"/>
            <a:r>
              <a:rPr lang="fr-FR"/>
              <a:t>Taux de lecture : améliorés par la pyramide inversée</a:t>
            </a:r>
          </a:p>
          <a:p>
            <a:pPr lvl="1"/>
            <a:r>
              <a:rPr lang="fr-FR"/>
              <a:t>81% des internautes lisent, en moyenne, le premier paragraphe, contre 32% seulement pour le quatrième paragraphe.</a:t>
            </a:r>
          </a:p>
          <a:p>
            <a:pPr lvl="1"/>
            <a:r>
              <a:rPr lang="fr-FR"/>
              <a:t>Ce qui détermine l’envie d’explorer, c’est la force du haut de page. Un texte rédigé en pyramide inversée augmente ses chances d’être lu dans sa totalité.</a:t>
            </a:r>
          </a:p>
        </p:txBody>
      </p:sp>
      <p:pic>
        <p:nvPicPr>
          <p:cNvPr id="4" name="Image 3">
            <a:extLst>
              <a:ext uri="{FF2B5EF4-FFF2-40B4-BE49-F238E27FC236}">
                <a16:creationId xmlns:a16="http://schemas.microsoft.com/office/drawing/2014/main" id="{A245226E-86BB-EFE7-75F8-C0F1FBF2C801}"/>
              </a:ext>
            </a:extLst>
          </p:cNvPr>
          <p:cNvPicPr>
            <a:picLocks noChangeAspect="1"/>
          </p:cNvPicPr>
          <p:nvPr/>
        </p:nvPicPr>
        <p:blipFill>
          <a:blip r:embed="rId3">
            <a:lum/>
            <a:alphaModFix/>
          </a:blip>
          <a:srcRect/>
          <a:stretch>
            <a:fillRect/>
          </a:stretch>
        </p:blipFill>
        <p:spPr>
          <a:xfrm>
            <a:off x="8208000" y="1233000"/>
            <a:ext cx="3421080" cy="366300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Les W: technique minimale journalistiqu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4FD777-6572-E202-E634-FD27920FAB77}"/>
              </a:ext>
            </a:extLst>
          </p:cNvPr>
          <p:cNvSpPr txBox="1">
            <a:spLocks noGrp="1"/>
          </p:cNvSpPr>
          <p:nvPr>
            <p:ph type="title" idx="4294967295"/>
          </p:nvPr>
        </p:nvSpPr>
        <p:spPr/>
        <p:txBody>
          <a:bodyPr/>
          <a:lstStyle/>
          <a:p>
            <a:pPr lvl="0"/>
            <a:r>
              <a:rPr lang="fr-FR"/>
              <a:t>Les W: technique minimale journalistique</a:t>
            </a:r>
          </a:p>
        </p:txBody>
      </p:sp>
      <p:sp>
        <p:nvSpPr>
          <p:cNvPr id="3" name="Espace réservé du contenu 2">
            <a:extLst>
              <a:ext uri="{FF2B5EF4-FFF2-40B4-BE49-F238E27FC236}">
                <a16:creationId xmlns:a16="http://schemas.microsoft.com/office/drawing/2014/main" id="{8266CB9E-18A6-B2F5-3DBD-9A31188DDC5F}"/>
              </a:ext>
            </a:extLst>
          </p:cNvPr>
          <p:cNvSpPr txBox="1">
            <a:spLocks noGrp="1"/>
          </p:cNvSpPr>
          <p:nvPr>
            <p:ph type="body" idx="4294967295"/>
          </p:nvPr>
        </p:nvSpPr>
        <p:spPr/>
        <p:txBody>
          <a:bodyPr/>
          <a:lstStyle/>
          <a:p>
            <a:pPr lvl="0">
              <a:spcBef>
                <a:spcPts val="1001"/>
              </a:spcBef>
              <a:buFont typeface="Arial" pitchFamily="32"/>
              <a:buChar char="•"/>
            </a:pPr>
            <a:r>
              <a:rPr lang="fr-FR" sz="2200"/>
              <a:t>Les enjeux d’écriture ont nettement évolué avec l’avènement d’Internet.</a:t>
            </a:r>
          </a:p>
          <a:p>
            <a:pPr lvl="0">
              <a:spcBef>
                <a:spcPts val="1001"/>
              </a:spcBef>
              <a:buFont typeface="Arial" pitchFamily="32"/>
              <a:buChar char="•"/>
            </a:pPr>
            <a:r>
              <a:rPr lang="fr-FR" sz="2200"/>
              <a:t>Les questions de lisibilité, d’ergonomie, de découpage des textes et des récits se sont posées différemment dans le cadre de ce nouveau média.</a:t>
            </a:r>
          </a:p>
          <a:p>
            <a:pPr lvl="0">
              <a:spcBef>
                <a:spcPts val="1001"/>
              </a:spcBef>
              <a:buFont typeface="Arial" pitchFamily="32"/>
              <a:buChar char="•"/>
            </a:pPr>
            <a:r>
              <a:rPr lang="fr-FR" sz="2200"/>
              <a:t>Internet a également obligé les journalistes à s’interroger sur l’interactivité et sur la place laissée au public</a:t>
            </a:r>
          </a:p>
          <a:p>
            <a:pPr lvl="0">
              <a:spcBef>
                <a:spcPts val="1001"/>
              </a:spcBef>
              <a:buFont typeface="Arial" pitchFamily="32"/>
              <a:buChar char="•"/>
            </a:pPr>
            <a:r>
              <a:rPr lang="fr-FR" sz="2200"/>
              <a:t>Dans le contexte difficile de la lecture à l’écran, la concision reste, plus que jamais, un atout stylistique important.</a:t>
            </a:r>
          </a:p>
          <a:p>
            <a:pPr lvl="0">
              <a:spcBef>
                <a:spcPts val="1001"/>
              </a:spcBef>
              <a:buFont typeface="Arial" pitchFamily="32"/>
              <a:buChar char="•"/>
            </a:pPr>
            <a:endParaRPr lang="fr-FR" sz="2200"/>
          </a:p>
          <a:p>
            <a:pPr lvl="0">
              <a:spcBef>
                <a:spcPts val="1001"/>
              </a:spcBef>
              <a:buFont typeface="Arial" pitchFamily="32"/>
              <a:buChar char="•"/>
            </a:pPr>
            <a:endParaRPr lang="fr-FR" sz="2200"/>
          </a:p>
        </p:txBody>
      </p:sp>
      <p:pic>
        <p:nvPicPr>
          <p:cNvPr id="4" name="Image 3">
            <a:extLst>
              <a:ext uri="{FF2B5EF4-FFF2-40B4-BE49-F238E27FC236}">
                <a16:creationId xmlns:a16="http://schemas.microsoft.com/office/drawing/2014/main" id="{1AF424BB-FF1E-38B8-CB4F-7225E6C6A4CC}"/>
              </a:ext>
            </a:extLst>
          </p:cNvPr>
          <p:cNvPicPr>
            <a:picLocks noChangeAspect="1"/>
          </p:cNvPicPr>
          <p:nvPr/>
        </p:nvPicPr>
        <p:blipFill>
          <a:blip r:embed="rId3">
            <a:lum/>
            <a:alphaModFix/>
          </a:blip>
          <a:srcRect/>
          <a:stretch>
            <a:fillRect/>
          </a:stretch>
        </p:blipFill>
        <p:spPr>
          <a:xfrm>
            <a:off x="7608960" y="0"/>
            <a:ext cx="4571640" cy="685764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page90">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91D2019D-E775-015B-F5F6-FF5CDC0CFCDF}"/>
              </a:ext>
            </a:extLst>
          </p:cNvPr>
          <p:cNvSpPr txBox="1">
            <a:spLocks noGrp="1"/>
          </p:cNvSpPr>
          <p:nvPr>
            <p:ph type="body" idx="4294967295"/>
          </p:nvPr>
        </p:nvSpPr>
        <p:spPr>
          <a:xfrm>
            <a:off x="347133" y="847642"/>
            <a:ext cx="7272867" cy="4681093"/>
          </a:xfrm>
        </p:spPr>
        <p:txBody>
          <a:bodyPr/>
          <a:lstStyle/>
          <a:p>
            <a:pPr lvl="0">
              <a:lnSpc>
                <a:spcPct val="100000"/>
              </a:lnSpc>
              <a:spcAft>
                <a:spcPts val="600"/>
              </a:spcAft>
              <a:buNone/>
            </a:pPr>
            <a:r>
              <a:rPr lang="fr-FR" sz="2400" dirty="0"/>
              <a:t>• Un</a:t>
            </a:r>
            <a:r>
              <a:rPr lang="fr-FR" sz="2400" b="1" dirty="0"/>
              <a:t> titre</a:t>
            </a:r>
            <a:r>
              <a:rPr lang="fr-FR" sz="2400" dirty="0"/>
              <a:t> .</a:t>
            </a:r>
            <a:br>
              <a:rPr lang="fr-FR" sz="2400" dirty="0"/>
            </a:br>
            <a:r>
              <a:rPr lang="fr-FR" sz="2400" dirty="0"/>
              <a:t>• Le</a:t>
            </a:r>
            <a:r>
              <a:rPr lang="fr-FR" sz="2400" b="1" dirty="0"/>
              <a:t> chapeau ou « chapô »</a:t>
            </a:r>
            <a:r>
              <a:rPr lang="fr-FR" sz="2400" dirty="0"/>
              <a:t> </a:t>
            </a:r>
            <a:br>
              <a:rPr lang="fr-FR" sz="2400" dirty="0"/>
            </a:br>
            <a:r>
              <a:rPr lang="fr-FR" sz="2400" dirty="0"/>
              <a:t>• Les intertitres</a:t>
            </a:r>
          </a:p>
          <a:p>
            <a:pPr lvl="0">
              <a:lnSpc>
                <a:spcPct val="100000"/>
              </a:lnSpc>
              <a:spcAft>
                <a:spcPts val="600"/>
              </a:spcAft>
              <a:buNone/>
            </a:pPr>
            <a:r>
              <a:rPr lang="fr-FR" sz="2400" dirty="0"/>
              <a:t>• L’</a:t>
            </a:r>
            <a:r>
              <a:rPr lang="fr-FR" sz="2400" b="1" dirty="0"/>
              <a:t>attaque</a:t>
            </a:r>
            <a:r>
              <a:rPr lang="fr-FR" sz="2400" dirty="0"/>
              <a:t> doit « ferrer » le lecteur.</a:t>
            </a:r>
            <a:br>
              <a:rPr lang="fr-FR" sz="2400" dirty="0"/>
            </a:br>
            <a:r>
              <a:rPr lang="fr-FR" sz="2400" dirty="0"/>
              <a:t>• L’</a:t>
            </a:r>
            <a:r>
              <a:rPr lang="fr-FR" sz="2400" b="1" dirty="0"/>
              <a:t>information principale</a:t>
            </a:r>
            <a:r>
              <a:rPr lang="fr-FR" sz="2400" dirty="0"/>
              <a:t> doit se trouver dans les premières lignes.</a:t>
            </a:r>
            <a:br>
              <a:rPr lang="fr-FR" sz="2400" dirty="0"/>
            </a:br>
            <a:r>
              <a:rPr lang="fr-FR" sz="2400" dirty="0"/>
              <a:t>• Le texte doit être </a:t>
            </a:r>
            <a:r>
              <a:rPr lang="fr-FR" sz="2400" b="1" dirty="0"/>
              <a:t>rythmé</a:t>
            </a:r>
            <a:r>
              <a:rPr lang="fr-FR" sz="2400" dirty="0"/>
              <a:t> pour maintenir l’intérêt.</a:t>
            </a:r>
            <a:br>
              <a:rPr lang="fr-FR" sz="2400" dirty="0"/>
            </a:br>
            <a:r>
              <a:rPr lang="fr-FR" sz="2400" dirty="0"/>
              <a:t>• La </a:t>
            </a:r>
            <a:r>
              <a:rPr lang="fr-FR" sz="2400" b="1" dirty="0"/>
              <a:t>chute</a:t>
            </a:r>
            <a:r>
              <a:rPr lang="fr-FR" sz="2400" dirty="0"/>
              <a:t> n’est pas une conclusion mais un « au revoir » </a:t>
            </a:r>
          </a:p>
          <a:p>
            <a:pPr lvl="0">
              <a:lnSpc>
                <a:spcPct val="100000"/>
              </a:lnSpc>
              <a:spcAft>
                <a:spcPts val="600"/>
              </a:spcAft>
              <a:buNone/>
            </a:pPr>
            <a:r>
              <a:rPr lang="fr-FR" sz="2400" dirty="0"/>
              <a:t>• Le Call-to-action =&gt; un hypertexte</a:t>
            </a:r>
          </a:p>
          <a:p>
            <a:pPr lvl="0">
              <a:lnSpc>
                <a:spcPct val="100000"/>
              </a:lnSpc>
              <a:spcAft>
                <a:spcPts val="600"/>
              </a:spcAft>
              <a:buNone/>
            </a:pPr>
            <a:r>
              <a:rPr lang="fr-FR" sz="2400" dirty="0"/>
              <a:t>Le plan de l’article est simple : il doit répondre aux </a:t>
            </a:r>
            <a:r>
              <a:rPr lang="fr-FR" sz="2400" b="1" dirty="0"/>
              <a:t>5 W</a:t>
            </a:r>
            <a:r>
              <a:rPr lang="fr-FR" sz="2400" dirty="0"/>
              <a:t> </a:t>
            </a:r>
          </a:p>
          <a:p>
            <a:pPr lvl="0">
              <a:lnSpc>
                <a:spcPct val="100000"/>
              </a:lnSpc>
              <a:spcAft>
                <a:spcPts val="600"/>
              </a:spcAft>
              <a:buNone/>
            </a:pPr>
            <a:r>
              <a:rPr lang="fr-FR" sz="2400" dirty="0"/>
              <a:t>(Qui ? Quoi ? Où ? Quand ? Pourquoi ?), mais aussi Comment ?</a:t>
            </a:r>
          </a:p>
        </p:txBody>
      </p:sp>
      <p:pic>
        <p:nvPicPr>
          <p:cNvPr id="4" name="Image 3">
            <a:extLst>
              <a:ext uri="{FF2B5EF4-FFF2-40B4-BE49-F238E27FC236}">
                <a16:creationId xmlns:a16="http://schemas.microsoft.com/office/drawing/2014/main" id="{DC81D767-D331-DC88-EE64-10ABB53D9D86}"/>
              </a:ext>
            </a:extLst>
          </p:cNvPr>
          <p:cNvPicPr>
            <a:picLocks noChangeAspect="1"/>
          </p:cNvPicPr>
          <p:nvPr/>
        </p:nvPicPr>
        <p:blipFill>
          <a:blip r:embed="rId3"/>
          <a:stretch>
            <a:fillRect/>
          </a:stretch>
        </p:blipFill>
        <p:spPr>
          <a:xfrm>
            <a:off x="7620000" y="0"/>
            <a:ext cx="4572000" cy="685800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page9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6503A6-7BCF-CC65-A86D-D150C2DB0528}"/>
              </a:ext>
            </a:extLst>
          </p:cNvPr>
          <p:cNvSpPr txBox="1">
            <a:spLocks noGrp="1"/>
          </p:cNvSpPr>
          <p:nvPr>
            <p:ph type="title" idx="4294967295"/>
          </p:nvPr>
        </p:nvSpPr>
        <p:spPr/>
        <p:txBody>
          <a:bodyPr/>
          <a:lstStyle/>
          <a:p>
            <a:pPr lvl="0"/>
            <a:endParaRPr lang="fr-FR" sz="1800">
              <a:latin typeface="Calibri" pitchFamily="18"/>
            </a:endParaRPr>
          </a:p>
        </p:txBody>
      </p:sp>
      <p:sp>
        <p:nvSpPr>
          <p:cNvPr id="3" name="Espace réservé du contenu 2">
            <a:extLst>
              <a:ext uri="{FF2B5EF4-FFF2-40B4-BE49-F238E27FC236}">
                <a16:creationId xmlns:a16="http://schemas.microsoft.com/office/drawing/2014/main" id="{F69C4A2B-DBD3-AC07-66D6-4924662E89CC}"/>
              </a:ext>
            </a:extLst>
          </p:cNvPr>
          <p:cNvSpPr txBox="1">
            <a:spLocks noGrp="1"/>
          </p:cNvSpPr>
          <p:nvPr>
            <p:ph type="body" idx="4294967295"/>
          </p:nvPr>
        </p:nvSpPr>
        <p:spPr>
          <a:xfrm>
            <a:off x="838080" y="864000"/>
            <a:ext cx="9385920" cy="5312520"/>
          </a:xfrm>
        </p:spPr>
        <p:txBody>
          <a:bodyPr/>
          <a:lstStyle/>
          <a:p>
            <a:pPr lvl="0">
              <a:spcBef>
                <a:spcPts val="1001"/>
              </a:spcBef>
              <a:buFont typeface="Arial" pitchFamily="32"/>
              <a:buChar char="•"/>
            </a:pPr>
            <a:r>
              <a:rPr lang="fr-FR" dirty="0"/>
              <a:t>le journaliste doit au minimum </a:t>
            </a:r>
            <a:r>
              <a:rPr lang="fr-FR" b="1" dirty="0"/>
              <a:t>répondre aux 5 W en enquêtant</a:t>
            </a:r>
            <a:r>
              <a:rPr lang="fr-FR" dirty="0"/>
              <a:t> pour vérifier ses réponses.</a:t>
            </a:r>
          </a:p>
          <a:p>
            <a:pPr lvl="0">
              <a:spcBef>
                <a:spcPts val="1001"/>
              </a:spcBef>
              <a:buFont typeface="Arial" pitchFamily="32"/>
              <a:buChar char="•"/>
            </a:pPr>
            <a:r>
              <a:rPr lang="fr-FR" dirty="0" err="1"/>
              <a:t>Who</a:t>
            </a:r>
            <a:endParaRPr lang="fr-FR" dirty="0"/>
          </a:p>
          <a:p>
            <a:pPr lvl="0">
              <a:spcBef>
                <a:spcPts val="1001"/>
              </a:spcBef>
              <a:buFont typeface="Arial" pitchFamily="32"/>
              <a:buChar char="•"/>
            </a:pPr>
            <a:r>
              <a:rPr lang="fr-FR" dirty="0" err="1"/>
              <a:t>What</a:t>
            </a:r>
            <a:endParaRPr lang="fr-FR" dirty="0"/>
          </a:p>
          <a:p>
            <a:pPr lvl="0">
              <a:spcBef>
                <a:spcPts val="1001"/>
              </a:spcBef>
              <a:buFont typeface="Arial" pitchFamily="32"/>
              <a:buChar char="•"/>
            </a:pPr>
            <a:r>
              <a:rPr lang="fr-FR" dirty="0" err="1"/>
              <a:t>Where</a:t>
            </a:r>
            <a:endParaRPr lang="fr-FR" dirty="0"/>
          </a:p>
          <a:p>
            <a:pPr lvl="0">
              <a:spcBef>
                <a:spcPts val="1001"/>
              </a:spcBef>
              <a:buFont typeface="Arial" pitchFamily="32"/>
              <a:buChar char="•"/>
            </a:pPr>
            <a:r>
              <a:rPr lang="fr-FR" dirty="0" err="1"/>
              <a:t>When</a:t>
            </a:r>
            <a:endParaRPr lang="fr-FR" dirty="0"/>
          </a:p>
          <a:p>
            <a:pPr lvl="0">
              <a:spcBef>
                <a:spcPts val="1001"/>
              </a:spcBef>
              <a:buFont typeface="Arial" pitchFamily="32"/>
              <a:buChar char="•"/>
            </a:pPr>
            <a:r>
              <a:rPr lang="fr-FR" dirty="0" err="1"/>
              <a:t>Why</a:t>
            </a:r>
            <a:r>
              <a:rPr lang="fr-FR" dirty="0"/>
              <a:t> =&gt; How</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05 - ">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DBFC1C49-2CEF-716F-45D1-8BEB7088323C}"/>
              </a:ext>
            </a:extLst>
          </p:cNvPr>
          <p:cNvSpPr txBox="1">
            <a:spLocks noGrp="1"/>
          </p:cNvSpPr>
          <p:nvPr>
            <p:ph type="title"/>
          </p:nvPr>
        </p:nvSpPr>
        <p:spPr>
          <a:xfrm>
            <a:off x="839788" y="365125"/>
            <a:ext cx="4932362" cy="1325563"/>
          </a:xfrm>
        </p:spPr>
        <p:txBody>
          <a:bodyPr anchor="t"/>
          <a:lstStyle/>
          <a:p>
            <a:pPr lvl="0"/>
            <a:r>
              <a:rPr lang="fr-FR" sz="2600" b="1" dirty="0">
                <a:latin typeface="Calibri" pitchFamily="18"/>
              </a:rPr>
              <a:t>Faits</a:t>
            </a:r>
            <a:br>
              <a:rPr lang="fr-FR" sz="2600" dirty="0">
                <a:latin typeface="Calibri" pitchFamily="18"/>
              </a:rPr>
            </a:br>
            <a:r>
              <a:rPr lang="fr-FR" sz="2600" dirty="0" err="1">
                <a:latin typeface="Calibri" pitchFamily="18"/>
              </a:rPr>
              <a:t>Who</a:t>
            </a:r>
            <a:r>
              <a:rPr lang="fr-FR" sz="2600" dirty="0">
                <a:latin typeface="Calibri" pitchFamily="18"/>
              </a:rPr>
              <a:t> / Qui : </a:t>
            </a:r>
            <a:r>
              <a:rPr lang="fr-FR" sz="2600" b="1" dirty="0">
                <a:latin typeface="Calibri" pitchFamily="18"/>
              </a:rPr>
              <a:t>Un chien saucisse</a:t>
            </a:r>
            <a:br>
              <a:rPr lang="fr-FR" sz="2600" b="1" dirty="0">
                <a:latin typeface="Calibri" pitchFamily="18"/>
              </a:rPr>
            </a:br>
            <a:r>
              <a:rPr lang="fr-FR" sz="2600" dirty="0" err="1">
                <a:latin typeface="Calibri" pitchFamily="18"/>
              </a:rPr>
              <a:t>What</a:t>
            </a:r>
            <a:r>
              <a:rPr lang="fr-FR" sz="2600" dirty="0">
                <a:latin typeface="Calibri" pitchFamily="18"/>
              </a:rPr>
              <a:t> / Quoi : </a:t>
            </a:r>
            <a:r>
              <a:rPr lang="fr-FR" sz="2600" b="1" dirty="0">
                <a:latin typeface="Calibri" pitchFamily="18"/>
              </a:rPr>
              <a:t>Une laisse</a:t>
            </a:r>
            <a:br>
              <a:rPr lang="fr-FR" sz="2600" b="1" dirty="0">
                <a:latin typeface="Calibri" pitchFamily="18"/>
              </a:rPr>
            </a:br>
            <a:br>
              <a:rPr lang="fr-FR" sz="2600" dirty="0">
                <a:latin typeface="Calibri" pitchFamily="18"/>
              </a:rPr>
            </a:br>
            <a:r>
              <a:rPr lang="fr-FR" sz="2600" b="1" dirty="0">
                <a:latin typeface="Calibri" pitchFamily="18"/>
              </a:rPr>
              <a:t>Déroulés</a:t>
            </a:r>
            <a:br>
              <a:rPr lang="fr-FR" sz="2600" dirty="0">
                <a:latin typeface="Calibri" pitchFamily="18"/>
              </a:rPr>
            </a:br>
            <a:r>
              <a:rPr lang="fr-FR" sz="2600" dirty="0" err="1">
                <a:latin typeface="Calibri" pitchFamily="18"/>
              </a:rPr>
              <a:t>Where</a:t>
            </a:r>
            <a:r>
              <a:rPr lang="fr-FR" sz="2600" dirty="0">
                <a:latin typeface="Calibri" pitchFamily="18"/>
              </a:rPr>
              <a:t> / Ou : </a:t>
            </a:r>
            <a:r>
              <a:rPr lang="fr-FR" sz="2600" b="1" dirty="0">
                <a:latin typeface="Calibri" pitchFamily="18"/>
              </a:rPr>
              <a:t>Paris</a:t>
            </a:r>
            <a:br>
              <a:rPr lang="fr-FR" sz="2600" dirty="0">
                <a:latin typeface="Calibri" pitchFamily="18"/>
              </a:rPr>
            </a:br>
            <a:r>
              <a:rPr lang="fr-FR" sz="2600" dirty="0" err="1">
                <a:latin typeface="Calibri" pitchFamily="18"/>
              </a:rPr>
              <a:t>When</a:t>
            </a:r>
            <a:r>
              <a:rPr lang="fr-FR" sz="2600" dirty="0">
                <a:latin typeface="Calibri" pitchFamily="18"/>
              </a:rPr>
              <a:t> / Quand : </a:t>
            </a:r>
            <a:r>
              <a:rPr lang="fr-FR" sz="2600" b="1" dirty="0">
                <a:latin typeface="Calibri" pitchFamily="18"/>
              </a:rPr>
              <a:t>En 1430</a:t>
            </a:r>
            <a:br>
              <a:rPr lang="fr-FR" sz="2600" dirty="0">
                <a:latin typeface="Calibri" pitchFamily="18"/>
              </a:rPr>
            </a:br>
            <a:br>
              <a:rPr lang="fr-FR" sz="2600" dirty="0">
                <a:latin typeface="Calibri" pitchFamily="18"/>
              </a:rPr>
            </a:br>
            <a:r>
              <a:rPr lang="fr-FR" sz="2600" b="1" dirty="0">
                <a:latin typeface="Calibri" pitchFamily="18"/>
              </a:rPr>
              <a:t>Analyse</a:t>
            </a:r>
            <a:br>
              <a:rPr lang="fr-FR" sz="2600" dirty="0">
                <a:latin typeface="Calibri" pitchFamily="18"/>
              </a:rPr>
            </a:br>
            <a:r>
              <a:rPr lang="fr-FR" sz="2600" dirty="0" err="1">
                <a:latin typeface="Calibri" pitchFamily="18"/>
              </a:rPr>
              <a:t>Why</a:t>
            </a:r>
            <a:r>
              <a:rPr lang="fr-FR" sz="2600" dirty="0">
                <a:latin typeface="Calibri" pitchFamily="18"/>
              </a:rPr>
              <a:t> / Pourquoi : </a:t>
            </a:r>
            <a:r>
              <a:rPr lang="fr-FR" sz="2600" b="1" dirty="0">
                <a:latin typeface="Calibri" pitchFamily="18"/>
              </a:rPr>
              <a:t>Une pénurie de saucisses</a:t>
            </a:r>
            <a:br>
              <a:rPr lang="fr-FR" sz="2600" dirty="0">
                <a:latin typeface="Calibri" pitchFamily="18"/>
              </a:rPr>
            </a:br>
            <a:br>
              <a:rPr lang="fr-FR" sz="2600" dirty="0"/>
            </a:br>
            <a:r>
              <a:rPr lang="fr-FR" sz="2600" dirty="0"/>
              <a:t>+ </a:t>
            </a:r>
            <a:r>
              <a:rPr lang="fr-FR" sz="2600" dirty="0">
                <a:latin typeface="Calibri" pitchFamily="18"/>
              </a:rPr>
              <a:t>How / Comment : </a:t>
            </a:r>
            <a:r>
              <a:rPr lang="fr-FR" sz="2600" b="1" dirty="0">
                <a:latin typeface="Calibri" pitchFamily="18"/>
              </a:rPr>
              <a:t>La famine</a:t>
            </a:r>
          </a:p>
        </p:txBody>
      </p:sp>
      <p:sp>
        <p:nvSpPr>
          <p:cNvPr id="5" name="Espace réservé du texte 4">
            <a:extLst>
              <a:ext uri="{FF2B5EF4-FFF2-40B4-BE49-F238E27FC236}">
                <a16:creationId xmlns:a16="http://schemas.microsoft.com/office/drawing/2014/main" id="{635E6573-2A74-B8D6-0B95-601F74BF3849}"/>
              </a:ext>
            </a:extLst>
          </p:cNvPr>
          <p:cNvSpPr>
            <a:spLocks noGrp="1"/>
          </p:cNvSpPr>
          <p:nvPr>
            <p:ph type="body" sz="quarter" idx="3"/>
          </p:nvPr>
        </p:nvSpPr>
        <p:spPr>
          <a:xfrm>
            <a:off x="6172200" y="139701"/>
            <a:ext cx="5183188" cy="704849"/>
          </a:xfrm>
        </p:spPr>
        <p:txBody>
          <a:bodyPr/>
          <a:lstStyle/>
          <a:p>
            <a:r>
              <a:rPr lang="fr-CA" dirty="0"/>
              <a:t>Pour le 5 novembre</a:t>
            </a:r>
          </a:p>
        </p:txBody>
      </p:sp>
      <p:sp>
        <p:nvSpPr>
          <p:cNvPr id="6" name="Espace réservé du contenu 5">
            <a:extLst>
              <a:ext uri="{FF2B5EF4-FFF2-40B4-BE49-F238E27FC236}">
                <a16:creationId xmlns:a16="http://schemas.microsoft.com/office/drawing/2014/main" id="{34C0DBFE-A152-BE62-80BE-430C7237045E}"/>
              </a:ext>
            </a:extLst>
          </p:cNvPr>
          <p:cNvSpPr>
            <a:spLocks noGrp="1"/>
          </p:cNvSpPr>
          <p:nvPr>
            <p:ph sz="quarter" idx="4"/>
          </p:nvPr>
        </p:nvSpPr>
        <p:spPr>
          <a:xfrm>
            <a:off x="6172200" y="1117600"/>
            <a:ext cx="5183188" cy="5072063"/>
          </a:xfrm>
        </p:spPr>
        <p:txBody>
          <a:bodyPr/>
          <a:lstStyle/>
          <a:p>
            <a:r>
              <a:rPr lang="fr-FR" dirty="0"/>
              <a:t>Saisir vos 2 articles sur le site </a:t>
            </a:r>
            <a:r>
              <a:rPr lang="fr-FR" dirty="0" err="1"/>
              <a:t>Edicom</a:t>
            </a:r>
            <a:endParaRPr lang="fr-FR" dirty="0"/>
          </a:p>
          <a:p>
            <a:pPr lvl="1"/>
            <a:r>
              <a:rPr lang="fr-FR" dirty="0"/>
              <a:t>- Catégorie </a:t>
            </a:r>
            <a:r>
              <a:rPr lang="fr-FR" dirty="0" err="1"/>
              <a:t>MicroNouvelle</a:t>
            </a:r>
            <a:r>
              <a:rPr lang="fr-FR" dirty="0"/>
              <a:t> (2025)</a:t>
            </a:r>
          </a:p>
          <a:p>
            <a:pPr lvl="3">
              <a:buNone/>
            </a:pPr>
            <a:r>
              <a:rPr lang="fr-FR" dirty="0"/>
              <a:t>      Max: 200 mots</a:t>
            </a:r>
          </a:p>
          <a:p>
            <a:pPr lvl="1"/>
            <a:r>
              <a:rPr lang="fr-FR" dirty="0"/>
              <a:t>- 5W (2025)</a:t>
            </a:r>
          </a:p>
          <a:p>
            <a:pPr lvl="1"/>
            <a:r>
              <a:rPr lang="fr-FR" dirty="0"/>
              <a:t>    Entre 600 et 800 mots</a:t>
            </a:r>
          </a:p>
          <a:p>
            <a:pPr>
              <a:buNone/>
            </a:pPr>
            <a:endParaRPr lang="fr-FR" dirty="0"/>
          </a:p>
          <a:p>
            <a:pPr>
              <a:buNone/>
            </a:pPr>
            <a:r>
              <a:rPr lang="fr-FR" dirty="0"/>
              <a:t>Choisissez 2 photos LIBRES DE DROITS mais ne les postez pas.</a:t>
            </a:r>
          </a:p>
          <a:p>
            <a:pPr>
              <a:buNone/>
            </a:pPr>
            <a:r>
              <a:rPr lang="fr-FR" dirty="0"/>
              <a:t>Format PAYSAGE</a:t>
            </a:r>
          </a:p>
          <a:p>
            <a:pPr>
              <a:buNone/>
            </a:pPr>
            <a:r>
              <a:rPr lang="fr-FR" dirty="0"/>
              <a:t>Dimension : 1280 pixels x 855 pixels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page98">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F4CCBFB9-A01D-CD6D-6F03-D2FDF821A6E6}"/>
              </a:ext>
            </a:extLst>
          </p:cNvPr>
          <p:cNvSpPr txBox="1">
            <a:spLocks noGrp="1"/>
          </p:cNvSpPr>
          <p:nvPr>
            <p:ph type="title" idx="4294967295"/>
          </p:nvPr>
        </p:nvSpPr>
        <p:spPr>
          <a:xfrm>
            <a:off x="831959" y="791999"/>
            <a:ext cx="10515240" cy="5490267"/>
          </a:xfrm>
        </p:spPr>
        <p:txBody>
          <a:bodyPr anchor="t"/>
          <a:lstStyle/>
          <a:p>
            <a:pPr lvl="0"/>
            <a:r>
              <a:rPr lang="fr-FR" sz="4000" dirty="0">
                <a:latin typeface="Calibri" pitchFamily="18"/>
              </a:rPr>
              <a:t>Votre exercice : </a:t>
            </a:r>
            <a:br>
              <a:rPr lang="fr-FR" sz="4000" dirty="0">
                <a:latin typeface="Calibri" pitchFamily="18"/>
              </a:rPr>
            </a:br>
            <a:r>
              <a:rPr lang="fr-FR" sz="4000" dirty="0">
                <a:latin typeface="Calibri" pitchFamily="18"/>
              </a:rPr>
              <a:t>Ecrire votre reportage en vous servant des 5 W</a:t>
            </a:r>
            <a:br>
              <a:rPr lang="fr-FR" sz="4000" dirty="0">
                <a:latin typeface="Calibri" pitchFamily="18"/>
              </a:rPr>
            </a:br>
            <a:r>
              <a:rPr lang="fr-FR" sz="4000" dirty="0">
                <a:latin typeface="Calibri" pitchFamily="18"/>
              </a:rPr>
              <a:t>entre 600 et 800 mots (environ)</a:t>
            </a:r>
            <a:br>
              <a:rPr lang="fr-FR" sz="4000" dirty="0">
                <a:latin typeface="Calibri" pitchFamily="18"/>
              </a:rPr>
            </a:br>
            <a:br>
              <a:rPr lang="fr-FR" sz="4000" dirty="0">
                <a:latin typeface="Calibri" pitchFamily="18"/>
              </a:rPr>
            </a:br>
            <a:r>
              <a:rPr lang="fr-FR" sz="4000" dirty="0">
                <a:latin typeface="Calibri" pitchFamily="18"/>
              </a:rPr>
              <a:t>Le saisir sur le site </a:t>
            </a:r>
            <a:r>
              <a:rPr lang="fr-FR" sz="4000" dirty="0" err="1">
                <a:latin typeface="Calibri" pitchFamily="18"/>
              </a:rPr>
              <a:t>edicom</a:t>
            </a:r>
            <a:br>
              <a:rPr lang="fr-FR" sz="4000" dirty="0">
                <a:latin typeface="Calibri" pitchFamily="18"/>
              </a:rPr>
            </a:br>
            <a:br>
              <a:rPr lang="fr-FR" sz="4000" dirty="0">
                <a:latin typeface="Calibri" pitchFamily="18"/>
              </a:rPr>
            </a:br>
            <a:r>
              <a:rPr lang="fr-FR" sz="4000" dirty="0">
                <a:latin typeface="Calibri" pitchFamily="18"/>
              </a:rPr>
              <a:t>Si votre exercice n’est pas terminé, achevez-le AVANT le 5 novembre (prochain cours). </a:t>
            </a:r>
            <a:br>
              <a:rPr lang="fr-FR" sz="4000" dirty="0">
                <a:latin typeface="Calibri" pitchFamily="18"/>
              </a:rPr>
            </a:br>
            <a:br>
              <a:rPr lang="fr-FR" sz="4000" dirty="0">
                <a:latin typeface="Calibri" pitchFamily="18"/>
              </a:rPr>
            </a:br>
            <a:r>
              <a:rPr lang="fr-FR" sz="4000" i="1" dirty="0">
                <a:latin typeface="Calibri" pitchFamily="18"/>
              </a:rPr>
              <a:t>Je vérifierai ! Cet exercice entre dans la validation.</a:t>
            </a:r>
            <a:br>
              <a:rPr lang="fr-FR" sz="4000" dirty="0">
                <a:latin typeface="Calibri" pitchFamily="18"/>
              </a:rPr>
            </a:br>
            <a:endParaRPr lang="fr-FR" sz="4000" b="1" dirty="0">
              <a:latin typeface="Calibri" pitchFamily="18"/>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page97">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C04160CE-FC8F-20C4-81EC-9B51E6C902B9}"/>
              </a:ext>
            </a:extLst>
          </p:cNvPr>
          <p:cNvSpPr txBox="1">
            <a:spLocks noGrp="1"/>
          </p:cNvSpPr>
          <p:nvPr>
            <p:ph type="title" idx="4294967295"/>
          </p:nvPr>
        </p:nvSpPr>
        <p:spPr/>
        <p:txBody>
          <a:bodyPr anchor="t"/>
          <a:lstStyle/>
          <a:p>
            <a:pPr lvl="0"/>
            <a:r>
              <a:rPr lang="fr-FR" sz="4400"/>
              <a:t>S05 – une photo, la photo</a:t>
            </a:r>
          </a:p>
        </p:txBody>
      </p:sp>
      <p:sp>
        <p:nvSpPr>
          <p:cNvPr id="3" name="Espace réservé du texte 4">
            <a:extLst>
              <a:ext uri="{FF2B5EF4-FFF2-40B4-BE49-F238E27FC236}">
                <a16:creationId xmlns:a16="http://schemas.microsoft.com/office/drawing/2014/main" id="{07B40DC0-E56E-CDFB-20BF-4984D190F9E4}"/>
              </a:ext>
            </a:extLst>
          </p:cNvPr>
          <p:cNvSpPr txBox="1">
            <a:spLocks noGrp="1"/>
          </p:cNvSpPr>
          <p:nvPr>
            <p:ph type="body" idx="4294967295"/>
          </p:nvPr>
        </p:nvSpPr>
        <p:spPr/>
        <p:txBody>
          <a:bodyPr/>
          <a:lstStyle/>
          <a:p>
            <a:pPr lvl="0">
              <a:buNone/>
            </a:pPr>
            <a:endParaRPr lang="fr-FR" sz="280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8CF51-865E-D423-984A-4CA054AA84BA}"/>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8E47A680-DE1E-D0B9-CB67-C05707644A46}"/>
              </a:ext>
            </a:extLst>
          </p:cNvPr>
          <p:cNvSpPr txBox="1">
            <a:spLocks noGrp="1"/>
          </p:cNvSpPr>
          <p:nvPr>
            <p:ph type="title" idx="4294967295"/>
          </p:nvPr>
        </p:nvSpPr>
        <p:spPr>
          <a:xfrm>
            <a:off x="831959" y="792000"/>
            <a:ext cx="10515240" cy="3769920"/>
          </a:xfrm>
        </p:spPr>
        <p:txBody>
          <a:bodyPr anchor="t"/>
          <a:lstStyle/>
          <a:p>
            <a:pPr lvl="0"/>
            <a:r>
              <a:rPr lang="fr-FR" sz="4000" dirty="0">
                <a:latin typeface="Calibri" pitchFamily="18"/>
              </a:rPr>
              <a:t>Rappel de votre exercice : </a:t>
            </a:r>
            <a:br>
              <a:rPr lang="fr-FR" sz="4000" dirty="0">
                <a:latin typeface="Calibri" pitchFamily="18"/>
              </a:rPr>
            </a:br>
            <a:r>
              <a:rPr lang="fr-FR" sz="3600" i="1" dirty="0">
                <a:latin typeface="Calibri" pitchFamily="18"/>
              </a:rPr>
              <a:t>Ecrire votre reportage en vous servant des 5 W</a:t>
            </a:r>
            <a:br>
              <a:rPr lang="fr-FR" sz="3600" i="1" dirty="0">
                <a:latin typeface="Calibri" pitchFamily="18"/>
              </a:rPr>
            </a:br>
            <a:r>
              <a:rPr lang="fr-FR" sz="3600" i="1" dirty="0">
                <a:latin typeface="Calibri" pitchFamily="18"/>
              </a:rPr>
              <a:t>entre 600 et 800 mots (environ)</a:t>
            </a:r>
            <a:br>
              <a:rPr lang="fr-FR" sz="3600" i="1" dirty="0">
                <a:latin typeface="Calibri" pitchFamily="18"/>
              </a:rPr>
            </a:br>
            <a:r>
              <a:rPr lang="fr-FR" sz="3600" i="1" dirty="0">
                <a:latin typeface="Calibri" pitchFamily="18"/>
              </a:rPr>
              <a:t>Le saisir sur le site </a:t>
            </a:r>
            <a:r>
              <a:rPr lang="fr-FR" sz="3600" i="1" dirty="0" err="1">
                <a:latin typeface="Calibri" pitchFamily="18"/>
              </a:rPr>
              <a:t>edicom</a:t>
            </a:r>
            <a:br>
              <a:rPr lang="fr-FR" sz="4000" dirty="0">
                <a:latin typeface="Calibri" pitchFamily="18"/>
              </a:rPr>
            </a:br>
            <a:br>
              <a:rPr lang="fr-FR" sz="4000" dirty="0">
                <a:latin typeface="Calibri" pitchFamily="18"/>
              </a:rPr>
            </a:br>
            <a:endParaRPr lang="fr-FR" sz="4000" b="1" dirty="0">
              <a:latin typeface="Calibri" pitchFamily="18"/>
            </a:endParaRPr>
          </a:p>
        </p:txBody>
      </p:sp>
    </p:spTree>
    <p:extLst>
      <p:ext uri="{BB962C8B-B14F-4D97-AF65-F5344CB8AC3E}">
        <p14:creationId xmlns:p14="http://schemas.microsoft.com/office/powerpoint/2010/main" val="29103888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39AD3-1A31-5C6B-81EF-8B3F4A96CFDC}"/>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DED843D1-C541-E34C-3B32-9B1A487DBD0C}"/>
              </a:ext>
            </a:extLst>
          </p:cNvPr>
          <p:cNvSpPr txBox="1">
            <a:spLocks noGrp="1"/>
          </p:cNvSpPr>
          <p:nvPr>
            <p:ph type="title" idx="4294967295"/>
          </p:nvPr>
        </p:nvSpPr>
        <p:spPr>
          <a:xfrm>
            <a:off x="831959" y="792000"/>
            <a:ext cx="10515240" cy="3769920"/>
          </a:xfrm>
        </p:spPr>
        <p:txBody>
          <a:bodyPr anchor="t"/>
          <a:lstStyle/>
          <a:p>
            <a:pPr lvl="0"/>
            <a:br>
              <a:rPr lang="fr-FR" sz="4000" dirty="0">
                <a:latin typeface="Calibri" pitchFamily="18"/>
              </a:rPr>
            </a:br>
            <a:r>
              <a:rPr lang="fr-FR" sz="4000" dirty="0">
                <a:latin typeface="Calibri" pitchFamily="18"/>
              </a:rPr>
              <a:t>Finaliser votre article, Publiez-le</a:t>
            </a:r>
            <a:br>
              <a:rPr lang="fr-FR" sz="4000" dirty="0">
                <a:latin typeface="Calibri" pitchFamily="18"/>
              </a:rPr>
            </a:br>
            <a:br>
              <a:rPr lang="fr-FR" sz="4000" dirty="0">
                <a:latin typeface="Calibri" pitchFamily="18"/>
              </a:rPr>
            </a:br>
            <a:r>
              <a:rPr lang="fr-FR" sz="4000" dirty="0">
                <a:latin typeface="Calibri" pitchFamily="18"/>
              </a:rPr>
              <a:t>Relisez vous ! Corrigez les fautes d’orthographe. Ponctuez votre texte. Faites des ruptures dans votre texte.</a:t>
            </a:r>
            <a:br>
              <a:rPr lang="fr-FR" sz="4000" dirty="0">
                <a:latin typeface="Calibri" pitchFamily="18"/>
              </a:rPr>
            </a:br>
            <a:br>
              <a:rPr lang="fr-FR" sz="4000" dirty="0">
                <a:latin typeface="Calibri" pitchFamily="18"/>
              </a:rPr>
            </a:br>
            <a:r>
              <a:rPr lang="fr-FR" sz="4000" dirty="0">
                <a:latin typeface="Calibri" pitchFamily="18"/>
              </a:rPr>
              <a:t>Choisissez une photo - </a:t>
            </a:r>
            <a:br>
              <a:rPr lang="fr-FR" sz="4000" dirty="0">
                <a:latin typeface="Calibri" pitchFamily="18"/>
              </a:rPr>
            </a:br>
            <a:r>
              <a:rPr lang="fr-FR" sz="4000" b="1" dirty="0">
                <a:latin typeface="Calibri" pitchFamily="18"/>
              </a:rPr>
              <a:t>dimension : 1280 pixels par 855px</a:t>
            </a:r>
            <a:br>
              <a:rPr lang="fr-FR" sz="4000" b="1" dirty="0">
                <a:latin typeface="Calibri" pitchFamily="18"/>
              </a:rPr>
            </a:br>
            <a:r>
              <a:rPr lang="fr-FR" sz="4000" b="1" dirty="0">
                <a:latin typeface="Calibri" pitchFamily="18"/>
              </a:rPr>
              <a:t>format paysage</a:t>
            </a:r>
          </a:p>
        </p:txBody>
      </p:sp>
    </p:spTree>
    <p:extLst>
      <p:ext uri="{BB962C8B-B14F-4D97-AF65-F5344CB8AC3E}">
        <p14:creationId xmlns:p14="http://schemas.microsoft.com/office/powerpoint/2010/main" val="42871235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page99">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BBC286B1-DFD0-4D23-A899-E8FB8D51650B}"/>
              </a:ext>
            </a:extLst>
          </p:cNvPr>
          <p:cNvSpPr txBox="1">
            <a:spLocks noGrp="1"/>
          </p:cNvSpPr>
          <p:nvPr>
            <p:ph type="title" idx="4294967295"/>
          </p:nvPr>
        </p:nvSpPr>
        <p:spPr>
          <a:xfrm>
            <a:off x="831959" y="792000"/>
            <a:ext cx="10515240" cy="3769920"/>
          </a:xfrm>
        </p:spPr>
        <p:txBody>
          <a:bodyPr anchor="t"/>
          <a:lstStyle/>
          <a:p>
            <a:pPr lvl="0"/>
            <a:r>
              <a:rPr lang="fr-FR" sz="4000" dirty="0">
                <a:latin typeface="Calibri" pitchFamily="18"/>
              </a:rPr>
              <a:t>Votre photo </a:t>
            </a:r>
            <a:r>
              <a:rPr lang="fr-FR" sz="4000" dirty="0" err="1">
                <a:latin typeface="Calibri" pitchFamily="18"/>
              </a:rPr>
              <a:t>MicroNouvelle</a:t>
            </a:r>
            <a:r>
              <a:rPr lang="fr-FR" sz="4000" dirty="0">
                <a:latin typeface="Calibri" pitchFamily="18"/>
              </a:rPr>
              <a:t>:</a:t>
            </a:r>
            <a:br>
              <a:rPr lang="fr-FR" sz="4000" dirty="0">
                <a:latin typeface="Calibri" pitchFamily="18"/>
              </a:rPr>
            </a:br>
            <a:r>
              <a:rPr lang="fr-FR" sz="4000" dirty="0">
                <a:latin typeface="Calibri" pitchFamily="18"/>
              </a:rPr>
              <a:t> </a:t>
            </a:r>
            <a:br>
              <a:rPr lang="fr-FR" sz="4000" dirty="0">
                <a:latin typeface="Calibri" pitchFamily="18"/>
              </a:rPr>
            </a:br>
            <a:r>
              <a:rPr lang="fr-FR" sz="4000" b="1" dirty="0">
                <a:latin typeface="Calibri" pitchFamily="18"/>
              </a:rPr>
              <a:t>dimension : 1280px par 855px</a:t>
            </a:r>
            <a:br>
              <a:rPr lang="fr-FR" sz="4000" b="1" dirty="0">
                <a:latin typeface="Calibri" pitchFamily="18"/>
              </a:rPr>
            </a:br>
            <a:r>
              <a:rPr lang="fr-FR" sz="4000" b="1" dirty="0">
                <a:latin typeface="Calibri" pitchFamily="18"/>
              </a:rPr>
              <a:t>format paysage</a:t>
            </a:r>
            <a:br>
              <a:rPr lang="fr-FR" sz="4000" b="1" dirty="0">
                <a:latin typeface="Calibri" pitchFamily="18"/>
              </a:rPr>
            </a:br>
            <a:br>
              <a:rPr lang="fr-FR" sz="4000" b="1" dirty="0">
                <a:latin typeface="Calibri" pitchFamily="18"/>
              </a:rPr>
            </a:br>
            <a:r>
              <a:rPr lang="fr-FR" sz="4000" b="1" dirty="0">
                <a:latin typeface="Calibri" pitchFamily="18"/>
              </a:rPr>
              <a:t>La nommer : micro</a:t>
            </a:r>
            <a:r>
              <a:rPr lang="fr-FR" sz="4000" b="1" dirty="0">
                <a:solidFill>
                  <a:srgbClr val="CC0000"/>
                </a:solidFill>
                <a:latin typeface="Calibri" pitchFamily="18"/>
              </a:rPr>
              <a:t>-prenom-nom</a:t>
            </a:r>
            <a:r>
              <a:rPr lang="fr-FR" sz="4000" dirty="0">
                <a:latin typeface="Calibri" pitchFamily="18"/>
              </a:rPr>
              <a:t>.jpg ou png</a:t>
            </a:r>
            <a:br>
              <a:rPr lang="fr-FR" sz="4000" dirty="0">
                <a:latin typeface="Calibri" pitchFamily="18"/>
              </a:rPr>
            </a:br>
            <a:r>
              <a:rPr lang="fr-FR" sz="4000" b="1" dirty="0">
                <a:solidFill>
                  <a:srgbClr val="CC0000"/>
                </a:solidFill>
                <a:latin typeface="Calibri" pitchFamily="18"/>
              </a:rPr>
              <a:t>sans majuscule – sans accent</a:t>
            </a:r>
            <a:br>
              <a:rPr lang="fr-FR" sz="4000" dirty="0">
                <a:latin typeface="Calibri" pitchFamily="18"/>
              </a:rPr>
            </a:br>
            <a:br>
              <a:rPr lang="fr-FR" sz="4000" dirty="0">
                <a:latin typeface="Calibri" pitchFamily="18"/>
              </a:rPr>
            </a:br>
            <a:r>
              <a:rPr lang="fr-FR" sz="4000" b="1" dirty="0">
                <a:latin typeface="Calibri" pitchFamily="18"/>
              </a:rPr>
              <a:t>La poster dans la partie « image en avant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1759A-9558-B3A8-A177-6D4186650ED4}"/>
            </a:ext>
          </a:extLst>
        </p:cNvPr>
        <p:cNvGrpSpPr/>
        <p:nvPr/>
      </p:nvGrpSpPr>
      <p:grpSpPr>
        <a:xfrm>
          <a:off x="0" y="0"/>
          <a:ext cx="0" cy="0"/>
          <a:chOff x="0" y="0"/>
          <a:chExt cx="0" cy="0"/>
        </a:xfrm>
      </p:grpSpPr>
      <p:sp>
        <p:nvSpPr>
          <p:cNvPr id="2" name="Titre 3">
            <a:extLst>
              <a:ext uri="{FF2B5EF4-FFF2-40B4-BE49-F238E27FC236}">
                <a16:creationId xmlns:a16="http://schemas.microsoft.com/office/drawing/2014/main" id="{925EBBAA-1CFA-8A5A-A55C-1B1E62203DAE}"/>
              </a:ext>
            </a:extLst>
          </p:cNvPr>
          <p:cNvSpPr txBox="1">
            <a:spLocks noGrp="1"/>
          </p:cNvSpPr>
          <p:nvPr>
            <p:ph type="title" idx="4294967295"/>
          </p:nvPr>
        </p:nvSpPr>
        <p:spPr>
          <a:xfrm>
            <a:off x="831959" y="792000"/>
            <a:ext cx="10515240" cy="3769920"/>
          </a:xfrm>
        </p:spPr>
        <p:txBody>
          <a:bodyPr anchor="t"/>
          <a:lstStyle/>
          <a:p>
            <a:pPr lvl="0"/>
            <a:r>
              <a:rPr lang="fr-FR" sz="4000" dirty="0">
                <a:latin typeface="Calibri" pitchFamily="18"/>
              </a:rPr>
              <a:t>Votre photo 5W:</a:t>
            </a:r>
            <a:br>
              <a:rPr lang="fr-FR" sz="4000" dirty="0">
                <a:latin typeface="Calibri" pitchFamily="18"/>
              </a:rPr>
            </a:br>
            <a:r>
              <a:rPr lang="fr-FR" sz="4000" dirty="0">
                <a:latin typeface="Calibri" pitchFamily="18"/>
              </a:rPr>
              <a:t> </a:t>
            </a:r>
            <a:br>
              <a:rPr lang="fr-FR" sz="4000" dirty="0">
                <a:latin typeface="Calibri" pitchFamily="18"/>
              </a:rPr>
            </a:br>
            <a:r>
              <a:rPr lang="fr-FR" sz="4000" b="1" dirty="0">
                <a:latin typeface="Calibri" pitchFamily="18"/>
              </a:rPr>
              <a:t>dimension : 1280px par 855px</a:t>
            </a:r>
            <a:br>
              <a:rPr lang="fr-FR" sz="4000" b="1" dirty="0">
                <a:latin typeface="Calibri" pitchFamily="18"/>
              </a:rPr>
            </a:br>
            <a:r>
              <a:rPr lang="fr-FR" sz="4000" b="1" dirty="0">
                <a:latin typeface="Calibri" pitchFamily="18"/>
              </a:rPr>
              <a:t>format paysage</a:t>
            </a:r>
            <a:br>
              <a:rPr lang="fr-FR" sz="4000" b="1" dirty="0">
                <a:latin typeface="Calibri" pitchFamily="18"/>
              </a:rPr>
            </a:br>
            <a:br>
              <a:rPr lang="fr-FR" sz="4000" b="1" dirty="0">
                <a:latin typeface="Calibri" pitchFamily="18"/>
              </a:rPr>
            </a:br>
            <a:r>
              <a:rPr lang="fr-FR" sz="4000" b="1" dirty="0">
                <a:latin typeface="Calibri" pitchFamily="18"/>
              </a:rPr>
              <a:t>La nommer : 5w</a:t>
            </a:r>
            <a:r>
              <a:rPr lang="fr-FR" sz="4000" b="1" dirty="0">
                <a:solidFill>
                  <a:srgbClr val="CC0000"/>
                </a:solidFill>
                <a:latin typeface="Calibri" pitchFamily="18"/>
              </a:rPr>
              <a:t>-prenom-nom</a:t>
            </a:r>
            <a:r>
              <a:rPr lang="fr-FR" sz="4000" dirty="0">
                <a:latin typeface="Calibri" pitchFamily="18"/>
              </a:rPr>
              <a:t>.jpg ou png</a:t>
            </a:r>
            <a:br>
              <a:rPr lang="fr-FR" sz="4000" dirty="0">
                <a:latin typeface="Calibri" pitchFamily="18"/>
              </a:rPr>
            </a:br>
            <a:r>
              <a:rPr lang="fr-FR" sz="4000" b="1" dirty="0">
                <a:solidFill>
                  <a:srgbClr val="CC0000"/>
                </a:solidFill>
                <a:latin typeface="Calibri" pitchFamily="18"/>
              </a:rPr>
              <a:t>sans majuscule – sans accent</a:t>
            </a:r>
            <a:br>
              <a:rPr lang="fr-FR" sz="4000" dirty="0">
                <a:latin typeface="Calibri" pitchFamily="18"/>
              </a:rPr>
            </a:br>
            <a:br>
              <a:rPr lang="fr-FR" sz="4000" dirty="0">
                <a:latin typeface="Calibri" pitchFamily="18"/>
              </a:rPr>
            </a:br>
            <a:r>
              <a:rPr lang="fr-FR" sz="4000" b="1" dirty="0">
                <a:latin typeface="Calibri" pitchFamily="18"/>
              </a:rPr>
              <a:t>La poster dans la partie « image en avant »</a:t>
            </a:r>
          </a:p>
        </p:txBody>
      </p:sp>
    </p:spTree>
    <p:extLst>
      <p:ext uri="{BB962C8B-B14F-4D97-AF65-F5344CB8AC3E}">
        <p14:creationId xmlns:p14="http://schemas.microsoft.com/office/powerpoint/2010/main" val="30940123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page100">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45B814-D006-4494-30A5-9B7FFFB980E1}"/>
              </a:ext>
            </a:extLst>
          </p:cNvPr>
          <p:cNvSpPr txBox="1">
            <a:spLocks noGrp="1"/>
          </p:cNvSpPr>
          <p:nvPr>
            <p:ph type="title" idx="4294967295"/>
          </p:nvPr>
        </p:nvSpPr>
        <p:spPr/>
        <p:txBody>
          <a:bodyPr/>
          <a:lstStyle/>
          <a:p>
            <a:pPr lvl="0"/>
            <a:r>
              <a:rPr lang="fr-FR"/>
              <a:t>Écrire</a:t>
            </a:r>
          </a:p>
        </p:txBody>
      </p:sp>
      <p:sp>
        <p:nvSpPr>
          <p:cNvPr id="3" name="Espace réservé du contenu 2">
            <a:extLst>
              <a:ext uri="{FF2B5EF4-FFF2-40B4-BE49-F238E27FC236}">
                <a16:creationId xmlns:a16="http://schemas.microsoft.com/office/drawing/2014/main" id="{E00D100C-EBD8-4F6E-ECFD-1482D36516A6}"/>
              </a:ext>
            </a:extLst>
          </p:cNvPr>
          <p:cNvSpPr txBox="1">
            <a:spLocks noGrp="1"/>
          </p:cNvSpPr>
          <p:nvPr>
            <p:ph type="body" idx="4294967295"/>
          </p:nvPr>
        </p:nvSpPr>
        <p:spPr/>
        <p:txBody>
          <a:bodyPr/>
          <a:lstStyle/>
          <a:p>
            <a:pPr lvl="0">
              <a:spcBef>
                <a:spcPts val="1001"/>
              </a:spcBef>
              <a:buFont typeface="Arial" pitchFamily="32"/>
              <a:buChar char="•"/>
            </a:pPr>
            <a:r>
              <a:rPr lang="fr-FR"/>
              <a:t>Dans le journalisme, on écrit pour le lecteur immédiat, auquel on pense et que l’on doit séduire.</a:t>
            </a:r>
          </a:p>
          <a:p>
            <a:pPr lvl="0">
              <a:spcBef>
                <a:spcPts val="1001"/>
              </a:spcBef>
              <a:buFont typeface="Arial" pitchFamily="32"/>
              <a:buChar char="•"/>
            </a:pPr>
            <a:r>
              <a:rPr lang="fr-FR"/>
              <a:t>On s’adresse à une personne à qui l’on dit : « tu ne dois pas abandonner ce que tu lis jusqu’à ce que j’aie fini </a:t>
            </a:r>
            <a:r>
              <a:rPr lang="fr-FR" i="1"/>
              <a:t>(de te raconter mon histoire)</a:t>
            </a:r>
            <a:r>
              <a:rPr lang="fr-FR"/>
              <a:t> »</a:t>
            </a:r>
          </a:p>
          <a:p>
            <a:pPr lvl="0">
              <a:spcBef>
                <a:spcPts val="1001"/>
              </a:spcBef>
              <a:buFont typeface="Arial" pitchFamily="32"/>
              <a:buChar char="•"/>
            </a:pPr>
            <a:r>
              <a:rPr lang="fr-FR"/>
              <a:t>On écrit pour être lu…</a:t>
            </a:r>
          </a:p>
          <a:p>
            <a:pPr lvl="0">
              <a:spcBef>
                <a:spcPts val="1001"/>
              </a:spcBef>
              <a:buFont typeface="Arial" pitchFamily="32"/>
              <a:buChar char="•"/>
            </a:pPr>
            <a:r>
              <a:rPr lang="fr-FR"/>
              <a:t>Les mots doivent produire des images…</a:t>
            </a:r>
          </a:p>
          <a:p>
            <a:pPr lvl="0">
              <a:spcBef>
                <a:spcPts val="1001"/>
              </a:spcBef>
              <a:buNone/>
            </a:pPr>
            <a:endParaRPr lang="fr-FR"/>
          </a:p>
        </p:txBody>
      </p:sp>
      <p:pic>
        <p:nvPicPr>
          <p:cNvPr id="4" name="Image 3">
            <a:extLst>
              <a:ext uri="{FF2B5EF4-FFF2-40B4-BE49-F238E27FC236}">
                <a16:creationId xmlns:a16="http://schemas.microsoft.com/office/drawing/2014/main" id="{1F59D166-128A-2A65-8BB8-F8665ABA5084}"/>
              </a:ext>
            </a:extLst>
          </p:cNvPr>
          <p:cNvPicPr>
            <a:picLocks noChangeAspect="1"/>
          </p:cNvPicPr>
          <p:nvPr/>
        </p:nvPicPr>
        <p:blipFill>
          <a:blip r:embed="rId3">
            <a:lum/>
            <a:alphaModFix/>
          </a:blip>
          <a:srcRect/>
          <a:stretch>
            <a:fillRect/>
          </a:stretch>
        </p:blipFill>
        <p:spPr>
          <a:xfrm>
            <a:off x="8034120" y="-4680"/>
            <a:ext cx="4574879" cy="6862319"/>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page10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ED5EFE-9C5F-67CD-E876-A5CED9670455}"/>
              </a:ext>
            </a:extLst>
          </p:cNvPr>
          <p:cNvSpPr txBox="1">
            <a:spLocks noGrp="1"/>
          </p:cNvSpPr>
          <p:nvPr>
            <p:ph type="title" idx="4294967295"/>
          </p:nvPr>
        </p:nvSpPr>
        <p:spPr/>
        <p:txBody>
          <a:bodyPr/>
          <a:lstStyle/>
          <a:p>
            <a:pPr lvl="0"/>
            <a:endParaRPr lang="fr-FR" sz="1800">
              <a:latin typeface="Calibri" pitchFamily="18"/>
            </a:endParaRPr>
          </a:p>
        </p:txBody>
      </p:sp>
      <p:sp>
        <p:nvSpPr>
          <p:cNvPr id="3" name="Espace réservé du contenu 2">
            <a:extLst>
              <a:ext uri="{FF2B5EF4-FFF2-40B4-BE49-F238E27FC236}">
                <a16:creationId xmlns:a16="http://schemas.microsoft.com/office/drawing/2014/main" id="{C8313437-5E46-A341-8444-FD0DBEE61758}"/>
              </a:ext>
            </a:extLst>
          </p:cNvPr>
          <p:cNvSpPr txBox="1">
            <a:spLocks noGrp="1"/>
          </p:cNvSpPr>
          <p:nvPr>
            <p:ph type="body" idx="4294967295"/>
          </p:nvPr>
        </p:nvSpPr>
        <p:spPr>
          <a:xfrm>
            <a:off x="838080" y="1825560"/>
            <a:ext cx="6350760" cy="4350960"/>
          </a:xfrm>
        </p:spPr>
        <p:txBody>
          <a:bodyPr/>
          <a:lstStyle/>
          <a:p>
            <a:pPr lvl="0">
              <a:spcBef>
                <a:spcPts val="1001"/>
              </a:spcBef>
              <a:buNone/>
            </a:pPr>
            <a:r>
              <a:rPr lang="fr-FR"/>
              <a:t>Écrivez court et vous serez lu</a:t>
            </a:r>
          </a:p>
          <a:p>
            <a:pPr lvl="0">
              <a:spcBef>
                <a:spcPts val="1001"/>
              </a:spcBef>
              <a:buNone/>
            </a:pPr>
            <a:r>
              <a:rPr lang="fr-FR"/>
              <a:t>Écrivez clairement et vous serez compris</a:t>
            </a:r>
          </a:p>
          <a:p>
            <a:pPr lvl="0">
              <a:spcBef>
                <a:spcPts val="1001"/>
              </a:spcBef>
              <a:buNone/>
            </a:pPr>
            <a:r>
              <a:rPr lang="fr-FR"/>
              <a:t>Écrivez imagé et vous resterez en mémoire</a:t>
            </a:r>
          </a:p>
          <a:p>
            <a:pPr lvl="0">
              <a:spcBef>
                <a:spcPts val="1001"/>
              </a:spcBef>
              <a:buNone/>
            </a:pPr>
            <a:endParaRPr lang="fr-FR"/>
          </a:p>
          <a:p>
            <a:pPr lvl="0" algn="r">
              <a:spcBef>
                <a:spcPts val="1001"/>
              </a:spcBef>
              <a:buNone/>
            </a:pPr>
            <a:r>
              <a:rPr lang="fr-FR" i="1"/>
              <a:t>Joseph Pulitzer</a:t>
            </a:r>
          </a:p>
        </p:txBody>
      </p:sp>
      <p:pic>
        <p:nvPicPr>
          <p:cNvPr id="4" name="Picture 2">
            <a:extLst>
              <a:ext uri="{FF2B5EF4-FFF2-40B4-BE49-F238E27FC236}">
                <a16:creationId xmlns:a16="http://schemas.microsoft.com/office/drawing/2014/main" id="{71C92502-03C2-764A-5854-60900EFCBE73}"/>
              </a:ext>
            </a:extLst>
          </p:cNvPr>
          <p:cNvPicPr>
            <a:picLocks noChangeAspect="1"/>
          </p:cNvPicPr>
          <p:nvPr/>
        </p:nvPicPr>
        <p:blipFill>
          <a:blip r:embed="rId3">
            <a:lum/>
            <a:alphaModFix/>
          </a:blip>
          <a:srcRect/>
          <a:stretch>
            <a:fillRect/>
          </a:stretch>
        </p:blipFill>
        <p:spPr>
          <a:xfrm>
            <a:off x="7608960" y="0"/>
            <a:ext cx="4686120" cy="685764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Le journaliste photographe ">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6CB506-AB02-7EC4-365B-B9DEF1E4024C}"/>
              </a:ext>
            </a:extLst>
          </p:cNvPr>
          <p:cNvSpPr txBox="1">
            <a:spLocks noGrp="1"/>
          </p:cNvSpPr>
          <p:nvPr>
            <p:ph type="title" idx="4294967295"/>
          </p:nvPr>
        </p:nvSpPr>
        <p:spPr/>
        <p:txBody>
          <a:bodyPr/>
          <a:lstStyle/>
          <a:p>
            <a:pPr lvl="0"/>
            <a:r>
              <a:rPr lang="fr-FR"/>
              <a:t>Le journaliste photographe	</a:t>
            </a:r>
          </a:p>
        </p:txBody>
      </p:sp>
      <p:sp>
        <p:nvSpPr>
          <p:cNvPr id="3" name="Espace réservé du contenu 2">
            <a:extLst>
              <a:ext uri="{FF2B5EF4-FFF2-40B4-BE49-F238E27FC236}">
                <a16:creationId xmlns:a16="http://schemas.microsoft.com/office/drawing/2014/main" id="{0CD76703-A965-F43D-704E-7DF0080287E0}"/>
              </a:ext>
            </a:extLst>
          </p:cNvPr>
          <p:cNvSpPr txBox="1">
            <a:spLocks noGrp="1"/>
          </p:cNvSpPr>
          <p:nvPr>
            <p:ph type="body" idx="4294967295"/>
          </p:nvPr>
        </p:nvSpPr>
        <p:spPr/>
        <p:txBody>
          <a:bodyPr/>
          <a:lstStyle/>
          <a:p>
            <a:pPr lvl="0">
              <a:spcBef>
                <a:spcPts val="1001"/>
              </a:spcBef>
              <a:buFont typeface="Arial" pitchFamily="32"/>
              <a:buChar char="•"/>
            </a:pPr>
            <a:r>
              <a:rPr lang="fr-FR"/>
              <a:t>Robert Capa, photo reporter de guerre</a:t>
            </a:r>
          </a:p>
        </p:txBody>
      </p:sp>
      <p:pic>
        <p:nvPicPr>
          <p:cNvPr id="4" name="Image 3">
            <a:extLst>
              <a:ext uri="{FF2B5EF4-FFF2-40B4-BE49-F238E27FC236}">
                <a16:creationId xmlns:a16="http://schemas.microsoft.com/office/drawing/2014/main" id="{F70B7EBC-67DB-D98B-71AF-3E8EE68C12C9}"/>
              </a:ext>
            </a:extLst>
          </p:cNvPr>
          <p:cNvPicPr>
            <a:picLocks noChangeAspect="1"/>
          </p:cNvPicPr>
          <p:nvPr/>
        </p:nvPicPr>
        <p:blipFill>
          <a:blip r:embed="rId3">
            <a:lum/>
            <a:alphaModFix/>
          </a:blip>
          <a:srcRect/>
          <a:stretch>
            <a:fillRect/>
          </a:stretch>
        </p:blipFill>
        <p:spPr>
          <a:xfrm>
            <a:off x="7079760" y="38160"/>
            <a:ext cx="5112360" cy="6819840"/>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a:t>Les journalistes d’investigation : Les </a:t>
            </a:r>
            <a:r>
              <a:rPr lang="fr-CA" dirty="0" err="1"/>
              <a:t>muckrakers</a:t>
            </a:r>
            <a:endParaRPr lang="fr-CA" dirty="0"/>
          </a:p>
        </p:txBody>
      </p:sp>
      <p:sp>
        <p:nvSpPr>
          <p:cNvPr id="3" name="Espace réservé du contenu 2"/>
          <p:cNvSpPr>
            <a:spLocks noGrp="1"/>
          </p:cNvSpPr>
          <p:nvPr>
            <p:ph idx="1"/>
          </p:nvPr>
        </p:nvSpPr>
        <p:spPr/>
        <p:txBody>
          <a:bodyPr>
            <a:normAutofit/>
          </a:bodyPr>
          <a:lstStyle/>
          <a:p>
            <a:r>
              <a:rPr lang="fr-CA" dirty="0"/>
              <a:t>Une nouvelle « race » de journalistes - appelés </a:t>
            </a:r>
            <a:r>
              <a:rPr lang="fr-CA" dirty="0" err="1"/>
              <a:t>muckrakers</a:t>
            </a:r>
            <a:r>
              <a:rPr lang="fr-CA" dirty="0"/>
              <a:t> - a commencé à publier des articles, des romans et des exposés sur l'exploitation cachée de ses travailleurs aux États-Unis. </a:t>
            </a:r>
          </a:p>
          <a:p>
            <a:endParaRPr lang="fr-CA" dirty="0"/>
          </a:p>
          <a:p>
            <a:endParaRPr lang="fr-CA" dirty="0"/>
          </a:p>
          <a:p>
            <a:endParaRPr lang="fr-CA" dirty="0"/>
          </a:p>
        </p:txBody>
      </p:sp>
      <p:pic>
        <p:nvPicPr>
          <p:cNvPr id="4" name="Image 3"/>
          <p:cNvPicPr>
            <a:picLocks noChangeAspect="1"/>
          </p:cNvPicPr>
          <p:nvPr/>
        </p:nvPicPr>
        <p:blipFill rotWithShape="1">
          <a:blip r:embed="rId3"/>
          <a:srcRect l="4676"/>
          <a:stretch/>
        </p:blipFill>
        <p:spPr>
          <a:xfrm>
            <a:off x="7725846" y="0"/>
            <a:ext cx="4850696" cy="6858000"/>
          </a:xfrm>
          <a:prstGeom prst="rect">
            <a:avLst/>
          </a:prstGeom>
        </p:spPr>
      </p:pic>
    </p:spTree>
    <p:extLst>
      <p:ext uri="{BB962C8B-B14F-4D97-AF65-F5344CB8AC3E}">
        <p14:creationId xmlns:p14="http://schemas.microsoft.com/office/powerpoint/2010/main" val="27270688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Ida M. </a:t>
            </a:r>
            <a:r>
              <a:rPr lang="fr-CA" dirty="0" err="1"/>
              <a:t>Tarbell</a:t>
            </a:r>
            <a:r>
              <a:rPr lang="fr-CA" dirty="0"/>
              <a:t> (1857-1944)</a:t>
            </a:r>
          </a:p>
        </p:txBody>
      </p:sp>
      <p:sp>
        <p:nvSpPr>
          <p:cNvPr id="3" name="Espace réservé du contenu 2"/>
          <p:cNvSpPr>
            <a:spLocks noGrp="1"/>
          </p:cNvSpPr>
          <p:nvPr>
            <p:ph idx="1"/>
          </p:nvPr>
        </p:nvSpPr>
        <p:spPr/>
        <p:txBody>
          <a:bodyPr>
            <a:normAutofit/>
          </a:bodyPr>
          <a:lstStyle/>
          <a:p>
            <a:r>
              <a:rPr lang="fr-CA" dirty="0">
                <a:hlinkClick r:id="rId3"/>
              </a:rPr>
              <a:t>https://www.chicagotribune.com/news/ct-xpm-2008-04-05-0804040269-story.html</a:t>
            </a:r>
            <a:endParaRPr lang="fr-CA" dirty="0"/>
          </a:p>
          <a:p>
            <a:endParaRPr lang="fr-CA" dirty="0"/>
          </a:p>
          <a:p>
            <a:pPr fontAlgn="base"/>
            <a:r>
              <a:rPr lang="en-US" b="1" dirty="0"/>
              <a:t>Ida Tarbell: The Muckraker that Challenged Rockefeller.</a:t>
            </a:r>
          </a:p>
          <a:p>
            <a:r>
              <a:rPr lang="fr-CA" dirty="0">
                <a:hlinkClick r:id="rId4"/>
              </a:rPr>
              <a:t>https://www.eriehistory.org/blog/ida-tarbell-the-muckraker-that-challenged-rockefeller</a:t>
            </a:r>
            <a:endParaRPr lang="fr-CA" dirty="0"/>
          </a:p>
          <a:p>
            <a:endParaRPr lang="fr-CA" dirty="0"/>
          </a:p>
          <a:p>
            <a:endParaRPr lang="fr-CA" dirty="0"/>
          </a:p>
          <a:p>
            <a:endParaRPr lang="fr-CA" dirty="0"/>
          </a:p>
          <a:p>
            <a:endParaRPr lang="fr-CA" dirty="0"/>
          </a:p>
        </p:txBody>
      </p:sp>
      <p:pic>
        <p:nvPicPr>
          <p:cNvPr id="4" name="Image 3"/>
          <p:cNvPicPr>
            <a:picLocks noChangeAspect="1"/>
          </p:cNvPicPr>
          <p:nvPr/>
        </p:nvPicPr>
        <p:blipFill>
          <a:blip r:embed="rId5"/>
          <a:stretch>
            <a:fillRect/>
          </a:stretch>
        </p:blipFill>
        <p:spPr>
          <a:xfrm>
            <a:off x="7608888" y="-11661"/>
            <a:ext cx="5320893" cy="6883833"/>
          </a:xfrm>
          <a:prstGeom prst="rect">
            <a:avLst/>
          </a:prstGeom>
        </p:spPr>
      </p:pic>
    </p:spTree>
    <p:extLst>
      <p:ext uri="{BB962C8B-B14F-4D97-AF65-F5344CB8AC3E}">
        <p14:creationId xmlns:p14="http://schemas.microsoft.com/office/powerpoint/2010/main" val="24152942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Upton</a:t>
            </a:r>
            <a:r>
              <a:rPr lang="fr-CA" dirty="0"/>
              <a:t> Sinclair (1878-1968)</a:t>
            </a:r>
          </a:p>
        </p:txBody>
      </p:sp>
      <p:sp>
        <p:nvSpPr>
          <p:cNvPr id="3" name="Espace réservé du contenu 2"/>
          <p:cNvSpPr>
            <a:spLocks noGrp="1"/>
          </p:cNvSpPr>
          <p:nvPr>
            <p:ph idx="1"/>
          </p:nvPr>
        </p:nvSpPr>
        <p:spPr/>
        <p:txBody>
          <a:bodyPr/>
          <a:lstStyle/>
          <a:p>
            <a:r>
              <a:rPr lang="fr-CA" dirty="0"/>
              <a:t>The jungle</a:t>
            </a:r>
          </a:p>
        </p:txBody>
      </p:sp>
      <p:pic>
        <p:nvPicPr>
          <p:cNvPr id="5" name="Image 4"/>
          <p:cNvPicPr>
            <a:picLocks noChangeAspect="1"/>
          </p:cNvPicPr>
          <p:nvPr/>
        </p:nvPicPr>
        <p:blipFill>
          <a:blip r:embed="rId3"/>
          <a:stretch>
            <a:fillRect/>
          </a:stretch>
        </p:blipFill>
        <p:spPr>
          <a:xfrm>
            <a:off x="7608888" y="3547"/>
            <a:ext cx="5090474" cy="6858000"/>
          </a:xfrm>
          <a:prstGeom prst="rect">
            <a:avLst/>
          </a:prstGeom>
        </p:spPr>
      </p:pic>
    </p:spTree>
    <p:extLst>
      <p:ext uri="{BB962C8B-B14F-4D97-AF65-F5344CB8AC3E}">
        <p14:creationId xmlns:p14="http://schemas.microsoft.com/office/powerpoint/2010/main" val="35007174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Jacob </a:t>
            </a:r>
            <a:r>
              <a:rPr lang="fr-CA" b="1" dirty="0" err="1"/>
              <a:t>Riis</a:t>
            </a:r>
            <a:r>
              <a:rPr lang="fr-CA" b="1" dirty="0"/>
              <a:t> (1849-1914)</a:t>
            </a:r>
            <a:endParaRPr lang="fr-CA" dirty="0"/>
          </a:p>
        </p:txBody>
      </p:sp>
      <p:sp>
        <p:nvSpPr>
          <p:cNvPr id="3" name="Espace réservé du contenu 2"/>
          <p:cNvSpPr>
            <a:spLocks noGrp="1"/>
          </p:cNvSpPr>
          <p:nvPr>
            <p:ph idx="1"/>
          </p:nvPr>
        </p:nvSpPr>
        <p:spPr/>
        <p:txBody>
          <a:bodyPr/>
          <a:lstStyle/>
          <a:p>
            <a:r>
              <a:rPr lang="en-US" dirty="0" err="1"/>
              <a:t>Photographe</a:t>
            </a:r>
            <a:r>
              <a:rPr lang="en-US" dirty="0"/>
              <a:t> et </a:t>
            </a:r>
            <a:r>
              <a:rPr lang="en-US" dirty="0" err="1"/>
              <a:t>journaliste</a:t>
            </a:r>
            <a:r>
              <a:rPr lang="en-US" dirty="0"/>
              <a:t>. </a:t>
            </a:r>
          </a:p>
          <a:p>
            <a:r>
              <a:rPr lang="en-US" dirty="0" err="1"/>
              <a:t>Pionnier</a:t>
            </a:r>
            <a:r>
              <a:rPr lang="en-US" dirty="0"/>
              <a:t> du </a:t>
            </a:r>
            <a:r>
              <a:rPr lang="en-US" dirty="0" err="1"/>
              <a:t>photojournalisme</a:t>
            </a:r>
            <a:endParaRPr lang="en-US" dirty="0"/>
          </a:p>
          <a:p>
            <a:endParaRPr lang="en-US" dirty="0"/>
          </a:p>
          <a:p>
            <a:r>
              <a:rPr lang="fr-CA" dirty="0"/>
              <a:t>https://mymodernmet.com/fr/jacob-riis-comment-vit-lautre-moitie-new-york/</a:t>
            </a:r>
          </a:p>
        </p:txBody>
      </p:sp>
      <p:pic>
        <p:nvPicPr>
          <p:cNvPr id="4" name="Image 3"/>
          <p:cNvPicPr>
            <a:picLocks noChangeAspect="1"/>
          </p:cNvPicPr>
          <p:nvPr/>
        </p:nvPicPr>
        <p:blipFill>
          <a:blip r:embed="rId3"/>
          <a:stretch>
            <a:fillRect/>
          </a:stretch>
        </p:blipFill>
        <p:spPr>
          <a:xfrm>
            <a:off x="7608887" y="-53170"/>
            <a:ext cx="5065121" cy="7032725"/>
          </a:xfrm>
          <a:prstGeom prst="rect">
            <a:avLst/>
          </a:prstGeom>
        </p:spPr>
      </p:pic>
    </p:spTree>
    <p:extLst>
      <p:ext uri="{BB962C8B-B14F-4D97-AF65-F5344CB8AC3E}">
        <p14:creationId xmlns:p14="http://schemas.microsoft.com/office/powerpoint/2010/main" val="13573209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6753446" y="-1201480"/>
            <a:ext cx="6045125" cy="5996763"/>
          </a:xfrm>
          <a:prstGeom prst="rect">
            <a:avLst/>
          </a:prstGeom>
        </p:spPr>
      </p:pic>
      <p:pic>
        <p:nvPicPr>
          <p:cNvPr id="6" name="Image 5"/>
          <p:cNvPicPr>
            <a:picLocks noChangeAspect="1"/>
          </p:cNvPicPr>
          <p:nvPr/>
        </p:nvPicPr>
        <p:blipFill>
          <a:blip r:embed="rId3"/>
          <a:stretch>
            <a:fillRect/>
          </a:stretch>
        </p:blipFill>
        <p:spPr>
          <a:xfrm>
            <a:off x="1768549" y="-32961"/>
            <a:ext cx="8654902" cy="6923922"/>
          </a:xfrm>
          <a:prstGeom prst="rect">
            <a:avLst/>
          </a:prstGeom>
        </p:spPr>
      </p:pic>
    </p:spTree>
    <p:extLst>
      <p:ext uri="{BB962C8B-B14F-4D97-AF65-F5344CB8AC3E}">
        <p14:creationId xmlns:p14="http://schemas.microsoft.com/office/powerpoint/2010/main" val="7541443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648137" y="0"/>
            <a:ext cx="6942433" cy="6886892"/>
          </a:xfrm>
          <a:prstGeom prst="rect">
            <a:avLst/>
          </a:prstGeom>
        </p:spPr>
      </p:pic>
    </p:spTree>
    <p:extLst>
      <p:ext uri="{BB962C8B-B14F-4D97-AF65-F5344CB8AC3E}">
        <p14:creationId xmlns:p14="http://schemas.microsoft.com/office/powerpoint/2010/main" val="20750766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615599" y="0"/>
            <a:ext cx="8960801" cy="6858000"/>
          </a:xfrm>
          <a:prstGeom prst="rect">
            <a:avLst/>
          </a:prstGeom>
        </p:spPr>
      </p:pic>
    </p:spTree>
    <p:extLst>
      <p:ext uri="{BB962C8B-B14F-4D97-AF65-F5344CB8AC3E}">
        <p14:creationId xmlns:p14="http://schemas.microsoft.com/office/powerpoint/2010/main" val="13831504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page103">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23359CA7-3EE8-9CC8-FFE4-5092B1634AD5}"/>
              </a:ext>
            </a:extLst>
          </p:cNvPr>
          <p:cNvSpPr txBox="1">
            <a:spLocks noGrp="1"/>
          </p:cNvSpPr>
          <p:nvPr>
            <p:ph type="title" idx="4294967295"/>
          </p:nvPr>
        </p:nvSpPr>
        <p:spPr/>
        <p:txBody>
          <a:bodyPr/>
          <a:lstStyle/>
          <a:p>
            <a:pPr lvl="0"/>
            <a:endParaRPr lang="fr-FR" sz="1800">
              <a:latin typeface="Calibri" pitchFamily="18"/>
            </a:endParaRPr>
          </a:p>
        </p:txBody>
      </p:sp>
      <p:sp>
        <p:nvSpPr>
          <p:cNvPr id="3" name="Espace réservé du contenu 4">
            <a:extLst>
              <a:ext uri="{FF2B5EF4-FFF2-40B4-BE49-F238E27FC236}">
                <a16:creationId xmlns:a16="http://schemas.microsoft.com/office/drawing/2014/main" id="{4F1131B3-36B7-A8B5-9722-52594837E116}"/>
              </a:ext>
            </a:extLst>
          </p:cNvPr>
          <p:cNvSpPr txBox="1">
            <a:spLocks noGrp="1"/>
          </p:cNvSpPr>
          <p:nvPr>
            <p:ph type="body" idx="4294967295"/>
          </p:nvPr>
        </p:nvSpPr>
        <p:spPr/>
        <p:txBody>
          <a:bodyPr/>
          <a:lstStyle/>
          <a:p>
            <a:pPr lvl="0">
              <a:spcBef>
                <a:spcPts val="1001"/>
              </a:spcBef>
              <a:buFont typeface="Arial" pitchFamily="32"/>
              <a:buChar char="•"/>
            </a:pPr>
            <a:r>
              <a:rPr lang="fr-FR"/>
              <a:t>ALLIAGE DU TEXTE ET DE L’IMAGE</a:t>
            </a:r>
          </a:p>
          <a:p>
            <a:pPr lvl="0">
              <a:spcBef>
                <a:spcPts val="1001"/>
              </a:spcBef>
              <a:buFont typeface="Arial" pitchFamily="32"/>
              <a:buChar char="•"/>
            </a:pPr>
            <a:r>
              <a:rPr lang="fr-FR"/>
              <a:t>Production de sens</a:t>
            </a:r>
          </a:p>
          <a:p>
            <a:pPr lvl="0">
              <a:spcBef>
                <a:spcPts val="1001"/>
              </a:spcBef>
              <a:buFont typeface="Arial" pitchFamily="32"/>
              <a:buChar char="•"/>
            </a:pPr>
            <a:r>
              <a:rPr lang="fr-FR"/>
              <a:t>On part de l'image et on crée un texte</a:t>
            </a:r>
          </a:p>
          <a:p>
            <a:pPr lvl="0">
              <a:spcBef>
                <a:spcPts val="1001"/>
              </a:spcBef>
              <a:buFont typeface="Arial" pitchFamily="32"/>
              <a:buChar char="•"/>
            </a:pPr>
            <a:r>
              <a:rPr lang="fr-FR"/>
              <a:t>Le choix du mot, son alliance à la photo, la construction d’un graphisme, l’équilibre de l’information et de l’accroche…</a:t>
            </a:r>
          </a:p>
        </p:txBody>
      </p:sp>
      <p:pic>
        <p:nvPicPr>
          <p:cNvPr id="4" name="Image 3">
            <a:extLst>
              <a:ext uri="{FF2B5EF4-FFF2-40B4-BE49-F238E27FC236}">
                <a16:creationId xmlns:a16="http://schemas.microsoft.com/office/drawing/2014/main" id="{FDE300A8-8BDC-2908-89B8-703698AB83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page10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89C2B9-DF00-2BA4-8466-592C283FD98D}"/>
              </a:ext>
            </a:extLst>
          </p:cNvPr>
          <p:cNvSpPr txBox="1">
            <a:spLocks noGrp="1"/>
          </p:cNvSpPr>
          <p:nvPr>
            <p:ph type="title" idx="4294967295"/>
          </p:nvPr>
        </p:nvSpPr>
        <p:spPr/>
        <p:txBody>
          <a:bodyPr/>
          <a:lstStyle/>
          <a:p>
            <a:pPr lvl="0"/>
            <a:endParaRPr lang="fr-FR" sz="1800">
              <a:latin typeface="Calibri" pitchFamily="18"/>
            </a:endParaRPr>
          </a:p>
        </p:txBody>
      </p:sp>
      <p:pic>
        <p:nvPicPr>
          <p:cNvPr id="5" name="Image 4">
            <a:extLst>
              <a:ext uri="{FF2B5EF4-FFF2-40B4-BE49-F238E27FC236}">
                <a16:creationId xmlns:a16="http://schemas.microsoft.com/office/drawing/2014/main" id="{098F9AA8-A438-20B7-09CB-09D96D82FC6B}"/>
              </a:ext>
            </a:extLst>
          </p:cNvPr>
          <p:cNvPicPr>
            <a:picLocks noChangeAspect="1"/>
          </p:cNvPicPr>
          <p:nvPr/>
        </p:nvPicPr>
        <p:blipFill>
          <a:blip r:embed="rId3"/>
          <a:stretch>
            <a:fillRect/>
          </a:stretch>
        </p:blipFill>
        <p:spPr>
          <a:xfrm>
            <a:off x="952500" y="0"/>
            <a:ext cx="10287000" cy="6858000"/>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page10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98090F-0BA4-3A58-7535-96A1EACDCB53}"/>
              </a:ext>
            </a:extLst>
          </p:cNvPr>
          <p:cNvSpPr txBox="1">
            <a:spLocks noGrp="1"/>
          </p:cNvSpPr>
          <p:nvPr>
            <p:ph type="title" idx="4294967295"/>
          </p:nvPr>
        </p:nvSpPr>
        <p:spPr/>
        <p:txBody>
          <a:bodyPr/>
          <a:lstStyle/>
          <a:p>
            <a:pPr lvl="0"/>
            <a:endParaRPr lang="fr-FR" sz="1800">
              <a:latin typeface="Calibri" pitchFamily="18"/>
            </a:endParaRPr>
          </a:p>
        </p:txBody>
      </p:sp>
      <p:pic>
        <p:nvPicPr>
          <p:cNvPr id="5" name="Image 4">
            <a:extLst>
              <a:ext uri="{FF2B5EF4-FFF2-40B4-BE49-F238E27FC236}">
                <a16:creationId xmlns:a16="http://schemas.microsoft.com/office/drawing/2014/main" id="{70D02ACD-5BD0-DCAE-C939-9717D0A08F21}"/>
              </a:ext>
            </a:extLst>
          </p:cNvPr>
          <p:cNvPicPr>
            <a:picLocks noChangeAspect="1"/>
          </p:cNvPicPr>
          <p:nvPr/>
        </p:nvPicPr>
        <p:blipFill>
          <a:blip r:embed="rId3"/>
          <a:stretch>
            <a:fillRect/>
          </a:stretch>
        </p:blipFill>
        <p:spPr>
          <a:xfrm>
            <a:off x="701040" y="0"/>
            <a:ext cx="10789920" cy="6858000"/>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page106">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18CD42-EA27-0FA8-0238-F1CD05A6AC3C}"/>
              </a:ext>
            </a:extLst>
          </p:cNvPr>
          <p:cNvSpPr txBox="1">
            <a:spLocks noGrp="1"/>
          </p:cNvSpPr>
          <p:nvPr>
            <p:ph type="title" idx="4294967295"/>
          </p:nvPr>
        </p:nvSpPr>
        <p:spPr/>
        <p:txBody>
          <a:bodyPr/>
          <a:lstStyle/>
          <a:p>
            <a:pPr lvl="0"/>
            <a:endParaRPr lang="fr-FR" sz="1800">
              <a:latin typeface="Calibri" pitchFamily="18"/>
            </a:endParaRPr>
          </a:p>
        </p:txBody>
      </p:sp>
      <p:pic>
        <p:nvPicPr>
          <p:cNvPr id="5" name="Image 4">
            <a:extLst>
              <a:ext uri="{FF2B5EF4-FFF2-40B4-BE49-F238E27FC236}">
                <a16:creationId xmlns:a16="http://schemas.microsoft.com/office/drawing/2014/main" id="{62143D69-35FD-5FB6-507C-224E7A8F08D8}"/>
              </a:ext>
            </a:extLst>
          </p:cNvPr>
          <p:cNvPicPr>
            <a:picLocks noChangeAspect="1"/>
          </p:cNvPicPr>
          <p:nvPr/>
        </p:nvPicPr>
        <p:blipFill>
          <a:blip r:embed="rId3"/>
          <a:stretch>
            <a:fillRect/>
          </a:stretch>
        </p:blipFill>
        <p:spPr>
          <a:xfrm>
            <a:off x="952500" y="0"/>
            <a:ext cx="10287000" cy="6858000"/>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page10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3194E-FD40-2ACB-A596-9D6488A7A591}"/>
              </a:ext>
            </a:extLst>
          </p:cNvPr>
          <p:cNvSpPr txBox="1">
            <a:spLocks noGrp="1"/>
          </p:cNvSpPr>
          <p:nvPr>
            <p:ph type="title" idx="4294967295"/>
          </p:nvPr>
        </p:nvSpPr>
        <p:spPr/>
        <p:txBody>
          <a:bodyPr/>
          <a:lstStyle/>
          <a:p>
            <a:pPr lvl="0"/>
            <a:endParaRPr lang="fr-FR" sz="1800">
              <a:latin typeface="Calibri" pitchFamily="18"/>
            </a:endParaRPr>
          </a:p>
        </p:txBody>
      </p:sp>
      <p:sp>
        <p:nvSpPr>
          <p:cNvPr id="3" name="Espace réservé du contenu 2">
            <a:extLst>
              <a:ext uri="{FF2B5EF4-FFF2-40B4-BE49-F238E27FC236}">
                <a16:creationId xmlns:a16="http://schemas.microsoft.com/office/drawing/2014/main" id="{D811B59D-7A91-55F7-7984-6F65C85A1DC2}"/>
              </a:ext>
            </a:extLst>
          </p:cNvPr>
          <p:cNvSpPr txBox="1">
            <a:spLocks noGrp="1"/>
          </p:cNvSpPr>
          <p:nvPr>
            <p:ph type="body" idx="4294967295"/>
          </p:nvPr>
        </p:nvSpPr>
        <p:spPr>
          <a:xfrm>
            <a:off x="360000" y="720000"/>
            <a:ext cx="11016000" cy="5456520"/>
          </a:xfrm>
        </p:spPr>
        <p:txBody>
          <a:bodyPr/>
          <a:lstStyle/>
          <a:p>
            <a:pPr lvl="0">
              <a:spcBef>
                <a:spcPts val="1001"/>
              </a:spcBef>
              <a:buFont typeface="Arial" pitchFamily="32"/>
              <a:buChar char="•"/>
            </a:pPr>
            <a:r>
              <a:rPr lang="fr-FR" dirty="0"/>
              <a:t>Exercice : à partir d'une photo (vous avez le choix entre 3), lui donner un titre, une accroche</a:t>
            </a:r>
          </a:p>
          <a:p>
            <a:pPr lvl="0">
              <a:spcBef>
                <a:spcPts val="1001"/>
              </a:spcBef>
              <a:buFont typeface="Arial" pitchFamily="32"/>
              <a:buChar char="•"/>
            </a:pPr>
            <a:r>
              <a:rPr lang="fr-FR" dirty="0"/>
              <a:t>Un texte qui décrit ce que vous voyez, ce que vous ressentez. </a:t>
            </a:r>
            <a:r>
              <a:rPr lang="fr-FR" sz="2600" i="1" dirty="0"/>
              <a:t>Racontez-la, en donnant un maximum de détails sur ce que vous voyez, ou en imaginant le contexte. Vous pouvez même aller plus loin et raconter toute une histoire à partir de cette image.</a:t>
            </a:r>
            <a:r>
              <a:rPr lang="fr-FR" sz="2600" b="1" i="1" dirty="0"/>
              <a:t> Laissez toutes vos idées venir et </a:t>
            </a:r>
            <a:r>
              <a:rPr lang="fr-FR" sz="2600" b="1" i="1" dirty="0" err="1"/>
              <a:t>lâchez-prise</a:t>
            </a:r>
            <a:r>
              <a:rPr lang="fr-FR" sz="2600" b="1" i="1" dirty="0"/>
              <a:t>.</a:t>
            </a:r>
          </a:p>
          <a:p>
            <a:pPr lvl="0">
              <a:spcBef>
                <a:spcPts val="1001"/>
              </a:spcBef>
              <a:buFont typeface="Arial" pitchFamily="32"/>
              <a:buChar char="•"/>
            </a:pPr>
            <a:r>
              <a:rPr lang="fr-FR" dirty="0"/>
              <a:t>On part du couple stylo/papier ou directement dans le site</a:t>
            </a:r>
          </a:p>
          <a:p>
            <a:pPr lvl="1"/>
            <a:r>
              <a:rPr lang="fr-FR" dirty="0" err="1"/>
              <a:t>Category</a:t>
            </a:r>
            <a:r>
              <a:rPr lang="fr-FR" dirty="0"/>
              <a:t> : Texte-Image</a:t>
            </a:r>
          </a:p>
          <a:p>
            <a:pPr lvl="1"/>
            <a:r>
              <a:rPr lang="fr-FR" dirty="0"/>
              <a:t>Nom de la photo : dans la médiathèque (l'insérer dans image à la une)</a:t>
            </a:r>
          </a:p>
          <a:p>
            <a:pPr lvl="1"/>
            <a:r>
              <a:rPr lang="fr-FR" dirty="0"/>
              <a:t>Environ 900 mots mais ce n'est pas limitatif.</a:t>
            </a:r>
          </a:p>
          <a:p>
            <a:pPr lvl="1"/>
            <a:r>
              <a:rPr lang="fr-FR" b="1" dirty="0"/>
              <a:t>Pas de photo dans le corps du texte.</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06 - ">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42827922-315D-41D8-998E-E59D75800293}"/>
              </a:ext>
            </a:extLst>
          </p:cNvPr>
          <p:cNvSpPr txBox="1">
            <a:spLocks noGrp="1"/>
          </p:cNvSpPr>
          <p:nvPr>
            <p:ph type="title" idx="4294967295"/>
          </p:nvPr>
        </p:nvSpPr>
        <p:spPr/>
        <p:txBody>
          <a:bodyPr anchor="t"/>
          <a:lstStyle/>
          <a:p>
            <a:pPr lvl="0"/>
            <a:r>
              <a:rPr lang="fr-FR" sz="4400"/>
              <a:t>S06 -</a:t>
            </a:r>
          </a:p>
        </p:txBody>
      </p:sp>
      <p:sp>
        <p:nvSpPr>
          <p:cNvPr id="3" name="Espace réservé du texte 4">
            <a:extLst>
              <a:ext uri="{FF2B5EF4-FFF2-40B4-BE49-F238E27FC236}">
                <a16:creationId xmlns:a16="http://schemas.microsoft.com/office/drawing/2014/main" id="{A07B0B27-DC4C-1B0E-FFC5-DB2E836F27B3}"/>
              </a:ext>
            </a:extLst>
          </p:cNvPr>
          <p:cNvSpPr txBox="1">
            <a:spLocks noGrp="1"/>
          </p:cNvSpPr>
          <p:nvPr>
            <p:ph type="body" idx="4294967295"/>
          </p:nvPr>
        </p:nvSpPr>
        <p:spPr/>
        <p:txBody>
          <a:bodyPr/>
          <a:lstStyle/>
          <a:p>
            <a:pPr lvl="0">
              <a:spcBef>
                <a:spcPts val="1001"/>
              </a:spcBef>
              <a:buFont typeface="Arial" pitchFamily="32"/>
              <a:buChar char="•"/>
            </a:pPr>
            <a:r>
              <a:rPr lang="fr-FR" sz="2800" dirty="0"/>
              <a:t>Dernier cours – 12 novembre 2025</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Exercic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146815-8ECC-BF07-819E-F3F22CEAAEB4}"/>
              </a:ext>
            </a:extLst>
          </p:cNvPr>
          <p:cNvSpPr txBox="1">
            <a:spLocks noGrp="1"/>
          </p:cNvSpPr>
          <p:nvPr>
            <p:ph type="title" idx="4294967295"/>
          </p:nvPr>
        </p:nvSpPr>
        <p:spPr/>
        <p:txBody>
          <a:bodyPr/>
          <a:lstStyle/>
          <a:p>
            <a:pPr lvl="0"/>
            <a:r>
              <a:rPr lang="fr-FR"/>
              <a:t>Exercice</a:t>
            </a:r>
          </a:p>
        </p:txBody>
      </p:sp>
      <p:sp>
        <p:nvSpPr>
          <p:cNvPr id="3" name="Espace réservé du contenu 2">
            <a:extLst>
              <a:ext uri="{FF2B5EF4-FFF2-40B4-BE49-F238E27FC236}">
                <a16:creationId xmlns:a16="http://schemas.microsoft.com/office/drawing/2014/main" id="{6BDE1EC6-5E5A-D39A-F7E2-FA09766E1236}"/>
              </a:ext>
            </a:extLst>
          </p:cNvPr>
          <p:cNvSpPr txBox="1">
            <a:spLocks noGrp="1"/>
          </p:cNvSpPr>
          <p:nvPr>
            <p:ph type="body" idx="4294967295"/>
          </p:nvPr>
        </p:nvSpPr>
        <p:spPr/>
        <p:txBody>
          <a:bodyPr/>
          <a:lstStyle/>
          <a:p>
            <a:pPr lvl="0">
              <a:spcBef>
                <a:spcPts val="1001"/>
              </a:spcBef>
              <a:buNone/>
            </a:pPr>
            <a:r>
              <a:rPr lang="fr-FR"/>
              <a:t>Dès le début, pensez à la fin</a:t>
            </a:r>
          </a:p>
          <a:p>
            <a:pPr lvl="0">
              <a:spcBef>
                <a:spcPts val="1001"/>
              </a:spcBef>
              <a:buNone/>
            </a:pPr>
            <a:endParaRPr lang="fr-FR"/>
          </a:p>
          <a:p>
            <a:pPr lvl="0">
              <a:spcBef>
                <a:spcPts val="1001"/>
              </a:spcBef>
              <a:buNone/>
            </a:pPr>
            <a:r>
              <a:rPr lang="fr-FR"/>
              <a:t>Une phrase de début</a:t>
            </a:r>
          </a:p>
          <a:p>
            <a:pPr lvl="0">
              <a:spcBef>
                <a:spcPts val="1001"/>
              </a:spcBef>
              <a:buNone/>
            </a:pPr>
            <a:endParaRPr lang="fr-FR"/>
          </a:p>
          <a:p>
            <a:pPr lvl="0">
              <a:spcBef>
                <a:spcPts val="1001"/>
              </a:spcBef>
              <a:buNone/>
            </a:pPr>
            <a:r>
              <a:rPr lang="fr-FR"/>
              <a:t>Une phrase de fin</a:t>
            </a:r>
          </a:p>
          <a:p>
            <a:pPr lvl="0">
              <a:spcBef>
                <a:spcPts val="1001"/>
              </a:spcBef>
              <a:buNone/>
            </a:pPr>
            <a:endParaRPr lang="fr-FR"/>
          </a:p>
          <a:p>
            <a:pPr lvl="0">
              <a:spcBef>
                <a:spcPts val="1001"/>
              </a:spcBef>
              <a:buNone/>
            </a:pPr>
            <a:endParaRPr lang="fr-FR"/>
          </a:p>
          <a:p>
            <a:pPr lvl="0">
              <a:spcBef>
                <a:spcPts val="1001"/>
              </a:spcBef>
              <a:buNone/>
            </a:pPr>
            <a:endParaRPr lang="fr-FR"/>
          </a:p>
        </p:txBody>
      </p:sp>
      <p:pic>
        <p:nvPicPr>
          <p:cNvPr id="4" name="Picture 2">
            <a:extLst>
              <a:ext uri="{FF2B5EF4-FFF2-40B4-BE49-F238E27FC236}">
                <a16:creationId xmlns:a16="http://schemas.microsoft.com/office/drawing/2014/main" id="{3DC867F7-03E4-2EED-A4EF-569AE0CB531A}"/>
              </a:ext>
            </a:extLst>
          </p:cNvPr>
          <p:cNvPicPr>
            <a:picLocks noChangeAspect="1"/>
          </p:cNvPicPr>
          <p:nvPr/>
        </p:nvPicPr>
        <p:blipFill>
          <a:blip r:embed="rId3">
            <a:lum/>
            <a:alphaModFix/>
          </a:blip>
          <a:srcRect/>
          <a:stretch>
            <a:fillRect/>
          </a:stretch>
        </p:blipFill>
        <p:spPr>
          <a:xfrm>
            <a:off x="7429680" y="-263880"/>
            <a:ext cx="4762079" cy="714348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page110">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541BA1-DD4C-F110-9140-08D51F76F9F3}"/>
              </a:ext>
            </a:extLst>
          </p:cNvPr>
          <p:cNvSpPr txBox="1">
            <a:spLocks noGrp="1"/>
          </p:cNvSpPr>
          <p:nvPr>
            <p:ph type="body" idx="1"/>
          </p:nvPr>
        </p:nvSpPr>
        <p:spPr>
          <a:xfrm>
            <a:off x="827088" y="296863"/>
            <a:ext cx="5157787" cy="823912"/>
          </a:xfrm>
        </p:spPr>
        <p:txBody>
          <a:bodyPr lIns="0" tIns="0" rIns="0" bIns="0"/>
          <a:lstStyle/>
          <a:p>
            <a:r>
              <a:rPr lang="fr-CA" dirty="0"/>
              <a:t>Exercice</a:t>
            </a:r>
          </a:p>
        </p:txBody>
      </p:sp>
      <p:sp>
        <p:nvSpPr>
          <p:cNvPr id="9" name="Espace réservé du contenu 8">
            <a:extLst>
              <a:ext uri="{FF2B5EF4-FFF2-40B4-BE49-F238E27FC236}">
                <a16:creationId xmlns:a16="http://schemas.microsoft.com/office/drawing/2014/main" id="{4F8F5E47-8629-9704-F56C-A062C7343B24}"/>
              </a:ext>
            </a:extLst>
          </p:cNvPr>
          <p:cNvSpPr>
            <a:spLocks noGrp="1"/>
          </p:cNvSpPr>
          <p:nvPr>
            <p:ph sz="half" idx="2"/>
          </p:nvPr>
        </p:nvSpPr>
        <p:spPr>
          <a:xfrm>
            <a:off x="827088" y="1120775"/>
            <a:ext cx="5157787" cy="3684588"/>
          </a:xfrm>
        </p:spPr>
        <p:txBody>
          <a:bodyPr/>
          <a:lstStyle/>
          <a:p>
            <a:pPr lvl="0"/>
            <a:r>
              <a:rPr lang="fr-FR" dirty="0"/>
              <a:t>Votre texte débutera par :</a:t>
            </a:r>
          </a:p>
          <a:p>
            <a:pPr lvl="1"/>
            <a:r>
              <a:rPr lang="fr-FR" dirty="0"/>
              <a:t>« Je leur avais bien dit que… »</a:t>
            </a:r>
          </a:p>
          <a:p>
            <a:pPr lvl="0"/>
            <a:endParaRPr lang="fr-FR" dirty="0"/>
          </a:p>
          <a:p>
            <a:pPr lvl="0"/>
            <a:r>
              <a:rPr lang="fr-FR" dirty="0"/>
              <a:t>Vous terminerez avec :</a:t>
            </a:r>
          </a:p>
          <a:p>
            <a:pPr lvl="1"/>
            <a:r>
              <a:rPr lang="fr-FR" dirty="0"/>
              <a:t>« … C’est fini. »</a:t>
            </a:r>
          </a:p>
          <a:p>
            <a:pPr>
              <a:buNone/>
            </a:pPr>
            <a:endParaRPr lang="fr-CA" dirty="0"/>
          </a:p>
          <a:p>
            <a:endParaRPr lang="fr-CA" dirty="0"/>
          </a:p>
          <a:p>
            <a:r>
              <a:rPr lang="fr-CA" dirty="0"/>
              <a:t>Nbre de mots : entre 300 et 500 mots</a:t>
            </a:r>
          </a:p>
        </p:txBody>
      </p:sp>
      <p:sp>
        <p:nvSpPr>
          <p:cNvPr id="10" name="Espace réservé du texte 9">
            <a:extLst>
              <a:ext uri="{FF2B5EF4-FFF2-40B4-BE49-F238E27FC236}">
                <a16:creationId xmlns:a16="http://schemas.microsoft.com/office/drawing/2014/main" id="{28A356BB-28FF-B33C-C7F0-6840DBAAFAAE}"/>
              </a:ext>
            </a:extLst>
          </p:cNvPr>
          <p:cNvSpPr>
            <a:spLocks noGrp="1"/>
          </p:cNvSpPr>
          <p:nvPr>
            <p:ph type="body" sz="quarter" idx="3"/>
          </p:nvPr>
        </p:nvSpPr>
        <p:spPr>
          <a:xfrm>
            <a:off x="6159500" y="296863"/>
            <a:ext cx="5183188" cy="823912"/>
          </a:xfrm>
        </p:spPr>
        <p:txBody>
          <a:bodyPr/>
          <a:lstStyle/>
          <a:p>
            <a:r>
              <a:rPr lang="fr-CA" dirty="0"/>
              <a:t>Contraintes / Règles</a:t>
            </a:r>
          </a:p>
        </p:txBody>
      </p:sp>
      <p:sp>
        <p:nvSpPr>
          <p:cNvPr id="11" name="Espace réservé du contenu 10">
            <a:extLst>
              <a:ext uri="{FF2B5EF4-FFF2-40B4-BE49-F238E27FC236}">
                <a16:creationId xmlns:a16="http://schemas.microsoft.com/office/drawing/2014/main" id="{E73D9FD0-F80D-46AC-D891-85F2A1A79A07}"/>
              </a:ext>
            </a:extLst>
          </p:cNvPr>
          <p:cNvSpPr>
            <a:spLocks noGrp="1"/>
          </p:cNvSpPr>
          <p:nvPr>
            <p:ph sz="quarter" idx="4"/>
          </p:nvPr>
        </p:nvSpPr>
        <p:spPr>
          <a:xfrm>
            <a:off x="6159500" y="1120775"/>
            <a:ext cx="5183188" cy="3684588"/>
          </a:xfrm>
        </p:spPr>
        <p:txBody>
          <a:bodyPr/>
          <a:lstStyle/>
          <a:p>
            <a:r>
              <a:rPr lang="fr-CA" dirty="0"/>
              <a:t>Photo : 1280x850px</a:t>
            </a:r>
          </a:p>
          <a:p>
            <a:endParaRPr lang="fr-CA" sz="1100" dirty="0"/>
          </a:p>
          <a:p>
            <a:r>
              <a:rPr lang="fr-CA" dirty="0"/>
              <a:t>Nom du fichier : </a:t>
            </a:r>
            <a:r>
              <a:rPr lang="fr-CA" b="1" dirty="0"/>
              <a:t>der-prenom-nom</a:t>
            </a:r>
            <a:r>
              <a:rPr lang="fr-CA" dirty="0"/>
              <a:t>.jpg ou </a:t>
            </a:r>
            <a:r>
              <a:rPr lang="fr-CA" b="1" dirty="0"/>
              <a:t>der-prenom-nom</a:t>
            </a:r>
            <a:r>
              <a:rPr lang="fr-CA" dirty="0"/>
              <a:t>.png</a:t>
            </a:r>
          </a:p>
          <a:p>
            <a:endParaRPr lang="fr-CA" sz="1050" dirty="0"/>
          </a:p>
          <a:p>
            <a:r>
              <a:rPr lang="fr-CA" dirty="0"/>
              <a:t>Taille : inférieur à 1Mo</a:t>
            </a:r>
          </a:p>
          <a:p>
            <a:endParaRPr lang="fr-CA" sz="1100" dirty="0"/>
          </a:p>
          <a:p>
            <a:r>
              <a:rPr lang="fr-CA" dirty="0"/>
              <a:t>Délai : 15 janvier 2026 – 20h00</a:t>
            </a:r>
          </a:p>
          <a:p>
            <a:r>
              <a:rPr lang="fr-CA" b="1" dirty="0"/>
              <a:t>M’envoyer un email avant cette date avec comme objet : [L3-Angers] </a:t>
            </a:r>
            <a:r>
              <a:rPr lang="fr-CA" b="1"/>
              <a:t>EPLM – Validation</a:t>
            </a:r>
          </a:p>
          <a:p>
            <a:endParaRPr lang="fr-CA" b="1" dirty="0"/>
          </a:p>
        </p:txBody>
      </p:sp>
    </p:spTree>
  </p:cSld>
  <p:clrMapOvr>
    <a:masterClrMapping/>
  </p:clrMapOvr>
</p:sld>
</file>

<file path=ppt/theme/theme1.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dard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andard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tandard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tandard 4">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3352</TotalTime>
  <Words>11560</Words>
  <Application>Microsoft Office PowerPoint</Application>
  <PresentationFormat>Grand écran</PresentationFormat>
  <Paragraphs>988</Paragraphs>
  <Slides>117</Slides>
  <Notes>111</Notes>
  <HiddenSlides>1</HiddenSlides>
  <MMClips>0</MMClips>
  <ScaleCrop>false</ScaleCrop>
  <HeadingPairs>
    <vt:vector size="6" baseType="variant">
      <vt:variant>
        <vt:lpstr>Polices utilisées</vt:lpstr>
      </vt:variant>
      <vt:variant>
        <vt:i4>7</vt:i4>
      </vt:variant>
      <vt:variant>
        <vt:lpstr>Thème</vt:lpstr>
      </vt:variant>
      <vt:variant>
        <vt:i4>5</vt:i4>
      </vt:variant>
      <vt:variant>
        <vt:lpstr>Titres des diapositives</vt:lpstr>
      </vt:variant>
      <vt:variant>
        <vt:i4>117</vt:i4>
      </vt:variant>
    </vt:vector>
  </HeadingPairs>
  <TitlesOfParts>
    <vt:vector size="129" baseType="lpstr">
      <vt:lpstr>Adobe Gothic Std B</vt:lpstr>
      <vt:lpstr>Arial</vt:lpstr>
      <vt:lpstr>Calibri</vt:lpstr>
      <vt:lpstr>Calibri Light</vt:lpstr>
      <vt:lpstr>StarSymbol</vt:lpstr>
      <vt:lpstr>Times New Roman</vt:lpstr>
      <vt:lpstr>Wingdings 2</vt:lpstr>
      <vt:lpstr>Standard</vt:lpstr>
      <vt:lpstr>Standard 1</vt:lpstr>
      <vt:lpstr>Standard 2</vt:lpstr>
      <vt:lpstr>Standard 3</vt:lpstr>
      <vt:lpstr>Standard 4</vt:lpstr>
      <vt:lpstr>Écrire pour les medias   </vt:lpstr>
      <vt:lpstr>Calendrier</vt:lpstr>
      <vt:lpstr>Avant tout…</vt:lpstr>
      <vt:lpstr>Avant tout…</vt:lpstr>
      <vt:lpstr>Sommaire des séances</vt:lpstr>
      <vt:lpstr>Validation</vt:lpstr>
      <vt:lpstr>Enfin…</vt:lpstr>
      <vt:lpstr>Go!</vt:lpstr>
      <vt:lpstr>Séance S01</vt:lpstr>
      <vt:lpstr>Écrire pour les médias</vt:lpstr>
      <vt:lpstr>Media: définition(s)</vt:lpstr>
      <vt:lpstr>Écrire</vt:lpstr>
      <vt:lpstr>Veille informationnelle</vt:lpstr>
      <vt:lpstr>Veille informationnelle</vt:lpstr>
      <vt:lpstr>Veille sur le Web </vt:lpstr>
      <vt:lpstr>Les EFFORTS du Veilleur</vt:lpstr>
      <vt:lpstr>Autrement dit…</vt:lpstr>
      <vt:lpstr>La fabrique de l’information</vt:lpstr>
      <vt:lpstr>La fabrique de l’information</vt:lpstr>
      <vt:lpstr>Constat et paradoxe, un exemple avec la télévision</vt:lpstr>
      <vt:lpstr>Écrire pour les médias</vt:lpstr>
      <vt:lpstr>Journalisme et littérature</vt:lpstr>
      <vt:lpstr>Journalisme et littérature</vt:lpstr>
      <vt:lpstr>Critique (journalisme critique)</vt:lpstr>
      <vt:lpstr>Écrire pour informer</vt:lpstr>
      <vt:lpstr>Constat</vt:lpstr>
      <vt:lpstr>Présentation PowerPoint</vt:lpstr>
      <vt:lpstr>Comment ?</vt:lpstr>
      <vt:lpstr>Exercice</vt:lpstr>
      <vt:lpstr>Exercice</vt:lpstr>
      <vt:lpstr>Présentation PowerPoint</vt:lpstr>
      <vt:lpstr>Présentation PowerPoint</vt:lpstr>
      <vt:lpstr>Présentation PowerPoint</vt:lpstr>
      <vt:lpstr>Exercice : le reportage</vt:lpstr>
      <vt:lpstr>Exercice</vt:lpstr>
      <vt:lpstr>Exercice</vt:lpstr>
      <vt:lpstr>Exercice</vt:lpstr>
      <vt:lpstr>S2</vt:lpstr>
      <vt:lpstr>Présentation PowerPoint</vt:lpstr>
      <vt:lpstr>Écrire</vt:lpstr>
      <vt:lpstr>Exercice</vt:lpstr>
      <vt:lpstr>Quelques leviers d’écriture</vt:lpstr>
      <vt:lpstr>L’analogie, exemples</vt:lpstr>
      <vt:lpstr>… quelques leviers</vt:lpstr>
      <vt:lpstr>La comparaison…</vt:lpstr>
      <vt:lpstr>La comparaison, exemples</vt:lpstr>
      <vt:lpstr>… quelques leviers</vt:lpstr>
      <vt:lpstr>La métaphore…</vt:lpstr>
      <vt:lpstr>Quelques procédés</vt:lpstr>
      <vt:lpstr>… quelques procédés</vt:lpstr>
      <vt:lpstr>Exemple</vt:lpstr>
      <vt:lpstr>… quelques procédés</vt:lpstr>
      <vt:lpstr>… quelques procédés</vt:lpstr>
      <vt:lpstr>Présentation PowerPoint</vt:lpstr>
      <vt:lpstr>… quelques procédés</vt:lpstr>
      <vt:lpstr>Présentation PowerPoint</vt:lpstr>
      <vt:lpstr>Présentation PowerPoint</vt:lpstr>
      <vt:lpstr>Pour la prochaine fois</vt:lpstr>
      <vt:lpstr>Exercice</vt:lpstr>
      <vt:lpstr>S3</vt:lpstr>
      <vt:lpstr>La séance dernière</vt:lpstr>
      <vt:lpstr>Présentation PowerPoint</vt:lpstr>
      <vt:lpstr>Exercice</vt:lpstr>
      <vt:lpstr>Présentation PowerPoint</vt:lpstr>
      <vt:lpstr>Écrire</vt:lpstr>
      <vt:lpstr>Le titre</vt:lpstr>
      <vt:lpstr>Le titre</vt:lpstr>
      <vt:lpstr>« J’Accuse… ! » :  un titre qui marque</vt:lpstr>
      <vt:lpstr>« J’Accuse… ! » :  un article qui innove</vt:lpstr>
      <vt:lpstr>La loi des titres selon Betteridge (2009)</vt:lpstr>
      <vt:lpstr>Présentation PowerPoint</vt:lpstr>
      <vt:lpstr>Présentation PowerPoint</vt:lpstr>
      <vt:lpstr>Présentation PowerPoint</vt:lpstr>
      <vt:lpstr>“Will, Your Next Lawyer, Be Named Siri?” Your Privacy</vt:lpstr>
      <vt:lpstr>« Le pouvoir corrompt »  « Votre patron est-il intoxiqué par le pouvoir ? » </vt:lpstr>
      <vt:lpstr>« À vendre : iPhone 4 noir 16 Go » « Quelqu’un a-t-il besoin d’un nouvel iPhone 4 ? » « Est-ce votre nouvel iPhone 4 ? »  </vt:lpstr>
      <vt:lpstr>De l’usage du ? dans les titres d’articles</vt:lpstr>
      <vt:lpstr>Présentation PowerPoint</vt:lpstr>
      <vt:lpstr>Exercice</vt:lpstr>
      <vt:lpstr>La semaine prochaine:  apporter votre laptop</vt:lpstr>
      <vt:lpstr>S04 -</vt:lpstr>
      <vt:lpstr>For Sale, Baby Shoes, Never Worn</vt:lpstr>
      <vt:lpstr>A vendre : chaussures de bébé, jamais portées</vt:lpstr>
      <vt:lpstr>A vendre : chaussures de bébé, jamais portées</vt:lpstr>
      <vt:lpstr>D’amateur(e)…</vt:lpstr>
      <vt:lpstr>… à journaliste citoyen</vt:lpstr>
      <vt:lpstr>Présentation PowerPoint</vt:lpstr>
      <vt:lpstr>Présentation PowerPoint</vt:lpstr>
      <vt:lpstr>La pyramide inversée</vt:lpstr>
      <vt:lpstr>Les W: technique minimale journalistique</vt:lpstr>
      <vt:lpstr>Présentation PowerPoint</vt:lpstr>
      <vt:lpstr>Présentation PowerPoint</vt:lpstr>
      <vt:lpstr>Faits Who / Qui : Un chien saucisse What / Quoi : Une laisse  Déroulés Where / Ou : Paris When / Quand : En 1430  Analyse Why / Pourquoi : Une pénurie de saucisses  + How / Comment : La famine</vt:lpstr>
      <vt:lpstr>Votre exercice :  Ecrire votre reportage en vous servant des 5 W entre 600 et 800 mots (environ)  Le saisir sur le site edicom  Si votre exercice n’est pas terminé, achevez-le AVANT le 5 novembre (prochain cours).   Je vérifierai ! Cet exercice entre dans la validation. </vt:lpstr>
      <vt:lpstr>S05 – une photo, la photo</vt:lpstr>
      <vt:lpstr>Rappel de votre exercice :  Ecrire votre reportage en vous servant des 5 W entre 600 et 800 mots (environ) Le saisir sur le site edicom  </vt:lpstr>
      <vt:lpstr> Finaliser votre article, Publiez-le  Relisez vous ! Corrigez les fautes d’orthographe. Ponctuez votre texte. Faites des ruptures dans votre texte.  Choisissez une photo -  dimension : 1280 pixels par 855px format paysage</vt:lpstr>
      <vt:lpstr>Votre photo MicroNouvelle:   dimension : 1280px par 855px format paysage  La nommer : micro-prenom-nom.jpg ou png sans majuscule – sans accent  La poster dans la partie « image en avant »</vt:lpstr>
      <vt:lpstr>Votre photo 5W:   dimension : 1280px par 855px format paysage  La nommer : 5w-prenom-nom.jpg ou png sans majuscule – sans accent  La poster dans la partie « image en avant »</vt:lpstr>
      <vt:lpstr>Écrire</vt:lpstr>
      <vt:lpstr>Présentation PowerPoint</vt:lpstr>
      <vt:lpstr>Le journaliste photographe </vt:lpstr>
      <vt:lpstr>Les journalistes d’investigation : Les muckrakers</vt:lpstr>
      <vt:lpstr>Ida M. Tarbell (1857-1944)</vt:lpstr>
      <vt:lpstr>Upton Sinclair (1878-1968)</vt:lpstr>
      <vt:lpstr>Jacob Riis (1849-1914)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S06 -</vt:lpstr>
      <vt:lpstr>Exercice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ASUS</dc:creator>
  <cp:lastModifiedBy>ASUS</cp:lastModifiedBy>
  <cp:revision>87</cp:revision>
  <dcterms:modified xsi:type="dcterms:W3CDTF">2026-09-15T14:51:45Z</dcterms:modified>
</cp:coreProperties>
</file>