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9"/>
  </p:notesMasterIdLst>
  <p:sldIdLst>
    <p:sldId id="256" r:id="rId2"/>
    <p:sldId id="257" r:id="rId3"/>
    <p:sldId id="258" r:id="rId4"/>
    <p:sldId id="260" r:id="rId5"/>
    <p:sldId id="261" r:id="rId6"/>
    <p:sldId id="262" r:id="rId7"/>
    <p:sldId id="264" r:id="rId8"/>
    <p:sldId id="266" r:id="rId9"/>
    <p:sldId id="267" r:id="rId10"/>
    <p:sldId id="268" r:id="rId11"/>
    <p:sldId id="269" r:id="rId12"/>
    <p:sldId id="338" r:id="rId13"/>
    <p:sldId id="339" r:id="rId14"/>
    <p:sldId id="340" r:id="rId15"/>
    <p:sldId id="270" r:id="rId16"/>
    <p:sldId id="259" r:id="rId17"/>
    <p:sldId id="265" r:id="rId18"/>
    <p:sldId id="271" r:id="rId19"/>
    <p:sldId id="272" r:id="rId20"/>
    <p:sldId id="273" r:id="rId21"/>
    <p:sldId id="274" r:id="rId22"/>
    <p:sldId id="276" r:id="rId23"/>
    <p:sldId id="275" r:id="rId24"/>
    <p:sldId id="277" r:id="rId25"/>
    <p:sldId id="278" r:id="rId26"/>
    <p:sldId id="282" r:id="rId27"/>
    <p:sldId id="283" r:id="rId28"/>
    <p:sldId id="279" r:id="rId29"/>
    <p:sldId id="280" r:id="rId30"/>
    <p:sldId id="281" r:id="rId31"/>
    <p:sldId id="286" r:id="rId32"/>
    <p:sldId id="442" r:id="rId33"/>
    <p:sldId id="287" r:id="rId34"/>
    <p:sldId id="443" r:id="rId35"/>
    <p:sldId id="285" r:id="rId36"/>
    <p:sldId id="284" r:id="rId37"/>
    <p:sldId id="288" r:id="rId38"/>
    <p:sldId id="290" r:id="rId39"/>
    <p:sldId id="289" r:id="rId40"/>
    <p:sldId id="291" r:id="rId41"/>
    <p:sldId id="292" r:id="rId42"/>
    <p:sldId id="293" r:id="rId43"/>
    <p:sldId id="294" r:id="rId44"/>
    <p:sldId id="295" r:id="rId45"/>
    <p:sldId id="316" r:id="rId46"/>
    <p:sldId id="317" r:id="rId47"/>
    <p:sldId id="314" r:id="rId48"/>
    <p:sldId id="444" r:id="rId49"/>
    <p:sldId id="326" r:id="rId50"/>
    <p:sldId id="327" r:id="rId51"/>
    <p:sldId id="385" r:id="rId52"/>
    <p:sldId id="319" r:id="rId53"/>
    <p:sldId id="333" r:id="rId54"/>
    <p:sldId id="388" r:id="rId55"/>
    <p:sldId id="389" r:id="rId56"/>
    <p:sldId id="406" r:id="rId57"/>
    <p:sldId id="445" r:id="rId58"/>
    <p:sldId id="395" r:id="rId59"/>
    <p:sldId id="446" r:id="rId60"/>
    <p:sldId id="396" r:id="rId61"/>
    <p:sldId id="447" r:id="rId62"/>
    <p:sldId id="398" r:id="rId63"/>
    <p:sldId id="397" r:id="rId64"/>
    <p:sldId id="448" r:id="rId65"/>
    <p:sldId id="390" r:id="rId66"/>
    <p:sldId id="391" r:id="rId67"/>
    <p:sldId id="404" r:id="rId68"/>
    <p:sldId id="392" r:id="rId69"/>
    <p:sldId id="361" r:id="rId70"/>
    <p:sldId id="435" r:id="rId71"/>
    <p:sldId id="393" r:id="rId72"/>
    <p:sldId id="394" r:id="rId73"/>
    <p:sldId id="371" r:id="rId74"/>
    <p:sldId id="408" r:id="rId75"/>
    <p:sldId id="433" r:id="rId76"/>
    <p:sldId id="463" r:id="rId77"/>
    <p:sldId id="364" r:id="rId78"/>
    <p:sldId id="464" r:id="rId79"/>
    <p:sldId id="465" r:id="rId80"/>
    <p:sldId id="466" r:id="rId81"/>
    <p:sldId id="366" r:id="rId82"/>
    <p:sldId id="449" r:id="rId83"/>
    <p:sldId id="365" r:id="rId84"/>
    <p:sldId id="451" r:id="rId85"/>
    <p:sldId id="450" r:id="rId86"/>
    <p:sldId id="452" r:id="rId87"/>
    <p:sldId id="379" r:id="rId88"/>
    <p:sldId id="370" r:id="rId89"/>
    <p:sldId id="461" r:id="rId90"/>
    <p:sldId id="460" r:id="rId91"/>
    <p:sldId id="457" r:id="rId92"/>
    <p:sldId id="458" r:id="rId93"/>
    <p:sldId id="459" r:id="rId94"/>
    <p:sldId id="304" r:id="rId95"/>
    <p:sldId id="305" r:id="rId96"/>
    <p:sldId id="373" r:id="rId97"/>
    <p:sldId id="372" r:id="rId98"/>
    <p:sldId id="431" r:id="rId99"/>
    <p:sldId id="430" r:id="rId100"/>
    <p:sldId id="454" r:id="rId101"/>
    <p:sldId id="441" r:id="rId102"/>
    <p:sldId id="427" r:id="rId103"/>
    <p:sldId id="456" r:id="rId104"/>
    <p:sldId id="455" r:id="rId105"/>
    <p:sldId id="347" r:id="rId106"/>
    <p:sldId id="348" r:id="rId107"/>
    <p:sldId id="349" r:id="rId108"/>
    <p:sldId id="350" r:id="rId109"/>
    <p:sldId id="351" r:id="rId110"/>
    <p:sldId id="352" r:id="rId111"/>
    <p:sldId id="353" r:id="rId112"/>
    <p:sldId id="354" r:id="rId113"/>
    <p:sldId id="322" r:id="rId114"/>
    <p:sldId id="356" r:id="rId115"/>
    <p:sldId id="425" r:id="rId116"/>
    <p:sldId id="357" r:id="rId117"/>
    <p:sldId id="436" r:id="rId118"/>
    <p:sldId id="417" r:id="rId119"/>
    <p:sldId id="419" r:id="rId120"/>
    <p:sldId id="420" r:id="rId121"/>
    <p:sldId id="315" r:id="rId122"/>
    <p:sldId id="318" r:id="rId123"/>
    <p:sldId id="330" r:id="rId124"/>
    <p:sldId id="410" r:id="rId125"/>
    <p:sldId id="411" r:id="rId126"/>
    <p:sldId id="412" r:id="rId127"/>
    <p:sldId id="413" r:id="rId128"/>
    <p:sldId id="416" r:id="rId129"/>
    <p:sldId id="367" r:id="rId130"/>
    <p:sldId id="453" r:id="rId131"/>
    <p:sldId id="342" r:id="rId132"/>
    <p:sldId id="343" r:id="rId133"/>
    <p:sldId id="344" r:id="rId134"/>
    <p:sldId id="346" r:id="rId135"/>
    <p:sldId id="345" r:id="rId136"/>
    <p:sldId id="429" r:id="rId137"/>
    <p:sldId id="462" r:id="rId138"/>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 et emploi du temps" id="{E30B8F42-BF56-4C62-B444-3BD5ABE5633E}">
          <p14:sldIdLst>
            <p14:sldId id="256"/>
            <p14:sldId id="257"/>
            <p14:sldId id="258"/>
            <p14:sldId id="260"/>
            <p14:sldId id="261"/>
            <p14:sldId id="262"/>
            <p14:sldId id="264"/>
            <p14:sldId id="266"/>
            <p14:sldId id="267"/>
            <p14:sldId id="268"/>
            <p14:sldId id="269"/>
            <p14:sldId id="338"/>
            <p14:sldId id="339"/>
            <p14:sldId id="340"/>
          </p14:sldIdLst>
        </p14:section>
        <p14:section name="S01" id="{A00834EA-0914-4A1F-96BD-487D22368464}">
          <p14:sldIdLst>
            <p14:sldId id="270"/>
            <p14:sldId id="259"/>
            <p14:sldId id="265"/>
            <p14:sldId id="271"/>
            <p14:sldId id="272"/>
            <p14:sldId id="273"/>
            <p14:sldId id="274"/>
            <p14:sldId id="276"/>
            <p14:sldId id="275"/>
            <p14:sldId id="277"/>
            <p14:sldId id="278"/>
            <p14:sldId id="282"/>
            <p14:sldId id="283"/>
            <p14:sldId id="279"/>
            <p14:sldId id="280"/>
            <p14:sldId id="281"/>
            <p14:sldId id="286"/>
            <p14:sldId id="442"/>
            <p14:sldId id="287"/>
            <p14:sldId id="443"/>
            <p14:sldId id="285"/>
            <p14:sldId id="284"/>
            <p14:sldId id="288"/>
            <p14:sldId id="290"/>
          </p14:sldIdLst>
        </p14:section>
        <p14:section name="S02" id="{006C7092-E6C8-4358-93E3-16466E32387D}">
          <p14:sldIdLst>
            <p14:sldId id="289"/>
            <p14:sldId id="291"/>
            <p14:sldId id="292"/>
            <p14:sldId id="293"/>
            <p14:sldId id="294"/>
            <p14:sldId id="295"/>
            <p14:sldId id="316"/>
            <p14:sldId id="317"/>
            <p14:sldId id="314"/>
            <p14:sldId id="444"/>
            <p14:sldId id="326"/>
            <p14:sldId id="327"/>
            <p14:sldId id="385"/>
            <p14:sldId id="319"/>
            <p14:sldId id="333"/>
            <p14:sldId id="388"/>
          </p14:sldIdLst>
        </p14:section>
        <p14:section name="S03" id="{D33D3E1A-71C3-42FB-8846-76344898E8CE}">
          <p14:sldIdLst>
            <p14:sldId id="389"/>
            <p14:sldId id="406"/>
            <p14:sldId id="445"/>
            <p14:sldId id="395"/>
            <p14:sldId id="446"/>
            <p14:sldId id="396"/>
            <p14:sldId id="447"/>
            <p14:sldId id="398"/>
            <p14:sldId id="397"/>
            <p14:sldId id="448"/>
            <p14:sldId id="390"/>
            <p14:sldId id="391"/>
            <p14:sldId id="404"/>
          </p14:sldIdLst>
        </p14:section>
        <p14:section name="S04" id="{C99BE036-506C-4559-ADDD-EEA452314461}">
          <p14:sldIdLst>
            <p14:sldId id="392"/>
            <p14:sldId id="361"/>
            <p14:sldId id="435"/>
            <p14:sldId id="393"/>
            <p14:sldId id="394"/>
            <p14:sldId id="371"/>
            <p14:sldId id="408"/>
            <p14:sldId id="433"/>
            <p14:sldId id="463"/>
            <p14:sldId id="364"/>
            <p14:sldId id="464"/>
            <p14:sldId id="465"/>
            <p14:sldId id="466"/>
            <p14:sldId id="366"/>
            <p14:sldId id="449"/>
            <p14:sldId id="365"/>
            <p14:sldId id="451"/>
            <p14:sldId id="450"/>
            <p14:sldId id="452"/>
            <p14:sldId id="379"/>
            <p14:sldId id="370"/>
          </p14:sldIdLst>
        </p14:section>
        <p14:section name="S05-AVANT-DERNIER" id="{B78060A5-9A39-4803-BB33-948CE023B4C4}">
          <p14:sldIdLst>
            <p14:sldId id="461"/>
            <p14:sldId id="460"/>
            <p14:sldId id="457"/>
            <p14:sldId id="458"/>
            <p14:sldId id="459"/>
          </p14:sldIdLst>
        </p14:section>
        <p14:section name="S05" id="{3DC34F57-EB31-42FB-B118-15C55EE8AE8E}">
          <p14:sldIdLst>
            <p14:sldId id="304"/>
            <p14:sldId id="305"/>
            <p14:sldId id="373"/>
            <p14:sldId id="372"/>
            <p14:sldId id="431"/>
            <p14:sldId id="430"/>
            <p14:sldId id="454"/>
            <p14:sldId id="441"/>
            <p14:sldId id="427"/>
            <p14:sldId id="456"/>
            <p14:sldId id="455"/>
            <p14:sldId id="347"/>
            <p14:sldId id="348"/>
            <p14:sldId id="349"/>
            <p14:sldId id="350"/>
            <p14:sldId id="351"/>
            <p14:sldId id="352"/>
            <p14:sldId id="353"/>
            <p14:sldId id="354"/>
            <p14:sldId id="322"/>
            <p14:sldId id="356"/>
            <p14:sldId id="425"/>
            <p14:sldId id="357"/>
            <p14:sldId id="436"/>
          </p14:sldIdLst>
        </p14:section>
        <p14:section name="annexes" id="{7AFBD2A2-DFE7-475E-9D49-3DAB9D66BBAD}">
          <p14:sldIdLst>
            <p14:sldId id="417"/>
            <p14:sldId id="419"/>
            <p14:sldId id="420"/>
            <p14:sldId id="315"/>
            <p14:sldId id="318"/>
            <p14:sldId id="330"/>
            <p14:sldId id="410"/>
            <p14:sldId id="411"/>
            <p14:sldId id="412"/>
            <p14:sldId id="413"/>
            <p14:sldId id="416"/>
            <p14:sldId id="367"/>
            <p14:sldId id="453"/>
            <p14:sldId id="342"/>
            <p14:sldId id="343"/>
            <p14:sldId id="344"/>
            <p14:sldId id="346"/>
            <p14:sldId id="345"/>
            <p14:sldId id="429"/>
            <p14:sldId id="462"/>
          </p14:sldIdLst>
        </p14:section>
      </p14:sectionLst>
    </p:ext>
    <p:ext uri="{EFAFB233-063F-42B5-8137-9DF3F51BA10A}">
      <p15:sldGuideLst xmlns:p15="http://schemas.microsoft.com/office/powerpoint/2012/main">
        <p15:guide id="1" orient="horz" pos="2137" userDrawn="1">
          <p15:clr>
            <a:srgbClr val="A4A3A4"/>
          </p15:clr>
        </p15:guide>
        <p15:guide id="2" pos="3840" userDrawn="1">
          <p15:clr>
            <a:srgbClr val="A4A3A4"/>
          </p15:clr>
        </p15:guide>
        <p15:guide id="3" pos="5065" userDrawn="1">
          <p15:clr>
            <a:srgbClr val="A4A3A4"/>
          </p15:clr>
        </p15:guide>
        <p15:guide id="4" pos="4793"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7F5F3"/>
    <a:srgbClr val="E0DDE4"/>
    <a:srgbClr val="DDDBDE"/>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7" autoAdjust="0"/>
    <p:restoredTop sz="83589" autoAdjust="0"/>
  </p:normalViewPr>
  <p:slideViewPr>
    <p:cSldViewPr snapToGrid="0" showGuides="1">
      <p:cViewPr varScale="1">
        <p:scale>
          <a:sx n="60" d="100"/>
          <a:sy n="60" d="100"/>
        </p:scale>
        <p:origin x="851" y="27"/>
      </p:cViewPr>
      <p:guideLst>
        <p:guide orient="horz" pos="2137"/>
        <p:guide pos="3840"/>
        <p:guide pos="5065"/>
        <p:guide pos="4793"/>
      </p:guideLst>
    </p:cSldViewPr>
  </p:slideViewPr>
  <p:notesTextViewPr>
    <p:cViewPr>
      <p:scale>
        <a:sx n="3" d="2"/>
        <a:sy n="3" d="2"/>
      </p:scale>
      <p:origin x="0" y="0"/>
    </p:cViewPr>
  </p:notesTextViewPr>
  <p:sorterViewPr>
    <p:cViewPr varScale="1">
      <p:scale>
        <a:sx n="1" d="1"/>
        <a:sy n="1" d="1"/>
      </p:scale>
      <p:origin x="0" y="-10432"/>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notesMaster" Target="notesMasters/notesMaster1.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theme" Target="theme/theme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CA"/>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693D2B3-701A-473F-B98E-10A7CE4B71F4}" type="datetimeFigureOut">
              <a:rPr lang="fr-CA" smtClean="0"/>
              <a:t>2026-09-16</a:t>
            </a:fld>
            <a:endParaRPr lang="fr-CA"/>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CA"/>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CA"/>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9D70B68-93CF-439A-A4D9-C851A4B89375}" type="slidenum">
              <a:rPr lang="fr-CA" smtClean="0"/>
              <a:t>‹N°›</a:t>
            </a:fld>
            <a:endParaRPr lang="fr-CA"/>
          </a:p>
        </p:txBody>
      </p:sp>
    </p:spTree>
    <p:extLst>
      <p:ext uri="{BB962C8B-B14F-4D97-AF65-F5344CB8AC3E}">
        <p14:creationId xmlns:p14="http://schemas.microsoft.com/office/powerpoint/2010/main" val="202413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3" Type="http://schemas.openxmlformats.org/officeDocument/2006/relationships/hyperlink" Target="https://fr.wikipedia.org/wiki/Concept" TargetMode="External"/><Relationship Id="rId2" Type="http://schemas.openxmlformats.org/officeDocument/2006/relationships/slide" Target="../slides/slide75.xml"/><Relationship Id="rId1" Type="http://schemas.openxmlformats.org/officeDocument/2006/relationships/notesMaster" Target="../notesMasters/notesMaster1.xml"/><Relationship Id="rId6" Type="http://schemas.openxmlformats.org/officeDocument/2006/relationships/hyperlink" Target="https://fr.wikipedia.org/wiki/Latin" TargetMode="External"/><Relationship Id="rId5" Type="http://schemas.openxmlformats.org/officeDocument/2006/relationships/hyperlink" Target="https://fr.wikipedia.org/wiki/Information#cite_note-1" TargetMode="External"/><Relationship Id="rId4" Type="http://schemas.openxmlformats.org/officeDocument/2006/relationships/hyperlink" Target="https://fr.wikipedia.org/wiki/Sciences_de_l'information_et_de_la_communication" TargetMode="Externa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3" Type="http://schemas.openxmlformats.org/officeDocument/2006/relationships/hyperlink" Target="https://fr.wikipedia.org/wiki/Information#cite_note-5" TargetMode="External"/><Relationship Id="rId2" Type="http://schemas.openxmlformats.org/officeDocument/2006/relationships/slide" Target="../slides/slide85.xml"/><Relationship Id="rId1" Type="http://schemas.openxmlformats.org/officeDocument/2006/relationships/notesMaster" Target="../notesMasters/notesMaster1.xml"/><Relationship Id="rId6" Type="http://schemas.openxmlformats.org/officeDocument/2006/relationships/hyperlink" Target="https://fr.wikipedia.org/wiki/Courrier_%C3%A9lectronique" TargetMode="External"/><Relationship Id="rId5" Type="http://schemas.openxmlformats.org/officeDocument/2006/relationships/hyperlink" Target="https://fr.wikipedia.org/wiki/Blog" TargetMode="External"/><Relationship Id="rId4" Type="http://schemas.openxmlformats.org/officeDocument/2006/relationships/hyperlink" Target="https://fr.wikipedia.org/wiki/Internet" TargetMode="Externa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3" Type="http://schemas.openxmlformats.org/officeDocument/2006/relationships/hyperlink" Target="https://osintfr.com/fr/accueil/" TargetMode="External"/><Relationship Id="rId2" Type="http://schemas.openxmlformats.org/officeDocument/2006/relationships/slide" Target="../slides/slide96.xml"/><Relationship Id="rId1" Type="http://schemas.openxmlformats.org/officeDocument/2006/relationships/notesMaster" Target="../notesMasters/notesMaster1.xml"/><Relationship Id="rId4" Type="http://schemas.openxmlformats.org/officeDocument/2006/relationships/hyperlink" Target="https://sourcing.games/" TargetMode="Externa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3" Type="http://schemas.openxmlformats.org/officeDocument/2006/relationships/hyperlink" Target="https://fr.wikipedia.org/wiki/1890_en_litt%C3%A9rature" TargetMode="External"/><Relationship Id="rId2" Type="http://schemas.openxmlformats.org/officeDocument/2006/relationships/slide" Target="../slides/slide109.xml"/><Relationship Id="rId1" Type="http://schemas.openxmlformats.org/officeDocument/2006/relationships/notesMaster" Target="../notesMasters/notesMaster1.xml"/><Relationship Id="rId5" Type="http://schemas.openxmlformats.org/officeDocument/2006/relationships/hyperlink" Target="https://fr.wikipedia.org/wiki/Photojournalisme" TargetMode="External"/><Relationship Id="rId4" Type="http://schemas.openxmlformats.org/officeDocument/2006/relationships/hyperlink" Target="https://fr.wikipedia.org/wiki/How_the_Other_Half_Lives" TargetMode="Externa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dirty="0"/>
          </a:p>
        </p:txBody>
      </p:sp>
      <p:sp>
        <p:nvSpPr>
          <p:cNvPr id="4" name="Espace réservé du numéro de diapositive 3"/>
          <p:cNvSpPr>
            <a:spLocks noGrp="1"/>
          </p:cNvSpPr>
          <p:nvPr>
            <p:ph type="sldNum" sz="quarter" idx="10"/>
          </p:nvPr>
        </p:nvSpPr>
        <p:spPr/>
        <p:txBody>
          <a:bodyPr/>
          <a:lstStyle/>
          <a:p>
            <a:fld id="{D9D70B68-93CF-439A-A4D9-C851A4B89375}" type="slidenum">
              <a:rPr lang="fr-CA" smtClean="0"/>
              <a:t>4</a:t>
            </a:fld>
            <a:endParaRPr lang="fr-CA"/>
          </a:p>
        </p:txBody>
      </p:sp>
    </p:spTree>
    <p:extLst>
      <p:ext uri="{BB962C8B-B14F-4D97-AF65-F5344CB8AC3E}">
        <p14:creationId xmlns:p14="http://schemas.microsoft.com/office/powerpoint/2010/main" val="13954685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lvl="1"/>
            <a:r>
              <a:rPr lang="fr-CA" dirty="0"/>
              <a:t>Chercher les points communs et les différences dans la façon de traiter l’information en lisant vos différents articles. Se poser les questions suivantes : - Quel espace le sujet occupe-t-il dans le média ? (Nombre de colonnes, nombre de lignes, temps consacré…). - Est-il annoncé en Une ou en page intérieure ? - Est-il illustré ? De quelle manière ? Que met en valeur l’illustration ? - Quel angle a choisi le média ? - L’importance donnée à ce sujet est-elle la même dans tous les titres ? Les points de vue </a:t>
            </a:r>
            <a:r>
              <a:rPr lang="fr-CA" dirty="0" err="1"/>
              <a:t>sontils</a:t>
            </a:r>
            <a:r>
              <a:rPr lang="fr-CA" dirty="0"/>
              <a:t> différents ? </a:t>
            </a:r>
          </a:p>
          <a:p>
            <a:pPr lvl="1"/>
            <a:r>
              <a:rPr lang="fr-CA" dirty="0"/>
              <a:t>Votre résumé développera 3 à 5 idées. Il sera court : il fera entre 5 et 10 lignes</a:t>
            </a:r>
          </a:p>
        </p:txBody>
      </p:sp>
      <p:sp>
        <p:nvSpPr>
          <p:cNvPr id="4" name="Espace réservé du numéro de diapositive 3"/>
          <p:cNvSpPr>
            <a:spLocks noGrp="1"/>
          </p:cNvSpPr>
          <p:nvPr>
            <p:ph type="sldNum" sz="quarter" idx="10"/>
          </p:nvPr>
        </p:nvSpPr>
        <p:spPr/>
        <p:txBody>
          <a:bodyPr/>
          <a:lstStyle/>
          <a:p>
            <a:fld id="{D9D70B68-93CF-439A-A4D9-C851A4B89375}" type="slidenum">
              <a:rPr lang="fr-CA" smtClean="0"/>
              <a:t>13</a:t>
            </a:fld>
            <a:endParaRPr lang="fr-CA"/>
          </a:p>
        </p:txBody>
      </p:sp>
    </p:spTree>
    <p:extLst>
      <p:ext uri="{BB962C8B-B14F-4D97-AF65-F5344CB8AC3E}">
        <p14:creationId xmlns:p14="http://schemas.microsoft.com/office/powerpoint/2010/main" val="2021052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altLang="fr-FR" dirty="0"/>
              <a:t>Remontons à l’antiquité, car les premières traces d’information mises à disposition du public datent du 2e siècle avant JC : Les Acta </a:t>
            </a:r>
            <a:r>
              <a:rPr lang="fr-CA" altLang="fr-FR" dirty="0" err="1"/>
              <a:t>Diurna</a:t>
            </a:r>
            <a:r>
              <a:rPr lang="fr-CA" altLang="fr-FR" dirty="0"/>
              <a:t> (les faits du jour) que les romains exposent dans la rue sous forme d’affiche. Ce sont principalement les actes d’état civil (naissance, mariage, divorce, décès…) et des annonces sur les faits d’hiver</a:t>
            </a:r>
          </a:p>
          <a:p>
            <a:r>
              <a:rPr lang="fr-CA" altLang="fr-FR" dirty="0"/>
              <a:t>-59 avant JC, Jules César autorise la publication des rapports des séances du Sénat. Il s’agit donc d’une actualité politique mise à la connaissance des individus.</a:t>
            </a:r>
          </a:p>
          <a:p>
            <a:r>
              <a:rPr lang="fr-CA" altLang="fr-FR" dirty="0"/>
              <a:t>L’information est néanmoins contrôlée et validée avant la diffusion. </a:t>
            </a:r>
          </a:p>
          <a:p>
            <a:r>
              <a:rPr lang="fr-CA" altLang="fr-FR" dirty="0"/>
              <a:t>Au 6e siècle, Procope de Césarée rédige pour le compte de l’empereur Justinien, une histoire en 7 tomes : « L’histoire des guerres de Justinien ». Mais dans le plus grand secret, un peu plus tard, il rédigera un pamphlet « </a:t>
            </a:r>
            <a:r>
              <a:rPr lang="fr-CA" altLang="fr-FR" dirty="0" err="1"/>
              <a:t>Anekdota</a:t>
            </a:r>
            <a:r>
              <a:rPr lang="fr-CA" altLang="fr-FR" dirty="0"/>
              <a:t> » évoqué dans la « souda », une encyclopédie grecque datant du 9e siècle. Redécouvert dans la bibliothèque du Vatican au 17e siècle, cet ouvrage donne un point de vue subjectif, soumis à la censure.</a:t>
            </a:r>
            <a:endParaRPr lang="fr-FR" altLang="fr-FR" dirty="0"/>
          </a:p>
        </p:txBody>
      </p:sp>
      <p:sp>
        <p:nvSpPr>
          <p:cNvPr id="4" name="Espace réservé du numéro de diapositive 3"/>
          <p:cNvSpPr>
            <a:spLocks noGrp="1"/>
          </p:cNvSpPr>
          <p:nvPr>
            <p:ph type="sldNum" sz="quarter" idx="10"/>
          </p:nvPr>
        </p:nvSpPr>
        <p:spPr/>
        <p:txBody>
          <a:bodyPr/>
          <a:lstStyle/>
          <a:p>
            <a:fld id="{D9D70B68-93CF-439A-A4D9-C851A4B89375}" type="slidenum">
              <a:rPr lang="fr-CA" smtClean="0"/>
              <a:t>20</a:t>
            </a:fld>
            <a:endParaRPr lang="fr-CA"/>
          </a:p>
        </p:txBody>
      </p:sp>
    </p:spTree>
    <p:extLst>
      <p:ext uri="{BB962C8B-B14F-4D97-AF65-F5344CB8AC3E}">
        <p14:creationId xmlns:p14="http://schemas.microsoft.com/office/powerpoint/2010/main" val="31030542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altLang="fr-FR" dirty="0"/>
              <a:t>La circulation de l’information a toujours eu lieu mais s’exprimait à travers des affiches, des crieurs ou encore les livres.  L’apparition de l’imprimerie a été déterminante dans la démocratisation de la diffusion de l’information.</a:t>
            </a:r>
          </a:p>
          <a:p>
            <a:endParaRPr lang="fr-CA" altLang="fr-FR" dirty="0"/>
          </a:p>
          <a:p>
            <a:r>
              <a:rPr lang="fr-CA" altLang="fr-FR" dirty="0"/>
              <a:t>L’arrivée de l’imprimerie au 15e et 16e siècle, va favoriser la communication écrite.</a:t>
            </a:r>
          </a:p>
          <a:p>
            <a:r>
              <a:rPr lang="fr-CA" altLang="fr-FR" dirty="0"/>
              <a:t>Après les affiches, on voit d’autres formats : des libelles : des feuilles pliées en 4, distribuées ou placardées et qui contiennent des points de vue virulents à l’encontre du pouvoir.</a:t>
            </a:r>
          </a:p>
          <a:p>
            <a:r>
              <a:rPr lang="fr-CA" altLang="fr-FR" dirty="0"/>
              <a:t>13 novembre 1538, proclamation </a:t>
            </a:r>
            <a:r>
              <a:rPr lang="fr-CA" altLang="fr-FR" dirty="0" err="1"/>
              <a:t>apr</a:t>
            </a:r>
            <a:r>
              <a:rPr lang="fr-CA" altLang="fr-FR" dirty="0"/>
              <a:t> </a:t>
            </a:r>
            <a:r>
              <a:rPr lang="fr-CA" altLang="fr-FR" dirty="0" err="1"/>
              <a:t>Francois</a:t>
            </a:r>
            <a:r>
              <a:rPr lang="fr-CA" altLang="fr-FR" dirty="0"/>
              <a:t> 1ER d’un édit </a:t>
            </a:r>
            <a:r>
              <a:rPr lang="fr-CA" altLang="fr-FR" dirty="0" err="1"/>
              <a:t>ui</a:t>
            </a:r>
            <a:r>
              <a:rPr lang="fr-CA" altLang="fr-FR" dirty="0"/>
              <a:t> lui réserve l’Exclusivité de l’usage de l’affichage.</a:t>
            </a:r>
          </a:p>
          <a:p>
            <a:r>
              <a:rPr lang="fr-CA" altLang="fr-FR" dirty="0"/>
              <a:t>Et c’est donc au 17e Siècle que les premiers journaux voient le jour sous forme d’hebdomadaires.</a:t>
            </a:r>
            <a:endParaRPr lang="fr-FR" altLang="fr-FR" dirty="0"/>
          </a:p>
        </p:txBody>
      </p:sp>
      <p:sp>
        <p:nvSpPr>
          <p:cNvPr id="4" name="Espace réservé du numéro de diapositive 3"/>
          <p:cNvSpPr>
            <a:spLocks noGrp="1"/>
          </p:cNvSpPr>
          <p:nvPr>
            <p:ph type="sldNum" sz="quarter" idx="10"/>
          </p:nvPr>
        </p:nvSpPr>
        <p:spPr/>
        <p:txBody>
          <a:bodyPr/>
          <a:lstStyle/>
          <a:p>
            <a:fld id="{D9D70B68-93CF-439A-A4D9-C851A4B89375}" type="slidenum">
              <a:rPr lang="fr-CA" smtClean="0"/>
              <a:t>21</a:t>
            </a:fld>
            <a:endParaRPr lang="fr-CA"/>
          </a:p>
        </p:txBody>
      </p:sp>
    </p:spTree>
    <p:extLst>
      <p:ext uri="{BB962C8B-B14F-4D97-AF65-F5344CB8AC3E}">
        <p14:creationId xmlns:p14="http://schemas.microsoft.com/office/powerpoint/2010/main" val="18155743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altLang="fr-FR" dirty="0"/>
              <a:t>Le premier hebdomadaire est lancé à Strasbourg en 1605 et se nomme « relation ».</a:t>
            </a:r>
          </a:p>
          <a:p>
            <a:r>
              <a:rPr lang="fr-CA" altLang="fr-FR" dirty="0"/>
              <a:t>Pour publier, il fallait l’accord préalable du roi.</a:t>
            </a:r>
          </a:p>
          <a:p>
            <a:r>
              <a:rPr lang="fr-CA" altLang="fr-FR" dirty="0"/>
              <a:t>En France, il faudra attendre 1610 pour voir émerger Le Mercure </a:t>
            </a:r>
            <a:r>
              <a:rPr lang="fr-CA" altLang="fr-FR" dirty="0" err="1"/>
              <a:t>françois</a:t>
            </a:r>
            <a:r>
              <a:rPr lang="fr-CA" altLang="fr-FR" dirty="0"/>
              <a:t>, une publication périodique, considérée comme la première revue française connue à être rédigée directement en langue française, et non en latin.</a:t>
            </a:r>
          </a:p>
          <a:p>
            <a:pPr lvl="1"/>
            <a:r>
              <a:rPr lang="fr-CA" altLang="fr-FR" dirty="0"/>
              <a:t>http://mercurefrancois.ehess.fr/index.php?/categories</a:t>
            </a:r>
          </a:p>
          <a:p>
            <a:r>
              <a:rPr lang="fr-CA" altLang="fr-FR" dirty="0"/>
              <a:t>Le premier grand journal officiel voit le jour en France en 1631 : « La Gazette », publication accordée par le Cardinal Richelieu. Un hebdomadaire payant qui a pour but d’informer les lecteurs sur les nouvelles provenant de l’</a:t>
            </a:r>
            <a:r>
              <a:rPr lang="fr-CA" altLang="fr-FR" dirty="0" err="1"/>
              <a:t>étrnager</a:t>
            </a:r>
            <a:r>
              <a:rPr lang="fr-CA" altLang="fr-FR" dirty="0"/>
              <a:t>, de la France ou de la Cour.</a:t>
            </a:r>
          </a:p>
          <a:p>
            <a:r>
              <a:rPr lang="fr-CA" altLang="fr-FR" dirty="0"/>
              <a:t>A cette même période, on peut dire que la presse se développe en Angleterre, en Suisse.</a:t>
            </a:r>
          </a:p>
          <a:p>
            <a:r>
              <a:rPr lang="fr-CA" altLang="fr-FR" dirty="0"/>
              <a:t>1660 : Presse spécialisée, journaux littéraires et scientifiques.</a:t>
            </a:r>
          </a:p>
          <a:p>
            <a:r>
              <a:rPr lang="fr-CA" altLang="fr-FR" dirty="0"/>
              <a:t>1674, le roi interdit toujours aux libraires de publier sans son autorisation.</a:t>
            </a:r>
            <a:endParaRPr lang="fr-FR" altLang="fr-FR" dirty="0"/>
          </a:p>
        </p:txBody>
      </p:sp>
      <p:sp>
        <p:nvSpPr>
          <p:cNvPr id="4" name="Espace réservé du numéro de diapositive 3"/>
          <p:cNvSpPr>
            <a:spLocks noGrp="1"/>
          </p:cNvSpPr>
          <p:nvPr>
            <p:ph type="sldNum" sz="quarter" idx="10"/>
          </p:nvPr>
        </p:nvSpPr>
        <p:spPr/>
        <p:txBody>
          <a:bodyPr/>
          <a:lstStyle/>
          <a:p>
            <a:fld id="{D9D70B68-93CF-439A-A4D9-C851A4B89375}" type="slidenum">
              <a:rPr lang="fr-CA" smtClean="0"/>
              <a:t>22</a:t>
            </a:fld>
            <a:endParaRPr lang="fr-CA"/>
          </a:p>
        </p:txBody>
      </p:sp>
    </p:spTree>
    <p:extLst>
      <p:ext uri="{BB962C8B-B14F-4D97-AF65-F5344CB8AC3E}">
        <p14:creationId xmlns:p14="http://schemas.microsoft.com/office/powerpoint/2010/main" val="7230280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ltLang="fr-FR" dirty="0"/>
          </a:p>
        </p:txBody>
      </p:sp>
      <p:sp>
        <p:nvSpPr>
          <p:cNvPr id="4" name="Espace réservé du numéro de diapositive 3"/>
          <p:cNvSpPr>
            <a:spLocks noGrp="1"/>
          </p:cNvSpPr>
          <p:nvPr>
            <p:ph type="sldNum" sz="quarter" idx="10"/>
          </p:nvPr>
        </p:nvSpPr>
        <p:spPr/>
        <p:txBody>
          <a:bodyPr/>
          <a:lstStyle/>
          <a:p>
            <a:fld id="{D9D70B68-93CF-439A-A4D9-C851A4B89375}" type="slidenum">
              <a:rPr lang="fr-CA" smtClean="0"/>
              <a:t>23</a:t>
            </a:fld>
            <a:endParaRPr lang="fr-CA"/>
          </a:p>
        </p:txBody>
      </p:sp>
    </p:spTree>
    <p:extLst>
      <p:ext uri="{BB962C8B-B14F-4D97-AF65-F5344CB8AC3E}">
        <p14:creationId xmlns:p14="http://schemas.microsoft.com/office/powerpoint/2010/main" val="28473796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ltLang="fr-FR" dirty="0"/>
          </a:p>
        </p:txBody>
      </p:sp>
      <p:sp>
        <p:nvSpPr>
          <p:cNvPr id="4" name="Espace réservé du numéro de diapositive 3"/>
          <p:cNvSpPr>
            <a:spLocks noGrp="1"/>
          </p:cNvSpPr>
          <p:nvPr>
            <p:ph type="sldNum" sz="quarter" idx="10"/>
          </p:nvPr>
        </p:nvSpPr>
        <p:spPr/>
        <p:txBody>
          <a:bodyPr/>
          <a:lstStyle/>
          <a:p>
            <a:fld id="{D9D70B68-93CF-439A-A4D9-C851A4B89375}" type="slidenum">
              <a:rPr lang="fr-CA" smtClean="0"/>
              <a:t>24</a:t>
            </a:fld>
            <a:endParaRPr lang="fr-CA"/>
          </a:p>
        </p:txBody>
      </p:sp>
    </p:spTree>
    <p:extLst>
      <p:ext uri="{BB962C8B-B14F-4D97-AF65-F5344CB8AC3E}">
        <p14:creationId xmlns:p14="http://schemas.microsoft.com/office/powerpoint/2010/main" val="35718181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ltLang="fr-FR" dirty="0"/>
          </a:p>
        </p:txBody>
      </p:sp>
      <p:sp>
        <p:nvSpPr>
          <p:cNvPr id="4" name="Espace réservé du numéro de diapositive 3"/>
          <p:cNvSpPr>
            <a:spLocks noGrp="1"/>
          </p:cNvSpPr>
          <p:nvPr>
            <p:ph type="sldNum" sz="quarter" idx="10"/>
          </p:nvPr>
        </p:nvSpPr>
        <p:spPr/>
        <p:txBody>
          <a:bodyPr/>
          <a:lstStyle/>
          <a:p>
            <a:fld id="{D9D70B68-93CF-439A-A4D9-C851A4B89375}" type="slidenum">
              <a:rPr lang="fr-CA" smtClean="0"/>
              <a:t>25</a:t>
            </a:fld>
            <a:endParaRPr lang="fr-CA"/>
          </a:p>
        </p:txBody>
      </p:sp>
    </p:spTree>
    <p:extLst>
      <p:ext uri="{BB962C8B-B14F-4D97-AF65-F5344CB8AC3E}">
        <p14:creationId xmlns:p14="http://schemas.microsoft.com/office/powerpoint/2010/main" val="38837513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ltLang="fr-FR" dirty="0"/>
          </a:p>
        </p:txBody>
      </p:sp>
      <p:sp>
        <p:nvSpPr>
          <p:cNvPr id="4" name="Espace réservé du numéro de diapositive 3"/>
          <p:cNvSpPr>
            <a:spLocks noGrp="1"/>
          </p:cNvSpPr>
          <p:nvPr>
            <p:ph type="sldNum" sz="quarter" idx="10"/>
          </p:nvPr>
        </p:nvSpPr>
        <p:spPr/>
        <p:txBody>
          <a:bodyPr/>
          <a:lstStyle/>
          <a:p>
            <a:fld id="{D9D70B68-93CF-439A-A4D9-C851A4B89375}" type="slidenum">
              <a:rPr lang="fr-CA" smtClean="0"/>
              <a:t>26</a:t>
            </a:fld>
            <a:endParaRPr lang="fr-CA"/>
          </a:p>
        </p:txBody>
      </p:sp>
    </p:spTree>
    <p:extLst>
      <p:ext uri="{BB962C8B-B14F-4D97-AF65-F5344CB8AC3E}">
        <p14:creationId xmlns:p14="http://schemas.microsoft.com/office/powerpoint/2010/main" val="36459231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ltLang="fr-FR" dirty="0"/>
          </a:p>
        </p:txBody>
      </p:sp>
      <p:sp>
        <p:nvSpPr>
          <p:cNvPr id="4" name="Espace réservé du numéro de diapositive 3"/>
          <p:cNvSpPr>
            <a:spLocks noGrp="1"/>
          </p:cNvSpPr>
          <p:nvPr>
            <p:ph type="sldNum" sz="quarter" idx="10"/>
          </p:nvPr>
        </p:nvSpPr>
        <p:spPr/>
        <p:txBody>
          <a:bodyPr/>
          <a:lstStyle/>
          <a:p>
            <a:fld id="{D9D70B68-93CF-439A-A4D9-C851A4B89375}" type="slidenum">
              <a:rPr lang="fr-CA" smtClean="0"/>
              <a:t>27</a:t>
            </a:fld>
            <a:endParaRPr lang="fr-CA"/>
          </a:p>
        </p:txBody>
      </p:sp>
    </p:spTree>
    <p:extLst>
      <p:ext uri="{BB962C8B-B14F-4D97-AF65-F5344CB8AC3E}">
        <p14:creationId xmlns:p14="http://schemas.microsoft.com/office/powerpoint/2010/main" val="4807469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1986" name="Rectangle 7"/>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9pPr>
          </a:lstStyle>
          <a:p>
            <a:pPr>
              <a:spcBef>
                <a:spcPct val="0"/>
              </a:spcBef>
              <a:buClrTx/>
              <a:buFontTx/>
              <a:buNone/>
            </a:pPr>
            <a:fld id="{EE69623F-F30B-4057-8C4F-817593D7D819}" type="slidenum">
              <a:rPr lang="fr-CA" altLang="fr-FR" smtClean="0">
                <a:latin typeface="Calibri" panose="020F0502020204030204" pitchFamily="34" charset="0"/>
              </a:rPr>
              <a:pPr>
                <a:spcBef>
                  <a:spcPct val="0"/>
                </a:spcBef>
                <a:buClrTx/>
                <a:buFontTx/>
                <a:buNone/>
              </a:pPr>
              <a:t>28</a:t>
            </a:fld>
            <a:endParaRPr lang="fr-CA" altLang="fr-FR">
              <a:latin typeface="Calibri" panose="020F0502020204030204" pitchFamily="34" charset="0"/>
            </a:endParaRPr>
          </a:p>
        </p:txBody>
      </p:sp>
      <p:sp>
        <p:nvSpPr>
          <p:cNvPr id="41987" name="Rectangle 1"/>
          <p:cNvSpPr>
            <a:spLocks noGrp="1" noRot="1" noChangeAspect="1" noChangeArrowheads="1" noTextEdit="1"/>
          </p:cNvSpPr>
          <p:nvPr>
            <p:ph type="sldImg"/>
          </p:nvPr>
        </p:nvSpPr>
        <p:spPr>
          <a:xfrm>
            <a:off x="685800" y="1143000"/>
            <a:ext cx="5486400" cy="3086100"/>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1988" name="Rectangle 2"/>
          <p:cNvSpPr>
            <a:spLocks noGrp="1" noChangeArrowheads="1"/>
          </p:cNvSpPr>
          <p:nvPr>
            <p:ph type="body" idx="1"/>
          </p:nvPr>
        </p:nvSpPr>
        <p:spPr>
          <a:xfrm>
            <a:off x="685800" y="4400550"/>
            <a:ext cx="5486400" cy="3600450"/>
          </a:xfrm>
          <a:noFill/>
          <a:extLst>
            <a:ext uri="{91240B29-F687-4F45-9708-019B960494DF}">
              <a14:hiddenLine xmlns:a14="http://schemas.microsoft.com/office/drawing/2010/main" w="9525">
                <a:solidFill>
                  <a:srgbClr val="3465A4"/>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r-FR" altLang="fr-FR" dirty="0"/>
          </a:p>
        </p:txBody>
      </p:sp>
    </p:spTree>
    <p:extLst>
      <p:ext uri="{BB962C8B-B14F-4D97-AF65-F5344CB8AC3E}">
        <p14:creationId xmlns:p14="http://schemas.microsoft.com/office/powerpoint/2010/main" val="1413382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1986" name="Rectangle 7"/>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9pPr>
          </a:lstStyle>
          <a:p>
            <a:pPr>
              <a:spcBef>
                <a:spcPct val="0"/>
              </a:spcBef>
              <a:buClrTx/>
              <a:buFontTx/>
              <a:buNone/>
            </a:pPr>
            <a:fld id="{EE69623F-F30B-4057-8C4F-817593D7D819}" type="slidenum">
              <a:rPr lang="fr-CA" altLang="fr-FR" smtClean="0">
                <a:latin typeface="Calibri" panose="020F0502020204030204" pitchFamily="34" charset="0"/>
              </a:rPr>
              <a:pPr>
                <a:spcBef>
                  <a:spcPct val="0"/>
                </a:spcBef>
                <a:buClrTx/>
                <a:buFontTx/>
                <a:buNone/>
              </a:pPr>
              <a:t>29</a:t>
            </a:fld>
            <a:endParaRPr lang="fr-CA" altLang="fr-FR">
              <a:latin typeface="Calibri" panose="020F0502020204030204" pitchFamily="34" charset="0"/>
            </a:endParaRPr>
          </a:p>
        </p:txBody>
      </p:sp>
      <p:sp>
        <p:nvSpPr>
          <p:cNvPr id="41987" name="Rectangle 1"/>
          <p:cNvSpPr>
            <a:spLocks noGrp="1" noRot="1" noChangeAspect="1" noChangeArrowheads="1" noTextEdit="1"/>
          </p:cNvSpPr>
          <p:nvPr>
            <p:ph type="sldImg"/>
          </p:nvPr>
        </p:nvSpPr>
        <p:spPr>
          <a:xfrm>
            <a:off x="685800" y="1143000"/>
            <a:ext cx="5486400" cy="3086100"/>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1988" name="Rectangle 2"/>
          <p:cNvSpPr>
            <a:spLocks noGrp="1" noChangeArrowheads="1"/>
          </p:cNvSpPr>
          <p:nvPr>
            <p:ph type="body" idx="1"/>
          </p:nvPr>
        </p:nvSpPr>
        <p:spPr>
          <a:xfrm>
            <a:off x="685800" y="4400550"/>
            <a:ext cx="5486400" cy="3600450"/>
          </a:xfrm>
          <a:noFill/>
          <a:extLst>
            <a:ext uri="{91240B29-F687-4F45-9708-019B960494DF}">
              <a14:hiddenLine xmlns:a14="http://schemas.microsoft.com/office/drawing/2010/main" w="9525">
                <a:solidFill>
                  <a:srgbClr val="3465A4"/>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r-FR" altLang="fr-FR"/>
          </a:p>
        </p:txBody>
      </p:sp>
    </p:spTree>
    <p:extLst>
      <p:ext uri="{BB962C8B-B14F-4D97-AF65-F5344CB8AC3E}">
        <p14:creationId xmlns:p14="http://schemas.microsoft.com/office/powerpoint/2010/main" val="36745444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1986" name="Rectangle 7"/>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9pPr>
          </a:lstStyle>
          <a:p>
            <a:pPr>
              <a:spcBef>
                <a:spcPct val="0"/>
              </a:spcBef>
              <a:buClrTx/>
              <a:buFontTx/>
              <a:buNone/>
            </a:pPr>
            <a:fld id="{EE69623F-F30B-4057-8C4F-817593D7D819}" type="slidenum">
              <a:rPr lang="fr-CA" altLang="fr-FR" smtClean="0">
                <a:latin typeface="Calibri" panose="020F0502020204030204" pitchFamily="34" charset="0"/>
              </a:rPr>
              <a:pPr>
                <a:spcBef>
                  <a:spcPct val="0"/>
                </a:spcBef>
                <a:buClrTx/>
                <a:buFontTx/>
                <a:buNone/>
              </a:pPr>
              <a:t>30</a:t>
            </a:fld>
            <a:endParaRPr lang="fr-CA" altLang="fr-FR">
              <a:latin typeface="Calibri" panose="020F0502020204030204" pitchFamily="34" charset="0"/>
            </a:endParaRPr>
          </a:p>
        </p:txBody>
      </p:sp>
      <p:sp>
        <p:nvSpPr>
          <p:cNvPr id="41987" name="Rectangle 1"/>
          <p:cNvSpPr>
            <a:spLocks noGrp="1" noRot="1" noChangeAspect="1" noChangeArrowheads="1" noTextEdit="1"/>
          </p:cNvSpPr>
          <p:nvPr>
            <p:ph type="sldImg"/>
          </p:nvPr>
        </p:nvSpPr>
        <p:spPr>
          <a:xfrm>
            <a:off x="685800" y="1143000"/>
            <a:ext cx="5486400" cy="3086100"/>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1988" name="Rectangle 2"/>
          <p:cNvSpPr>
            <a:spLocks noGrp="1" noChangeArrowheads="1"/>
          </p:cNvSpPr>
          <p:nvPr>
            <p:ph type="body" idx="1"/>
          </p:nvPr>
        </p:nvSpPr>
        <p:spPr>
          <a:xfrm>
            <a:off x="685800" y="4400550"/>
            <a:ext cx="5486400" cy="3600450"/>
          </a:xfrm>
          <a:noFill/>
          <a:extLst>
            <a:ext uri="{91240B29-F687-4F45-9708-019B960494DF}">
              <a14:hiddenLine xmlns:a14="http://schemas.microsoft.com/office/drawing/2010/main" w="9525">
                <a:solidFill>
                  <a:srgbClr val="3465A4"/>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indent="0" algn="l" defTabSz="914400" rtl="0" eaLnBrk="1" fontAlgn="auto" latinLnBrk="0" hangingPunct="1">
              <a:lnSpc>
                <a:spcPct val="100000"/>
              </a:lnSpc>
              <a:spcBef>
                <a:spcPts val="0"/>
              </a:spcBef>
              <a:spcAft>
                <a:spcPts val="0"/>
              </a:spcAft>
              <a:buClrTx/>
              <a:buSzTx/>
              <a:buFontTx/>
              <a:buNone/>
              <a:tabLst/>
              <a:defRPr/>
            </a:pPr>
            <a:r>
              <a:rPr lang="fr-CA" altLang="fr-FR" dirty="0"/>
              <a:t>Avec l’arrivée de Napoléon au pouvoir, Napoléon a pleinement conscience du pouvoir de la presse et sera le premier dirigeant à lui donner une place importante dans sa propagande politique. </a:t>
            </a:r>
          </a:p>
          <a:p>
            <a:endParaRPr lang="fr-FR" altLang="fr-FR" dirty="0"/>
          </a:p>
          <a:p>
            <a:pPr marL="0" marR="0" indent="0" algn="l" defTabSz="914400" rtl="0" eaLnBrk="1" fontAlgn="auto" latinLnBrk="0" hangingPunct="1">
              <a:lnSpc>
                <a:spcPct val="100000"/>
              </a:lnSpc>
              <a:spcBef>
                <a:spcPts val="0"/>
              </a:spcBef>
              <a:spcAft>
                <a:spcPts val="0"/>
              </a:spcAft>
              <a:buClrTx/>
              <a:buSzTx/>
              <a:buFontTx/>
              <a:buNone/>
              <a:tabLst/>
              <a:defRPr/>
            </a:pPr>
            <a:r>
              <a:rPr lang="fr-CA" altLang="fr-FR" dirty="0"/>
              <a:t>Une de ses mesures, en plus du code civil, concerne la presse.  A cette époque, existent 73 journaux politiques, il n’en conservera que 4 et institutionnalisera le rôle des censeurs, chargés de vérifier le contenu de chaque publication. </a:t>
            </a:r>
          </a:p>
          <a:p>
            <a:endParaRPr lang="fr-FR" altLang="fr-FR" dirty="0"/>
          </a:p>
          <a:p>
            <a:pPr marL="0" marR="0" indent="0" algn="l" defTabSz="914400" rtl="0" eaLnBrk="1" fontAlgn="auto" latinLnBrk="0" hangingPunct="1">
              <a:lnSpc>
                <a:spcPct val="100000"/>
              </a:lnSpc>
              <a:spcBef>
                <a:spcPts val="0"/>
              </a:spcBef>
              <a:spcAft>
                <a:spcPts val="0"/>
              </a:spcAft>
              <a:buClrTx/>
              <a:buSzTx/>
              <a:buFontTx/>
              <a:buNone/>
              <a:tabLst/>
              <a:defRPr/>
            </a:pPr>
            <a:r>
              <a:rPr lang="fr-CA" altLang="fr-FR" dirty="0"/>
              <a:t>Il fait donc fermer plus de 60 journaux</a:t>
            </a:r>
          </a:p>
          <a:p>
            <a:endParaRPr lang="fr-FR" altLang="fr-FR" dirty="0"/>
          </a:p>
        </p:txBody>
      </p:sp>
    </p:spTree>
    <p:extLst>
      <p:ext uri="{BB962C8B-B14F-4D97-AF65-F5344CB8AC3E}">
        <p14:creationId xmlns:p14="http://schemas.microsoft.com/office/powerpoint/2010/main" val="31741745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1986" name="Rectangle 7"/>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9pPr>
          </a:lstStyle>
          <a:p>
            <a:pPr>
              <a:spcBef>
                <a:spcPct val="0"/>
              </a:spcBef>
              <a:buClrTx/>
              <a:buFontTx/>
              <a:buNone/>
            </a:pPr>
            <a:fld id="{EE69623F-F30B-4057-8C4F-817593D7D819}" type="slidenum">
              <a:rPr lang="fr-CA" altLang="fr-FR" smtClean="0">
                <a:latin typeface="Calibri" panose="020F0502020204030204" pitchFamily="34" charset="0"/>
              </a:rPr>
              <a:pPr>
                <a:spcBef>
                  <a:spcPct val="0"/>
                </a:spcBef>
                <a:buClrTx/>
                <a:buFontTx/>
                <a:buNone/>
              </a:pPr>
              <a:t>31</a:t>
            </a:fld>
            <a:endParaRPr lang="fr-CA" altLang="fr-FR">
              <a:latin typeface="Calibri" panose="020F0502020204030204" pitchFamily="34" charset="0"/>
            </a:endParaRPr>
          </a:p>
        </p:txBody>
      </p:sp>
      <p:sp>
        <p:nvSpPr>
          <p:cNvPr id="41987" name="Rectangle 1"/>
          <p:cNvSpPr>
            <a:spLocks noGrp="1" noRot="1" noChangeAspect="1" noChangeArrowheads="1" noTextEdit="1"/>
          </p:cNvSpPr>
          <p:nvPr>
            <p:ph type="sldImg"/>
          </p:nvPr>
        </p:nvSpPr>
        <p:spPr>
          <a:xfrm>
            <a:off x="685800" y="1143000"/>
            <a:ext cx="5486400" cy="3086100"/>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1988" name="Rectangle 2"/>
          <p:cNvSpPr>
            <a:spLocks noGrp="1" noChangeArrowheads="1"/>
          </p:cNvSpPr>
          <p:nvPr>
            <p:ph type="body" idx="1"/>
          </p:nvPr>
        </p:nvSpPr>
        <p:spPr>
          <a:xfrm>
            <a:off x="685800" y="4400550"/>
            <a:ext cx="5486400" cy="3600450"/>
          </a:xfrm>
          <a:noFill/>
          <a:extLst>
            <a:ext uri="{91240B29-F687-4F45-9708-019B960494DF}">
              <a14:hiddenLine xmlns:a14="http://schemas.microsoft.com/office/drawing/2010/main" w="9525">
                <a:solidFill>
                  <a:srgbClr val="3465A4"/>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indent="0" algn="l" defTabSz="914400" rtl="0" eaLnBrk="1" fontAlgn="auto" latinLnBrk="0" hangingPunct="1">
              <a:lnSpc>
                <a:spcPct val="100000"/>
              </a:lnSpc>
              <a:spcBef>
                <a:spcPts val="0"/>
              </a:spcBef>
              <a:spcAft>
                <a:spcPts val="0"/>
              </a:spcAft>
              <a:buClrTx/>
              <a:buSzTx/>
              <a:buFontTx/>
              <a:buNone/>
              <a:tabLst/>
              <a:defRPr/>
            </a:pPr>
            <a:r>
              <a:rPr lang="fr-CA" dirty="0"/>
              <a:t>Voici les principaux articles du décret contenant règlement sur l’imprimerie et la librairie, du 5 février 1810, véritable loi de censure.</a:t>
            </a:r>
          </a:p>
          <a:p>
            <a:endParaRPr lang="fr-FR" altLang="fr-FR" dirty="0"/>
          </a:p>
        </p:txBody>
      </p:sp>
    </p:spTree>
    <p:extLst>
      <p:ext uri="{BB962C8B-B14F-4D97-AF65-F5344CB8AC3E}">
        <p14:creationId xmlns:p14="http://schemas.microsoft.com/office/powerpoint/2010/main" val="22403770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1986" name="Rectangle 7"/>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9pPr>
          </a:lstStyle>
          <a:p>
            <a:pPr>
              <a:spcBef>
                <a:spcPct val="0"/>
              </a:spcBef>
              <a:buClrTx/>
              <a:buFontTx/>
              <a:buNone/>
            </a:pPr>
            <a:fld id="{EE69623F-F30B-4057-8C4F-817593D7D819}" type="slidenum">
              <a:rPr lang="fr-CA" altLang="fr-FR" smtClean="0">
                <a:latin typeface="Calibri" panose="020F0502020204030204" pitchFamily="34" charset="0"/>
              </a:rPr>
              <a:pPr>
                <a:spcBef>
                  <a:spcPct val="0"/>
                </a:spcBef>
                <a:buClrTx/>
                <a:buFontTx/>
                <a:buNone/>
              </a:pPr>
              <a:t>32</a:t>
            </a:fld>
            <a:endParaRPr lang="fr-CA" altLang="fr-FR">
              <a:latin typeface="Calibri" panose="020F0502020204030204" pitchFamily="34" charset="0"/>
            </a:endParaRPr>
          </a:p>
        </p:txBody>
      </p:sp>
      <p:sp>
        <p:nvSpPr>
          <p:cNvPr id="41987" name="Rectangle 1"/>
          <p:cNvSpPr>
            <a:spLocks noGrp="1" noRot="1" noChangeAspect="1" noChangeArrowheads="1" noTextEdit="1"/>
          </p:cNvSpPr>
          <p:nvPr>
            <p:ph type="sldImg"/>
          </p:nvPr>
        </p:nvSpPr>
        <p:spPr>
          <a:xfrm>
            <a:off x="685800" y="1143000"/>
            <a:ext cx="5486400" cy="3086100"/>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1988" name="Rectangle 2"/>
          <p:cNvSpPr>
            <a:spLocks noGrp="1" noChangeArrowheads="1"/>
          </p:cNvSpPr>
          <p:nvPr>
            <p:ph type="body" idx="1"/>
          </p:nvPr>
        </p:nvSpPr>
        <p:spPr>
          <a:xfrm>
            <a:off x="685800" y="4400550"/>
            <a:ext cx="5486400" cy="3600450"/>
          </a:xfrm>
          <a:noFill/>
          <a:extLst>
            <a:ext uri="{91240B29-F687-4F45-9708-019B960494DF}">
              <a14:hiddenLine xmlns:a14="http://schemas.microsoft.com/office/drawing/2010/main" w="9525">
                <a:solidFill>
                  <a:srgbClr val="3465A4"/>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indent="0" algn="l" defTabSz="914400" rtl="0" eaLnBrk="1" fontAlgn="auto" latinLnBrk="0" hangingPunct="1">
              <a:lnSpc>
                <a:spcPct val="100000"/>
              </a:lnSpc>
              <a:spcBef>
                <a:spcPts val="0"/>
              </a:spcBef>
              <a:spcAft>
                <a:spcPts val="0"/>
              </a:spcAft>
              <a:buClrTx/>
              <a:buSzTx/>
              <a:buFontTx/>
              <a:buNone/>
              <a:tabLst/>
              <a:defRPr/>
            </a:pPr>
            <a:r>
              <a:rPr lang="fr-CA" dirty="0"/>
              <a:t>Voici les principaux articles du décret contenant règlement sur l’imprimerie et la librairie, du 5 février 1810, véritable loi de censure.</a:t>
            </a:r>
          </a:p>
          <a:p>
            <a:endParaRPr lang="fr-FR" altLang="fr-FR" dirty="0"/>
          </a:p>
        </p:txBody>
      </p:sp>
    </p:spTree>
    <p:extLst>
      <p:ext uri="{BB962C8B-B14F-4D97-AF65-F5344CB8AC3E}">
        <p14:creationId xmlns:p14="http://schemas.microsoft.com/office/powerpoint/2010/main" val="41451632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1986" name="Rectangle 7"/>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9pPr>
          </a:lstStyle>
          <a:p>
            <a:pPr>
              <a:spcBef>
                <a:spcPct val="0"/>
              </a:spcBef>
              <a:buClrTx/>
              <a:buFontTx/>
              <a:buNone/>
            </a:pPr>
            <a:fld id="{EE69623F-F30B-4057-8C4F-817593D7D819}" type="slidenum">
              <a:rPr lang="fr-CA" altLang="fr-FR" smtClean="0">
                <a:latin typeface="Calibri" panose="020F0502020204030204" pitchFamily="34" charset="0"/>
              </a:rPr>
              <a:pPr>
                <a:spcBef>
                  <a:spcPct val="0"/>
                </a:spcBef>
                <a:buClrTx/>
                <a:buFontTx/>
                <a:buNone/>
              </a:pPr>
              <a:t>33</a:t>
            </a:fld>
            <a:endParaRPr lang="fr-CA" altLang="fr-FR">
              <a:latin typeface="Calibri" panose="020F0502020204030204" pitchFamily="34" charset="0"/>
            </a:endParaRPr>
          </a:p>
        </p:txBody>
      </p:sp>
      <p:sp>
        <p:nvSpPr>
          <p:cNvPr id="41987" name="Rectangle 1"/>
          <p:cNvSpPr>
            <a:spLocks noGrp="1" noRot="1" noChangeAspect="1" noChangeArrowheads="1" noTextEdit="1"/>
          </p:cNvSpPr>
          <p:nvPr>
            <p:ph type="sldImg"/>
          </p:nvPr>
        </p:nvSpPr>
        <p:spPr>
          <a:xfrm>
            <a:off x="685800" y="1143000"/>
            <a:ext cx="5486400" cy="3086100"/>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1988" name="Rectangle 2"/>
          <p:cNvSpPr>
            <a:spLocks noGrp="1" noChangeArrowheads="1"/>
          </p:cNvSpPr>
          <p:nvPr>
            <p:ph type="body" idx="1"/>
          </p:nvPr>
        </p:nvSpPr>
        <p:spPr>
          <a:xfrm>
            <a:off x="685800" y="4400550"/>
            <a:ext cx="5486400" cy="3600450"/>
          </a:xfrm>
          <a:noFill/>
          <a:extLst>
            <a:ext uri="{91240B29-F687-4F45-9708-019B960494DF}">
              <a14:hiddenLine xmlns:a14="http://schemas.microsoft.com/office/drawing/2010/main" w="9525">
                <a:solidFill>
                  <a:srgbClr val="3465A4"/>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r-FR" altLang="fr-FR" dirty="0"/>
          </a:p>
        </p:txBody>
      </p:sp>
    </p:spTree>
    <p:extLst>
      <p:ext uri="{BB962C8B-B14F-4D97-AF65-F5344CB8AC3E}">
        <p14:creationId xmlns:p14="http://schemas.microsoft.com/office/powerpoint/2010/main" val="209977882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1986" name="Rectangle 7"/>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9pPr>
          </a:lstStyle>
          <a:p>
            <a:pPr>
              <a:spcBef>
                <a:spcPct val="0"/>
              </a:spcBef>
              <a:buClrTx/>
              <a:buFontTx/>
              <a:buNone/>
            </a:pPr>
            <a:fld id="{EE69623F-F30B-4057-8C4F-817593D7D819}" type="slidenum">
              <a:rPr lang="fr-CA" altLang="fr-FR" smtClean="0">
                <a:latin typeface="Calibri" panose="020F0502020204030204" pitchFamily="34" charset="0"/>
              </a:rPr>
              <a:pPr>
                <a:spcBef>
                  <a:spcPct val="0"/>
                </a:spcBef>
                <a:buClrTx/>
                <a:buFontTx/>
                <a:buNone/>
              </a:pPr>
              <a:t>34</a:t>
            </a:fld>
            <a:endParaRPr lang="fr-CA" altLang="fr-FR">
              <a:latin typeface="Calibri" panose="020F0502020204030204" pitchFamily="34" charset="0"/>
            </a:endParaRPr>
          </a:p>
        </p:txBody>
      </p:sp>
      <p:sp>
        <p:nvSpPr>
          <p:cNvPr id="41987" name="Rectangle 1"/>
          <p:cNvSpPr>
            <a:spLocks noGrp="1" noRot="1" noChangeAspect="1" noChangeArrowheads="1" noTextEdit="1"/>
          </p:cNvSpPr>
          <p:nvPr>
            <p:ph type="sldImg"/>
          </p:nvPr>
        </p:nvSpPr>
        <p:spPr>
          <a:xfrm>
            <a:off x="685800" y="1143000"/>
            <a:ext cx="5486400" cy="3086100"/>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1988" name="Rectangle 2"/>
          <p:cNvSpPr>
            <a:spLocks noGrp="1" noChangeArrowheads="1"/>
          </p:cNvSpPr>
          <p:nvPr>
            <p:ph type="body" idx="1"/>
          </p:nvPr>
        </p:nvSpPr>
        <p:spPr>
          <a:xfrm>
            <a:off x="685800" y="4400550"/>
            <a:ext cx="5486400" cy="3600450"/>
          </a:xfrm>
          <a:noFill/>
          <a:extLst>
            <a:ext uri="{91240B29-F687-4F45-9708-019B960494DF}">
              <a14:hiddenLine xmlns:a14="http://schemas.microsoft.com/office/drawing/2010/main" w="9525">
                <a:solidFill>
                  <a:srgbClr val="3465A4"/>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fr-FR" altLang="fr-FR" dirty="0"/>
          </a:p>
        </p:txBody>
      </p:sp>
    </p:spTree>
    <p:extLst>
      <p:ext uri="{BB962C8B-B14F-4D97-AF65-F5344CB8AC3E}">
        <p14:creationId xmlns:p14="http://schemas.microsoft.com/office/powerpoint/2010/main" val="51554161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1986" name="Rectangle 7"/>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9pPr>
          </a:lstStyle>
          <a:p>
            <a:pPr>
              <a:spcBef>
                <a:spcPct val="0"/>
              </a:spcBef>
              <a:buClrTx/>
              <a:buFontTx/>
              <a:buNone/>
            </a:pPr>
            <a:fld id="{EE69623F-F30B-4057-8C4F-817593D7D819}" type="slidenum">
              <a:rPr lang="fr-CA" altLang="fr-FR" smtClean="0">
                <a:latin typeface="Calibri" panose="020F0502020204030204" pitchFamily="34" charset="0"/>
              </a:rPr>
              <a:pPr>
                <a:spcBef>
                  <a:spcPct val="0"/>
                </a:spcBef>
                <a:buClrTx/>
                <a:buFontTx/>
                <a:buNone/>
              </a:pPr>
              <a:t>35</a:t>
            </a:fld>
            <a:endParaRPr lang="fr-CA" altLang="fr-FR">
              <a:latin typeface="Calibri" panose="020F0502020204030204" pitchFamily="34" charset="0"/>
            </a:endParaRPr>
          </a:p>
        </p:txBody>
      </p:sp>
      <p:sp>
        <p:nvSpPr>
          <p:cNvPr id="41987" name="Rectangle 1"/>
          <p:cNvSpPr>
            <a:spLocks noGrp="1" noRot="1" noChangeAspect="1" noChangeArrowheads="1" noTextEdit="1"/>
          </p:cNvSpPr>
          <p:nvPr>
            <p:ph type="sldImg"/>
          </p:nvPr>
        </p:nvSpPr>
        <p:spPr>
          <a:xfrm>
            <a:off x="685800" y="1143000"/>
            <a:ext cx="5486400" cy="3086100"/>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1988" name="Rectangle 2"/>
          <p:cNvSpPr>
            <a:spLocks noGrp="1" noChangeArrowheads="1"/>
          </p:cNvSpPr>
          <p:nvPr>
            <p:ph type="body" idx="1"/>
          </p:nvPr>
        </p:nvSpPr>
        <p:spPr>
          <a:xfrm>
            <a:off x="685800" y="4400550"/>
            <a:ext cx="5486400" cy="3600450"/>
          </a:xfrm>
          <a:noFill/>
          <a:extLst>
            <a:ext uri="{91240B29-F687-4F45-9708-019B960494DF}">
              <a14:hiddenLine xmlns:a14="http://schemas.microsoft.com/office/drawing/2010/main" w="9525">
                <a:solidFill>
                  <a:srgbClr val="3465A4"/>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indent="0" algn="l" defTabSz="914400" rtl="0" eaLnBrk="1" fontAlgn="auto" latinLnBrk="0" hangingPunct="1">
              <a:lnSpc>
                <a:spcPct val="100000"/>
              </a:lnSpc>
              <a:spcBef>
                <a:spcPts val="0"/>
              </a:spcBef>
              <a:spcAft>
                <a:spcPts val="0"/>
              </a:spcAft>
              <a:buClrTx/>
              <a:buSzTx/>
              <a:buFontTx/>
              <a:buNone/>
              <a:tabLst/>
              <a:defRPr/>
            </a:pPr>
            <a:r>
              <a:rPr lang="fr-CA" dirty="0"/>
              <a:t>Le mot presse n'avait pas le sens limité que nous lui donnons aujourd'hui et s'appliquait aussi bien à la librairie qu'aux journaux.</a:t>
            </a:r>
          </a:p>
          <a:p>
            <a:endParaRPr lang="fr-FR" altLang="fr-FR" dirty="0"/>
          </a:p>
        </p:txBody>
      </p:sp>
    </p:spTree>
    <p:extLst>
      <p:ext uri="{BB962C8B-B14F-4D97-AF65-F5344CB8AC3E}">
        <p14:creationId xmlns:p14="http://schemas.microsoft.com/office/powerpoint/2010/main" val="416860006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1986" name="Rectangle 7"/>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9pPr>
          </a:lstStyle>
          <a:p>
            <a:pPr>
              <a:spcBef>
                <a:spcPct val="0"/>
              </a:spcBef>
              <a:buClrTx/>
              <a:buFontTx/>
              <a:buNone/>
            </a:pPr>
            <a:fld id="{EE69623F-F30B-4057-8C4F-817593D7D819}" type="slidenum">
              <a:rPr lang="fr-CA" altLang="fr-FR" smtClean="0">
                <a:latin typeface="Calibri" panose="020F0502020204030204" pitchFamily="34" charset="0"/>
              </a:rPr>
              <a:pPr>
                <a:spcBef>
                  <a:spcPct val="0"/>
                </a:spcBef>
                <a:buClrTx/>
                <a:buFontTx/>
                <a:buNone/>
              </a:pPr>
              <a:t>36</a:t>
            </a:fld>
            <a:endParaRPr lang="fr-CA" altLang="fr-FR">
              <a:latin typeface="Calibri" panose="020F0502020204030204" pitchFamily="34" charset="0"/>
            </a:endParaRPr>
          </a:p>
        </p:txBody>
      </p:sp>
      <p:sp>
        <p:nvSpPr>
          <p:cNvPr id="41987" name="Rectangle 1"/>
          <p:cNvSpPr>
            <a:spLocks noGrp="1" noRot="1" noChangeAspect="1" noChangeArrowheads="1" noTextEdit="1"/>
          </p:cNvSpPr>
          <p:nvPr>
            <p:ph type="sldImg"/>
          </p:nvPr>
        </p:nvSpPr>
        <p:spPr>
          <a:xfrm>
            <a:off x="685800" y="1143000"/>
            <a:ext cx="5486400" cy="3086100"/>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1988" name="Rectangle 2"/>
          <p:cNvSpPr>
            <a:spLocks noGrp="1" noChangeArrowheads="1"/>
          </p:cNvSpPr>
          <p:nvPr>
            <p:ph type="body" idx="1"/>
          </p:nvPr>
        </p:nvSpPr>
        <p:spPr>
          <a:xfrm>
            <a:off x="685800" y="4400550"/>
            <a:ext cx="5486400" cy="3600450"/>
          </a:xfrm>
          <a:noFill/>
          <a:extLst>
            <a:ext uri="{91240B29-F687-4F45-9708-019B960494DF}">
              <a14:hiddenLine xmlns:a14="http://schemas.microsoft.com/office/drawing/2010/main" w="9525">
                <a:solidFill>
                  <a:srgbClr val="3465A4"/>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r>
              <a:rPr lang="fr-CA" altLang="fr-FR" dirty="0"/>
              <a:t>Louis XVIII ensuite fera voter des lois qui définissent clairement le type de délits auxquels s’expose la presse. La censure avant publication est abolie (nommées Lois de Serre) </a:t>
            </a:r>
          </a:p>
          <a:p>
            <a:r>
              <a:rPr lang="fr-CA" altLang="fr-FR" dirty="0"/>
              <a:t>mais on oblige le propriétaire d’un journal à afficher son nom dans la publication.</a:t>
            </a:r>
          </a:p>
          <a:p>
            <a:endParaRPr lang="fr-CA" altLang="fr-FR" dirty="0"/>
          </a:p>
          <a:p>
            <a:r>
              <a:rPr lang="fr-CA" altLang="fr-FR" sz="1100" i="1" dirty="0"/>
              <a:t>Encore aujourd’hui, pour toute publication, un « directeur de publication » est clairement nommé et affiché pour que, si la loi n’est pas respectée, on puisse faire appliquer les responsabilités</a:t>
            </a:r>
            <a:endParaRPr lang="fr-FR" altLang="fr-FR" sz="1100" i="1" dirty="0"/>
          </a:p>
          <a:p>
            <a:endParaRPr lang="fr-FR" altLang="fr-FR" dirty="0"/>
          </a:p>
        </p:txBody>
      </p:sp>
    </p:spTree>
    <p:extLst>
      <p:ext uri="{BB962C8B-B14F-4D97-AF65-F5344CB8AC3E}">
        <p14:creationId xmlns:p14="http://schemas.microsoft.com/office/powerpoint/2010/main" val="385885928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1986" name="Rectangle 7"/>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9pPr>
          </a:lstStyle>
          <a:p>
            <a:pPr>
              <a:spcBef>
                <a:spcPct val="0"/>
              </a:spcBef>
              <a:buClrTx/>
              <a:buFontTx/>
              <a:buNone/>
            </a:pPr>
            <a:fld id="{EE69623F-F30B-4057-8C4F-817593D7D819}" type="slidenum">
              <a:rPr lang="fr-CA" altLang="fr-FR" smtClean="0">
                <a:latin typeface="Calibri" panose="020F0502020204030204" pitchFamily="34" charset="0"/>
              </a:rPr>
              <a:pPr>
                <a:spcBef>
                  <a:spcPct val="0"/>
                </a:spcBef>
                <a:buClrTx/>
                <a:buFontTx/>
                <a:buNone/>
              </a:pPr>
              <a:t>37</a:t>
            </a:fld>
            <a:endParaRPr lang="fr-CA" altLang="fr-FR">
              <a:latin typeface="Calibri" panose="020F0502020204030204" pitchFamily="34" charset="0"/>
            </a:endParaRPr>
          </a:p>
        </p:txBody>
      </p:sp>
      <p:sp>
        <p:nvSpPr>
          <p:cNvPr id="41987" name="Rectangle 1"/>
          <p:cNvSpPr>
            <a:spLocks noGrp="1" noRot="1" noChangeAspect="1" noChangeArrowheads="1" noTextEdit="1"/>
          </p:cNvSpPr>
          <p:nvPr>
            <p:ph type="sldImg"/>
          </p:nvPr>
        </p:nvSpPr>
        <p:spPr>
          <a:xfrm>
            <a:off x="685800" y="1143000"/>
            <a:ext cx="5486400" cy="3086100"/>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1988" name="Rectangle 2"/>
          <p:cNvSpPr>
            <a:spLocks noGrp="1" noChangeArrowheads="1"/>
          </p:cNvSpPr>
          <p:nvPr>
            <p:ph type="body" idx="1"/>
          </p:nvPr>
        </p:nvSpPr>
        <p:spPr>
          <a:xfrm>
            <a:off x="685800" y="4400550"/>
            <a:ext cx="5486400" cy="3600450"/>
          </a:xfrm>
          <a:noFill/>
          <a:extLst>
            <a:ext uri="{91240B29-F687-4F45-9708-019B960494DF}">
              <a14:hiddenLine xmlns:a14="http://schemas.microsoft.com/office/drawing/2010/main" w="9525">
                <a:solidFill>
                  <a:srgbClr val="3465A4"/>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r>
              <a:rPr lang="fr-CA" altLang="fr-FR" dirty="0"/>
              <a:t>Au 19e siècle, nous sommes à l’ère de la révolution industrielle et la mécanisation permet une diffusion en grande quantité.</a:t>
            </a:r>
          </a:p>
          <a:p>
            <a:r>
              <a:rPr lang="fr-CA" altLang="fr-FR" dirty="0"/>
              <a:t>En 1832, Charles Havas, un banquier, crée la première agence de presse au monde : « L’Agence des feuilles politiques » qui deviendra l’agence Havas puis l’agence France Presse en 1944. </a:t>
            </a:r>
          </a:p>
          <a:p>
            <a:r>
              <a:rPr lang="fr-CA" altLang="fr-FR" dirty="0"/>
              <a:t>Si la transmission d’information s’effectue au début par pigeons voyageurs, puis se </a:t>
            </a:r>
            <a:r>
              <a:rPr lang="fr-CA" altLang="fr-FR" dirty="0" err="1"/>
              <a:t>répend</a:t>
            </a:r>
            <a:r>
              <a:rPr lang="fr-CA" altLang="fr-FR" dirty="0"/>
              <a:t> par le télégraphe (le morse), la technologie favorise la diffusion de l’information.</a:t>
            </a:r>
          </a:p>
          <a:p>
            <a:r>
              <a:rPr lang="fr-CA" altLang="fr-FR" dirty="0"/>
              <a:t>En 1836, </a:t>
            </a:r>
            <a:r>
              <a:rPr lang="fr-CA" altLang="fr-FR" dirty="0" err="1"/>
              <a:t>Emile</a:t>
            </a:r>
            <a:r>
              <a:rPr lang="fr-CA" altLang="fr-FR" dirty="0"/>
              <a:t> Girardin introduit la publicité dans les journaux pour permettre de réduire le prix du journal et ainsi le diffuser au plus grand nombre.</a:t>
            </a:r>
          </a:p>
          <a:p>
            <a:r>
              <a:rPr lang="fr-CA" altLang="fr-FR" dirty="0"/>
              <a:t>La population devient « lettrée »</a:t>
            </a:r>
          </a:p>
          <a:p>
            <a:r>
              <a:rPr lang="fr-CA" altLang="fr-FR" dirty="0"/>
              <a:t>La rotative, en 1845, machine qui permet d’imprimer avec des cylindres, ouvre de nouveaux horizons avec l’impression de milliers de journaux dans la même nuit</a:t>
            </a:r>
          </a:p>
          <a:p>
            <a:r>
              <a:rPr lang="fr-CA" altLang="fr-FR" dirty="0"/>
              <a:t>Un grand nombre  a accès aux journaux : de plus en plus de titres et de plus en plus de thèmes</a:t>
            </a:r>
          </a:p>
          <a:p>
            <a:pPr lvl="1"/>
            <a:r>
              <a:rPr lang="fr-CA" altLang="fr-FR" dirty="0"/>
              <a:t>Chroniques, critiques, faits divers, actualité financière….</a:t>
            </a:r>
          </a:p>
          <a:p>
            <a:endParaRPr lang="fr-CA" altLang="fr-FR" dirty="0"/>
          </a:p>
          <a:p>
            <a:endParaRPr lang="fr-CA" altLang="fr-FR" dirty="0"/>
          </a:p>
          <a:p>
            <a:r>
              <a:rPr lang="fr-CA" altLang="fr-FR" dirty="0"/>
              <a:t>L’AFP collecte et vend les informations au journaux. </a:t>
            </a:r>
          </a:p>
          <a:p>
            <a:r>
              <a:rPr lang="fr-CA" altLang="fr-FR" dirty="0"/>
              <a:t>Les dépêches de l’AFP sont nées et l’AFP a un monopole sur l’information. </a:t>
            </a:r>
          </a:p>
          <a:p>
            <a:r>
              <a:rPr lang="fr-CA" altLang="fr-FR" dirty="0"/>
              <a:t>Revers de la médaille de ce monopole, l’état a un droit de regard sur ces dépêches.</a:t>
            </a:r>
          </a:p>
          <a:p>
            <a:endParaRPr lang="fr-CA" altLang="fr-FR" dirty="0"/>
          </a:p>
          <a:p>
            <a:r>
              <a:rPr lang="fr-CA" altLang="fr-FR" dirty="0"/>
              <a:t>Autrement dit, critiquer le gouvernement n’est pas si simple et pourtant c’est à ce moment là que se généralise l’opposition</a:t>
            </a:r>
            <a:endParaRPr lang="fr-FR" altLang="fr-FR" dirty="0"/>
          </a:p>
        </p:txBody>
      </p:sp>
    </p:spTree>
    <p:extLst>
      <p:ext uri="{BB962C8B-B14F-4D97-AF65-F5344CB8AC3E}">
        <p14:creationId xmlns:p14="http://schemas.microsoft.com/office/powerpoint/2010/main" val="254551575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1986" name="Rectangle 7"/>
          <p:cNvSpPr>
            <a:spLocks noGrp="1" noChangeArrowheads="1"/>
          </p:cNvSpPr>
          <p:nvPr>
            <p:ph type="sldNum" sz="quarter"/>
          </p:nvPr>
        </p:nvSpPr>
        <p:spPr>
          <a:noFill/>
          <a:extLst>
            <a:ext uri="{91240B29-F687-4F45-9708-019B960494DF}">
              <a14:hiddenLine xmlns:a14="http://schemas.microsoft.com/office/drawing/2010/main" w="9525">
                <a:solidFill>
                  <a:srgbClr val="3465A4"/>
                </a:solidFill>
                <a:round/>
                <a:headEnd/>
                <a:tailEnd/>
              </a14:hiddenLine>
            </a:ext>
          </a:extLst>
        </p:spPr>
        <p:txBody>
          <a:bodyPr/>
          <a:lstStyle>
            <a:lvl1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1pPr>
            <a:lvl2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2pPr>
            <a:lvl3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3pPr>
            <a:lvl4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4pPr>
            <a:lvl5pPr>
              <a:spcBef>
                <a:spcPct val="30000"/>
              </a:spcBef>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5pPr>
            <a:lvl6pPr marL="25146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6pPr>
            <a:lvl7pPr marL="29718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7pPr>
            <a:lvl8pPr marL="34290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8pPr>
            <a:lvl9pPr marL="3886200" indent="-228600" defTabSz="449263" eaLnBrk="0" fontAlgn="base" hangingPunct="0">
              <a:spcBef>
                <a:spcPct val="30000"/>
              </a:spcBef>
              <a:spcAft>
                <a:spcPct val="0"/>
              </a:spcAft>
              <a:buClr>
                <a:srgbClr val="000000"/>
              </a:buClr>
              <a:buSzPct val="100000"/>
              <a:buFont typeface="Times New Roman" panose="02020603050405020304" pitchFamily="18" charset="0"/>
              <a:tabLst>
                <a:tab pos="449263" algn="l"/>
                <a:tab pos="898525" algn="l"/>
                <a:tab pos="1347788" algn="l"/>
                <a:tab pos="1797050" algn="l"/>
                <a:tab pos="2246313" algn="l"/>
                <a:tab pos="2695575" algn="l"/>
              </a:tabLst>
              <a:defRPr sz="1200">
                <a:solidFill>
                  <a:srgbClr val="000000"/>
                </a:solidFill>
                <a:latin typeface="Times New Roman" panose="02020603050405020304" pitchFamily="18" charset="0"/>
              </a:defRPr>
            </a:lvl9pPr>
          </a:lstStyle>
          <a:p>
            <a:pPr>
              <a:spcBef>
                <a:spcPct val="0"/>
              </a:spcBef>
              <a:buClrTx/>
              <a:buFontTx/>
              <a:buNone/>
            </a:pPr>
            <a:fld id="{EE69623F-F30B-4057-8C4F-817593D7D819}" type="slidenum">
              <a:rPr lang="fr-CA" altLang="fr-FR" smtClean="0">
                <a:latin typeface="Calibri" panose="020F0502020204030204" pitchFamily="34" charset="0"/>
              </a:rPr>
              <a:pPr>
                <a:spcBef>
                  <a:spcPct val="0"/>
                </a:spcBef>
                <a:buClrTx/>
                <a:buFontTx/>
                <a:buNone/>
              </a:pPr>
              <a:t>39</a:t>
            </a:fld>
            <a:endParaRPr lang="fr-CA" altLang="fr-FR">
              <a:latin typeface="Calibri" panose="020F0502020204030204" pitchFamily="34" charset="0"/>
            </a:endParaRPr>
          </a:p>
        </p:txBody>
      </p:sp>
      <p:sp>
        <p:nvSpPr>
          <p:cNvPr id="41987" name="Rectangle 1"/>
          <p:cNvSpPr>
            <a:spLocks noGrp="1" noRot="1" noChangeAspect="1" noChangeArrowheads="1" noTextEdit="1"/>
          </p:cNvSpPr>
          <p:nvPr>
            <p:ph type="sldImg"/>
          </p:nvPr>
        </p:nvSpPr>
        <p:spPr>
          <a:xfrm>
            <a:off x="685800" y="1143000"/>
            <a:ext cx="5486400" cy="3086100"/>
          </a:xfrm>
          <a:solidFill>
            <a:srgbClr val="FFFFFF"/>
          </a:solidFill>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1988" name="Rectangle 2"/>
          <p:cNvSpPr>
            <a:spLocks noGrp="1" noChangeArrowheads="1"/>
          </p:cNvSpPr>
          <p:nvPr>
            <p:ph type="body" idx="1"/>
          </p:nvPr>
        </p:nvSpPr>
        <p:spPr>
          <a:xfrm>
            <a:off x="685800" y="4400550"/>
            <a:ext cx="5486400" cy="3600450"/>
          </a:xfrm>
          <a:noFill/>
          <a:extLst>
            <a:ext uri="{91240B29-F687-4F45-9708-019B960494DF}">
              <a14:hiddenLine xmlns:a14="http://schemas.microsoft.com/office/drawing/2010/main" w="9525">
                <a:solidFill>
                  <a:srgbClr val="3465A4"/>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r>
              <a:rPr lang="fr-CA" altLang="fr-FR" dirty="0"/>
              <a:t>Le 29 juillet 1881 : loi sur la liberté de la presse votée à l’Assemblée Nationale.</a:t>
            </a:r>
          </a:p>
          <a:p>
            <a:r>
              <a:rPr lang="fr-CA" altLang="fr-FR" dirty="0"/>
              <a:t>Cette loi définit les libertés et responsabilités de la presse française, donnant un cadre légal à la rédaction, la publication et la diffusion des journaux.</a:t>
            </a:r>
          </a:p>
          <a:p>
            <a:r>
              <a:rPr lang="fr-CA" altLang="fr-FR" dirty="0"/>
              <a:t>Le respect de la vie privée, la diffusion de la haine et offense au Président de la République sont conservées.</a:t>
            </a:r>
          </a:p>
          <a:p>
            <a:r>
              <a:rPr lang="fr-CA" altLang="fr-FR" dirty="0"/>
              <a:t>Le droit de réponse ( une personne ou une institution visée d’apporter sa version des faits à la connaissance de tous) et l’interdiction de diffamer (</a:t>
            </a:r>
            <a:r>
              <a:rPr lang="fr-CA" altLang="fr-FR" dirty="0" err="1"/>
              <a:t>protegeant</a:t>
            </a:r>
            <a:r>
              <a:rPr lang="fr-CA" altLang="fr-FR" dirty="0"/>
              <a:t> une personne ou une institution de fausses accusations) sont toujours en vigueur de nos jours.</a:t>
            </a:r>
          </a:p>
          <a:p>
            <a:r>
              <a:rPr lang="fr-CA" altLang="fr-FR" dirty="0"/>
              <a:t>Fin du 19e siècle, la figure du grand reporter apparait et avec elle de nouvelles formes d’Articles comme l’interview ou l’</a:t>
            </a:r>
            <a:r>
              <a:rPr lang="fr-CA" altLang="fr-FR" dirty="0" err="1"/>
              <a:t>enquète</a:t>
            </a:r>
            <a:r>
              <a:rPr lang="fr-CA" altLang="fr-FR" dirty="0"/>
              <a:t> </a:t>
            </a:r>
            <a:endParaRPr lang="fr-FR" altLang="fr-FR" dirty="0"/>
          </a:p>
          <a:p>
            <a:endParaRPr lang="fr-FR" altLang="fr-FR" dirty="0"/>
          </a:p>
        </p:txBody>
      </p:sp>
    </p:spTree>
    <p:extLst>
      <p:ext uri="{BB962C8B-B14F-4D97-AF65-F5344CB8AC3E}">
        <p14:creationId xmlns:p14="http://schemas.microsoft.com/office/powerpoint/2010/main" val="213182583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dirty="0"/>
              <a:t>La création de syndicats qui renforce le pouvoir de la presse</a:t>
            </a:r>
          </a:p>
          <a:p>
            <a:r>
              <a:rPr lang="fr-CA" dirty="0"/>
              <a:t>L’école obligatoire de Jules Ferry permet une alphabétisation croissante des populations.</a:t>
            </a:r>
          </a:p>
          <a:p>
            <a:pPr lvl="1"/>
            <a:r>
              <a:rPr lang="fr-CA" dirty="0"/>
              <a:t>On achète de plus en plus de journaux</a:t>
            </a:r>
          </a:p>
          <a:p>
            <a:pPr lvl="1"/>
            <a:r>
              <a:rPr lang="fr-CA" dirty="0"/>
              <a:t>La presse écrite devient un lieu d’expression et de contestation</a:t>
            </a:r>
          </a:p>
          <a:p>
            <a:pPr lvl="2"/>
            <a:r>
              <a:rPr lang="fr-CA" dirty="0"/>
              <a:t>Ex l’affaire Dreyfus et la lettre ouverte d’</a:t>
            </a:r>
            <a:r>
              <a:rPr lang="fr-CA" dirty="0" err="1"/>
              <a:t>Emile</a:t>
            </a:r>
            <a:r>
              <a:rPr lang="fr-CA" dirty="0"/>
              <a:t> Zola au président de la république Félix Faure avec le célèbre « J’Accuse… ! »</a:t>
            </a:r>
          </a:p>
          <a:p>
            <a:pPr lvl="2"/>
            <a:r>
              <a:rPr lang="fr-CA" dirty="0"/>
              <a:t>L’impact de cet article sur l’opinion publique et le pays qui s’est scindé en 2.</a:t>
            </a:r>
          </a:p>
          <a:p>
            <a:pPr lvl="1"/>
            <a:endParaRPr lang="fr-CA" dirty="0"/>
          </a:p>
          <a:p>
            <a:endParaRPr lang="fr-CA" dirty="0"/>
          </a:p>
        </p:txBody>
      </p:sp>
      <p:sp>
        <p:nvSpPr>
          <p:cNvPr id="4" name="Espace réservé du numéro de diapositive 3"/>
          <p:cNvSpPr>
            <a:spLocks noGrp="1"/>
          </p:cNvSpPr>
          <p:nvPr>
            <p:ph type="sldNum" sz="quarter" idx="10"/>
          </p:nvPr>
        </p:nvSpPr>
        <p:spPr/>
        <p:txBody>
          <a:bodyPr/>
          <a:lstStyle/>
          <a:p>
            <a:fld id="{D9D70B68-93CF-439A-A4D9-C851A4B89375}" type="slidenum">
              <a:rPr lang="fr-CA" smtClean="0"/>
              <a:t>40</a:t>
            </a:fld>
            <a:endParaRPr lang="fr-CA"/>
          </a:p>
        </p:txBody>
      </p:sp>
    </p:spTree>
    <p:extLst>
      <p:ext uri="{BB962C8B-B14F-4D97-AF65-F5344CB8AC3E}">
        <p14:creationId xmlns:p14="http://schemas.microsoft.com/office/powerpoint/2010/main" val="93722008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dirty="0"/>
              <a:t>Un des articles parus dans la presse les plus connus au monde</a:t>
            </a:r>
          </a:p>
          <a:p>
            <a:r>
              <a:rPr lang="fr-CA" dirty="0"/>
              <a:t>Le symbole du pouvoir de la presse au service de la défense d'un homme et de la vérité.</a:t>
            </a:r>
          </a:p>
          <a:p>
            <a:r>
              <a:rPr lang="fr-CA" dirty="0"/>
              <a:t>Publié le 13 janvier 1898 en première page du quotidien parisien «  L’aurore » sous forme d’une lettre ouverte au président de la république.</a:t>
            </a:r>
          </a:p>
          <a:p>
            <a:r>
              <a:rPr lang="fr-CA" dirty="0"/>
              <a:t>Le texte accuse le gouvernement de l’époque d’antisémitisme dans l’affaire Dreyfus.</a:t>
            </a:r>
          </a:p>
          <a:p>
            <a:r>
              <a:rPr lang="fr-CA" dirty="0"/>
              <a:t>Le quotidien L’Aurore n’existe que depuis 3 mois.</a:t>
            </a:r>
          </a:p>
          <a:p>
            <a:r>
              <a:rPr lang="fr-CA" dirty="0"/>
              <a:t>Sa publication habituelle : 30.000 exemplaires. Pour ce numéro, sa diffusion sera entre 200.000 et 300.000 exemplaires</a:t>
            </a:r>
          </a:p>
          <a:p>
            <a:endParaRPr lang="fr-CA" dirty="0"/>
          </a:p>
        </p:txBody>
      </p:sp>
      <p:sp>
        <p:nvSpPr>
          <p:cNvPr id="4" name="Espace réservé du numéro de diapositive 3"/>
          <p:cNvSpPr>
            <a:spLocks noGrp="1"/>
          </p:cNvSpPr>
          <p:nvPr>
            <p:ph type="sldNum" sz="quarter" idx="10"/>
          </p:nvPr>
        </p:nvSpPr>
        <p:spPr/>
        <p:txBody>
          <a:bodyPr/>
          <a:lstStyle/>
          <a:p>
            <a:fld id="{D9D70B68-93CF-439A-A4D9-C851A4B89375}" type="slidenum">
              <a:rPr lang="fr-CA" smtClean="0"/>
              <a:t>41</a:t>
            </a:fld>
            <a:endParaRPr lang="fr-CA"/>
          </a:p>
        </p:txBody>
      </p:sp>
    </p:spTree>
    <p:extLst>
      <p:ext uri="{BB962C8B-B14F-4D97-AF65-F5344CB8AC3E}">
        <p14:creationId xmlns:p14="http://schemas.microsoft.com/office/powerpoint/2010/main" val="321415831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dirty="0"/>
              <a:t>Du point de vue du fond avec le talent de l’écrivain qui raconte une histoire, l’histoire complète accessible au commun des mortels</a:t>
            </a:r>
          </a:p>
          <a:p>
            <a:r>
              <a:rPr lang="fr-CA" dirty="0"/>
              <a:t>Du point de vue de la forme : un article en première page d’environ 4500 mots (ce qui est très long)</a:t>
            </a:r>
          </a:p>
          <a:p>
            <a:r>
              <a:rPr lang="fr-CA" dirty="0"/>
              <a:t>Un titre très court et percutant qui peut se crier dans la rue. L’information se fait dans la rue (et non pas sur Internet ! ;) )</a:t>
            </a:r>
          </a:p>
          <a:p>
            <a:endParaRPr lang="fr-CA" dirty="0"/>
          </a:p>
        </p:txBody>
      </p:sp>
      <p:sp>
        <p:nvSpPr>
          <p:cNvPr id="4" name="Espace réservé du numéro de diapositive 3"/>
          <p:cNvSpPr>
            <a:spLocks noGrp="1"/>
          </p:cNvSpPr>
          <p:nvPr>
            <p:ph type="sldNum" sz="quarter" idx="10"/>
          </p:nvPr>
        </p:nvSpPr>
        <p:spPr/>
        <p:txBody>
          <a:bodyPr/>
          <a:lstStyle/>
          <a:p>
            <a:fld id="{D9D70B68-93CF-439A-A4D9-C851A4B89375}" type="slidenum">
              <a:rPr lang="fr-CA" smtClean="0"/>
              <a:t>42</a:t>
            </a:fld>
            <a:endParaRPr lang="fr-CA"/>
          </a:p>
        </p:txBody>
      </p:sp>
    </p:spTree>
    <p:extLst>
      <p:ext uri="{BB962C8B-B14F-4D97-AF65-F5344CB8AC3E}">
        <p14:creationId xmlns:p14="http://schemas.microsoft.com/office/powerpoint/2010/main" val="133492408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dirty="0"/>
              <a:t>En lançant par voie de presse des accusations nominatives contre dix acteurs de l'affaire, dont le ministre de la Guerre et le chef d'état-major de l'armée, le romancier sait qu'il se met sous le coup de la loi du 29 juillet 1881 sur la liberté de la presse, ce qu'il écrit lui-même à la fin de son texte.</a:t>
            </a:r>
          </a:p>
          <a:p>
            <a:r>
              <a:rPr lang="fr-CA" dirty="0"/>
              <a:t>Zola sait à quoi il s'expose et prévient le lecteur à l'avance. Il contrevient, en effet, aux articles 30 et 31 de la loi sur la presse du 29 juillet 1881, ce qui va l'amener à être inculpé de diffamation publique. Il ne dispose, en effet, d'aucune preuve en appui de ses accusations.</a:t>
            </a:r>
          </a:p>
          <a:p>
            <a:endParaRPr lang="fr-CA" dirty="0"/>
          </a:p>
        </p:txBody>
      </p:sp>
      <p:sp>
        <p:nvSpPr>
          <p:cNvPr id="4" name="Espace réservé du numéro de diapositive 3"/>
          <p:cNvSpPr>
            <a:spLocks noGrp="1"/>
          </p:cNvSpPr>
          <p:nvPr>
            <p:ph type="sldNum" sz="quarter" idx="10"/>
          </p:nvPr>
        </p:nvSpPr>
        <p:spPr/>
        <p:txBody>
          <a:bodyPr/>
          <a:lstStyle/>
          <a:p>
            <a:fld id="{D9D70B68-93CF-439A-A4D9-C851A4B89375}" type="slidenum">
              <a:rPr lang="fr-CA" smtClean="0"/>
              <a:t>43</a:t>
            </a:fld>
            <a:endParaRPr lang="fr-CA"/>
          </a:p>
        </p:txBody>
      </p:sp>
    </p:spTree>
    <p:extLst>
      <p:ext uri="{BB962C8B-B14F-4D97-AF65-F5344CB8AC3E}">
        <p14:creationId xmlns:p14="http://schemas.microsoft.com/office/powerpoint/2010/main" val="381201178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dirty="0"/>
              <a:t>La presse populaire et d'opinion franchit un nouveau cap avec « J’Accuse… ! », s'imposant désormais comme un contre-pouvoir à part entière.</a:t>
            </a:r>
          </a:p>
          <a:p>
            <a:pPr lvl="1"/>
            <a:r>
              <a:rPr lang="fr-CA" dirty="0"/>
              <a:t>Coup médiatique</a:t>
            </a:r>
          </a:p>
          <a:p>
            <a:pPr lvl="1"/>
            <a:r>
              <a:rPr lang="fr-CA" dirty="0"/>
              <a:t>Diffusion massive avec fort tirage</a:t>
            </a:r>
          </a:p>
          <a:p>
            <a:pPr lvl="1"/>
            <a:r>
              <a:rPr lang="fr-CA" dirty="0"/>
              <a:t>Une certaine violence des propos, des accusations</a:t>
            </a:r>
          </a:p>
          <a:p>
            <a:pPr lvl="1"/>
            <a:r>
              <a:rPr lang="fr-CA" dirty="0"/>
              <a:t>La révision du procès</a:t>
            </a:r>
          </a:p>
          <a:p>
            <a:endParaRPr lang="fr-CA" dirty="0"/>
          </a:p>
        </p:txBody>
      </p:sp>
      <p:sp>
        <p:nvSpPr>
          <p:cNvPr id="4" name="Espace réservé du numéro de diapositive 3"/>
          <p:cNvSpPr>
            <a:spLocks noGrp="1"/>
          </p:cNvSpPr>
          <p:nvPr>
            <p:ph type="sldNum" sz="quarter" idx="10"/>
          </p:nvPr>
        </p:nvSpPr>
        <p:spPr/>
        <p:txBody>
          <a:bodyPr/>
          <a:lstStyle/>
          <a:p>
            <a:fld id="{D9D70B68-93CF-439A-A4D9-C851A4B89375}" type="slidenum">
              <a:rPr lang="fr-CA" smtClean="0"/>
              <a:t>44</a:t>
            </a:fld>
            <a:endParaRPr lang="fr-CA"/>
          </a:p>
        </p:txBody>
      </p:sp>
    </p:spTree>
    <p:extLst>
      <p:ext uri="{BB962C8B-B14F-4D97-AF65-F5344CB8AC3E}">
        <p14:creationId xmlns:p14="http://schemas.microsoft.com/office/powerpoint/2010/main" val="380985977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altLang="fr-FR" dirty="0"/>
              <a:t>En 1914, avec la première guerre mondiale, la censure, la propagande s’imposent à nouveau dans la presse. L’autorité militaire peut interdire des articles de sortir au motif qu’il faut empêcher l’ennemi de se renseigner sur le pays.</a:t>
            </a:r>
          </a:p>
          <a:p>
            <a:r>
              <a:rPr lang="fr-CA" altLang="fr-FR" dirty="0"/>
              <a:t>On rétablit le contrôle du contenu avant publication</a:t>
            </a:r>
          </a:p>
          <a:p>
            <a:r>
              <a:rPr lang="fr-CA" altLang="fr-FR" dirty="0"/>
              <a:t>Les journalistes ne peuvent critiquer les décisions prises en temps de guerre comme envoyer de jeunes </a:t>
            </a:r>
            <a:r>
              <a:rPr lang="fr-CA" altLang="fr-FR" dirty="0" err="1"/>
              <a:t>francais</a:t>
            </a:r>
            <a:r>
              <a:rPr lang="fr-CA" altLang="fr-FR" dirty="0"/>
              <a:t> sur le front</a:t>
            </a:r>
          </a:p>
          <a:p>
            <a:r>
              <a:rPr lang="fr-CA" altLang="fr-FR" dirty="0"/>
              <a:t>Et c’est comme cela qu’est né « Le Canard Enchainé » en 1915.</a:t>
            </a:r>
          </a:p>
          <a:p>
            <a:pPr lvl="1"/>
            <a:r>
              <a:rPr lang="fr-CA" altLang="fr-FR" dirty="0"/>
              <a:t>Réponse à la censure de guerre</a:t>
            </a:r>
          </a:p>
          <a:p>
            <a:pPr lvl="1"/>
            <a:r>
              <a:rPr lang="fr-CA" altLang="fr-FR" dirty="0"/>
              <a:t>Rapporter des informations</a:t>
            </a:r>
          </a:p>
          <a:p>
            <a:pPr lvl="1"/>
            <a:r>
              <a:rPr lang="fr-CA" altLang="fr-FR" dirty="0"/>
              <a:t>Représente un ton peu sérieux et qui contraste avec les autres journaux =&gt; l’irrespect du monde politique</a:t>
            </a:r>
          </a:p>
          <a:p>
            <a:pPr lvl="1"/>
            <a:r>
              <a:rPr lang="fr-CA" altLang="fr-FR" dirty="0"/>
              <a:t>Prétend dire ce qui est caché aux gens.</a:t>
            </a:r>
          </a:p>
          <a:p>
            <a:pPr lvl="1"/>
            <a:r>
              <a:rPr lang="fr-CA" altLang="fr-FR" dirty="0"/>
              <a:t>Combinaison entre la satire et l’information.</a:t>
            </a:r>
          </a:p>
          <a:p>
            <a:r>
              <a:rPr lang="fr-CA" altLang="fr-FR" dirty="0"/>
              <a:t>L‘enjeu en temps de guerre, crise ou paix, c’est le contrôle de l’information.</a:t>
            </a:r>
            <a:endParaRPr lang="fr-CA" dirty="0"/>
          </a:p>
          <a:p>
            <a:endParaRPr lang="fr-CA" dirty="0"/>
          </a:p>
          <a:p>
            <a:endParaRPr lang="fr-CA" dirty="0"/>
          </a:p>
          <a:p>
            <a:r>
              <a:rPr lang="fr-CA" dirty="0"/>
              <a:t>-&gt; Commission </a:t>
            </a:r>
            <a:r>
              <a:rPr lang="fr-CA" dirty="0" err="1"/>
              <a:t>Bronner</a:t>
            </a:r>
            <a:r>
              <a:rPr lang="fr-CA" dirty="0"/>
              <a:t>: commission </a:t>
            </a:r>
            <a:r>
              <a:rPr lang="fr-CA" dirty="0" err="1"/>
              <a:t>potemkine</a:t>
            </a:r>
            <a:r>
              <a:rPr lang="fr-CA" dirty="0"/>
              <a:t> de l’information ?</a:t>
            </a:r>
          </a:p>
          <a:p>
            <a:endParaRPr lang="fr-CA" dirty="0"/>
          </a:p>
        </p:txBody>
      </p:sp>
      <p:sp>
        <p:nvSpPr>
          <p:cNvPr id="4" name="Espace réservé du numéro de diapositive 3"/>
          <p:cNvSpPr>
            <a:spLocks noGrp="1"/>
          </p:cNvSpPr>
          <p:nvPr>
            <p:ph type="sldNum" sz="quarter" idx="10"/>
          </p:nvPr>
        </p:nvSpPr>
        <p:spPr/>
        <p:txBody>
          <a:bodyPr/>
          <a:lstStyle/>
          <a:p>
            <a:fld id="{D9D70B68-93CF-439A-A4D9-C851A4B89375}" type="slidenum">
              <a:rPr lang="fr-CA" smtClean="0"/>
              <a:t>45</a:t>
            </a:fld>
            <a:endParaRPr lang="fr-CA"/>
          </a:p>
        </p:txBody>
      </p:sp>
    </p:spTree>
    <p:extLst>
      <p:ext uri="{BB962C8B-B14F-4D97-AF65-F5344CB8AC3E}">
        <p14:creationId xmlns:p14="http://schemas.microsoft.com/office/powerpoint/2010/main" val="200851778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dirty="0"/>
              <a:t>10 mars 1918 : création du syndicat des journalistes</a:t>
            </a:r>
          </a:p>
          <a:p>
            <a:pPr lvl="1"/>
            <a:r>
              <a:rPr lang="fr-CA" dirty="0"/>
              <a:t>Devient le SNJ (Syndicat National des Journalistes)</a:t>
            </a:r>
          </a:p>
          <a:p>
            <a:pPr lvl="1"/>
            <a:r>
              <a:rPr lang="fr-CA" dirty="0"/>
              <a:t>Rédige la charte des devoirs des journalistes qui définit les principes déontologiques de la profession.</a:t>
            </a:r>
          </a:p>
          <a:p>
            <a:pPr lvl="1"/>
            <a:r>
              <a:rPr lang="fr-CA" dirty="0"/>
              <a:t>Viennent s’ajouter : </a:t>
            </a:r>
          </a:p>
          <a:p>
            <a:pPr lvl="2"/>
            <a:r>
              <a:rPr lang="fr-CA" dirty="0"/>
              <a:t>La question de la protection des sources </a:t>
            </a:r>
          </a:p>
          <a:p>
            <a:pPr lvl="2"/>
            <a:r>
              <a:rPr lang="fr-CA" dirty="0"/>
              <a:t>Les droits d’auteur</a:t>
            </a:r>
          </a:p>
          <a:p>
            <a:pPr lvl="2"/>
            <a:r>
              <a:rPr lang="fr-CA" dirty="0"/>
              <a:t>Quelques dispositions fiscales</a:t>
            </a:r>
          </a:p>
          <a:p>
            <a:pPr lvl="2"/>
            <a:endParaRPr lang="fr-CA" dirty="0"/>
          </a:p>
          <a:p>
            <a:r>
              <a:rPr lang="fr-CA" dirty="0"/>
              <a:t>Levée de la censure en 1919</a:t>
            </a:r>
          </a:p>
          <a:p>
            <a:endParaRPr lang="fr-CA" dirty="0"/>
          </a:p>
          <a:p>
            <a:r>
              <a:rPr lang="fr-CA" dirty="0"/>
              <a:t>1939 : 2</a:t>
            </a:r>
            <a:r>
              <a:rPr lang="fr-CA" baseline="30000" dirty="0"/>
              <a:t>e</a:t>
            </a:r>
            <a:r>
              <a:rPr lang="fr-CA" dirty="0"/>
              <a:t> guerre mondiale =&gt; encore et toujours la liberté d’expression, la liberté de la presse vole en éclat.</a:t>
            </a:r>
          </a:p>
          <a:p>
            <a:r>
              <a:rPr lang="fr-CA" dirty="0"/>
              <a:t>Mais la résistance s’organise et les journaux clandestins sont cependant limités par la rareté du papier.</a:t>
            </a:r>
          </a:p>
          <a:p>
            <a:r>
              <a:rPr lang="fr-CA" dirty="0"/>
              <a:t>Retour à la normale et les journaux sont diffusés en millions d’exemplaires</a:t>
            </a:r>
          </a:p>
          <a:p>
            <a:endParaRPr lang="fr-CA" dirty="0"/>
          </a:p>
        </p:txBody>
      </p:sp>
      <p:sp>
        <p:nvSpPr>
          <p:cNvPr id="4" name="Espace réservé du numéro de diapositive 3"/>
          <p:cNvSpPr>
            <a:spLocks noGrp="1"/>
          </p:cNvSpPr>
          <p:nvPr>
            <p:ph type="sldNum" sz="quarter" idx="10"/>
          </p:nvPr>
        </p:nvSpPr>
        <p:spPr/>
        <p:txBody>
          <a:bodyPr/>
          <a:lstStyle/>
          <a:p>
            <a:fld id="{D9D70B68-93CF-439A-A4D9-C851A4B89375}" type="slidenum">
              <a:rPr lang="fr-CA" smtClean="0"/>
              <a:t>46</a:t>
            </a:fld>
            <a:endParaRPr lang="fr-CA"/>
          </a:p>
        </p:txBody>
      </p:sp>
    </p:spTree>
    <p:extLst>
      <p:ext uri="{BB962C8B-B14F-4D97-AF65-F5344CB8AC3E}">
        <p14:creationId xmlns:p14="http://schemas.microsoft.com/office/powerpoint/2010/main" val="250814869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dirty="0"/>
              <a:t>Presse quotidienne nationale — La Croix, Le Figaro, L'Humanité, Libération, Le Monde</a:t>
            </a:r>
          </a:p>
          <a:p>
            <a:r>
              <a:rPr lang="fr-CA" dirty="0"/>
              <a:t>Presse quotidienne régionale — Le Dauphiné libéré, Dernières Nouvelles d'Alsace, L'Est républicain, La Dépêche du Midi, La Montagne, Le Télégramme, Ouest-France, Le Parisien, La Voix du Nord, Sud Ouest, Le Maine libre, Le Progrès , La Nouvelle République du Centre-Ouest, La Provence, Midi libre, Le Quotidien de La Réunion</a:t>
            </a:r>
          </a:p>
          <a:p>
            <a:r>
              <a:rPr lang="fr-CA" dirty="0"/>
              <a:t>Presse quotidienne spécialisée — Les Échos, L'Équipe, La Tribune</a:t>
            </a:r>
          </a:p>
          <a:p>
            <a:r>
              <a:rPr lang="fr-CA" dirty="0"/>
              <a:t>Presse hebdomadaire — Courrier international, Le 1, L'Express, Marianne, L'</a:t>
            </a:r>
            <a:r>
              <a:rPr lang="fr-CA" dirty="0" err="1"/>
              <a:t>Obs</a:t>
            </a:r>
            <a:r>
              <a:rPr lang="fr-CA" dirty="0"/>
              <a:t>, Le Point, Politis, Valeurs actuelles, Le Canard enchaîné</a:t>
            </a:r>
          </a:p>
          <a:p>
            <a:r>
              <a:rPr lang="fr-CA" dirty="0"/>
              <a:t>Presse mensuelle nationale — Le Monde diplomatique, Alternatives économiques, Terra Eco, Fakir</a:t>
            </a:r>
          </a:p>
          <a:p>
            <a:r>
              <a:rPr lang="fr-CA" dirty="0"/>
              <a:t>Presse disparue — L'Aurore, Combat, France-Soir, Le Quotidien de Paris, Le Sport du Sud-Ouest, La Victoire</a:t>
            </a:r>
          </a:p>
        </p:txBody>
      </p:sp>
      <p:sp>
        <p:nvSpPr>
          <p:cNvPr id="4" name="Espace réservé du numéro de diapositive 3"/>
          <p:cNvSpPr>
            <a:spLocks noGrp="1"/>
          </p:cNvSpPr>
          <p:nvPr>
            <p:ph type="sldNum" sz="quarter" idx="10"/>
          </p:nvPr>
        </p:nvSpPr>
        <p:spPr/>
        <p:txBody>
          <a:bodyPr/>
          <a:lstStyle/>
          <a:p>
            <a:fld id="{D9D70B68-93CF-439A-A4D9-C851A4B89375}" type="slidenum">
              <a:rPr lang="fr-CA" smtClean="0"/>
              <a:t>51</a:t>
            </a:fld>
            <a:endParaRPr lang="fr-CA"/>
          </a:p>
        </p:txBody>
      </p:sp>
    </p:spTree>
    <p:extLst>
      <p:ext uri="{BB962C8B-B14F-4D97-AF65-F5344CB8AC3E}">
        <p14:creationId xmlns:p14="http://schemas.microsoft.com/office/powerpoint/2010/main" val="243694986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dirty="0"/>
              <a:t>1938/1939, pratiquement tous les foyers sont équipés d’une radio</a:t>
            </a:r>
          </a:p>
          <a:p>
            <a:r>
              <a:rPr lang="fr-CA" dirty="0"/>
              <a:t>Concurrence la presse écrite mais cela oblige les journaux à se réinventer</a:t>
            </a:r>
          </a:p>
          <a:p>
            <a:pPr lvl="1"/>
            <a:r>
              <a:rPr lang="fr-CA" dirty="0"/>
              <a:t>Ajout de photos, reportages, en devenant un média de réflexion et d’approfondissement.</a:t>
            </a:r>
          </a:p>
          <a:p>
            <a:pPr lvl="1"/>
            <a:endParaRPr lang="fr-CA" dirty="0"/>
          </a:p>
          <a:p>
            <a:r>
              <a:rPr lang="fr-CA" dirty="0"/>
              <a:t>Possibilité d’écouter les radios étrangères et notamment Radio Londres (pendant l’occupation et la collaboration)</a:t>
            </a:r>
          </a:p>
          <a:p>
            <a:endParaRPr lang="fr-CA" dirty="0"/>
          </a:p>
          <a:p>
            <a:r>
              <a:rPr lang="fr-CA" dirty="0"/>
              <a:t>Poids de l’état au sortir de la guerre</a:t>
            </a:r>
          </a:p>
          <a:p>
            <a:pPr lvl="1"/>
            <a:r>
              <a:rPr lang="fr-CA" dirty="0"/>
              <a:t>La radio est nationalisée après la guerre</a:t>
            </a:r>
          </a:p>
          <a:p>
            <a:pPr lvl="1"/>
            <a:r>
              <a:rPr lang="fr-CA" dirty="0"/>
              <a:t>L’AFP est nationalisée également </a:t>
            </a:r>
          </a:p>
          <a:p>
            <a:pPr lvl="1"/>
            <a:endParaRPr lang="fr-CA" dirty="0"/>
          </a:p>
          <a:p>
            <a:endParaRPr lang="fr-CA" dirty="0"/>
          </a:p>
          <a:p>
            <a:r>
              <a:rPr lang="fr-CA" dirty="0"/>
              <a:t>Possibilité d’écouter les radios étrangères et notamment Radio Londres (pendant l’occupation et la collaboration)</a:t>
            </a:r>
          </a:p>
          <a:p>
            <a:endParaRPr lang="fr-CA" dirty="0"/>
          </a:p>
        </p:txBody>
      </p:sp>
      <p:sp>
        <p:nvSpPr>
          <p:cNvPr id="4" name="Espace réservé du numéro de diapositive 3"/>
          <p:cNvSpPr>
            <a:spLocks noGrp="1"/>
          </p:cNvSpPr>
          <p:nvPr>
            <p:ph type="sldNum" sz="quarter" idx="10"/>
          </p:nvPr>
        </p:nvSpPr>
        <p:spPr/>
        <p:txBody>
          <a:bodyPr/>
          <a:lstStyle/>
          <a:p>
            <a:fld id="{D9D70B68-93CF-439A-A4D9-C851A4B89375}" type="slidenum">
              <a:rPr lang="fr-CA" smtClean="0"/>
              <a:t>52</a:t>
            </a:fld>
            <a:endParaRPr lang="fr-CA"/>
          </a:p>
        </p:txBody>
      </p:sp>
    </p:spTree>
    <p:extLst>
      <p:ext uri="{BB962C8B-B14F-4D97-AF65-F5344CB8AC3E}">
        <p14:creationId xmlns:p14="http://schemas.microsoft.com/office/powerpoint/2010/main" val="67174418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lvl="1"/>
            <a:r>
              <a:rPr lang="fr-CA" dirty="0"/>
              <a:t>La télévision existe depuis 1949</a:t>
            </a:r>
          </a:p>
          <a:p>
            <a:r>
              <a:rPr lang="fr-CA" dirty="0"/>
              <a:t>	29 juin 1949 : premier journal télévisé.</a:t>
            </a:r>
          </a:p>
          <a:p>
            <a:r>
              <a:rPr lang="fr-CA" dirty="0"/>
              <a:t>	La presse écrite est encore concurrencée</a:t>
            </a:r>
          </a:p>
          <a:p>
            <a:r>
              <a:rPr lang="fr-CA" dirty="0"/>
              <a:t>	Une vraie révolution dans le domaine de l’information</a:t>
            </a:r>
          </a:p>
          <a:p>
            <a:pPr lvl="1"/>
            <a:endParaRPr lang="fr-CA" dirty="0"/>
          </a:p>
          <a:p>
            <a:pPr lvl="1"/>
            <a:r>
              <a:rPr lang="fr-CA" dirty="0"/>
              <a:t>La technique est couteuse</a:t>
            </a:r>
          </a:p>
          <a:p>
            <a:pPr lvl="1"/>
            <a:r>
              <a:rPr lang="fr-CA" dirty="0"/>
              <a:t>A partir de 1969, 10 millions de postes télé</a:t>
            </a:r>
          </a:p>
          <a:p>
            <a:pPr lvl="1"/>
            <a:r>
              <a:rPr lang="fr-CA" dirty="0" err="1"/>
              <a:t>Tele</a:t>
            </a:r>
            <a:r>
              <a:rPr lang="fr-CA" dirty="0"/>
              <a:t> en noir et blanc (2 chaines en 1964)</a:t>
            </a:r>
          </a:p>
          <a:p>
            <a:pPr lvl="1"/>
            <a:r>
              <a:rPr lang="fr-CA" dirty="0"/>
              <a:t>L’ORTF est soumis au pouvoir politique</a:t>
            </a:r>
          </a:p>
          <a:p>
            <a:pPr lvl="1"/>
            <a:r>
              <a:rPr lang="fr-CA" dirty="0"/>
              <a:t>Une culture de masse qui se </a:t>
            </a:r>
            <a:r>
              <a:rPr lang="fr-CA" dirty="0" err="1"/>
              <a:t>répend</a:t>
            </a:r>
            <a:endParaRPr lang="fr-CA" dirty="0"/>
          </a:p>
          <a:p>
            <a:pPr lvl="1"/>
            <a:r>
              <a:rPr lang="fr-CA" dirty="0"/>
              <a:t>La télé répond à une demande de faire entrer les gens chez eux le soir. </a:t>
            </a:r>
          </a:p>
          <a:p>
            <a:pPr lvl="1"/>
            <a:r>
              <a:rPr lang="fr-CA" dirty="0"/>
              <a:t>Diffusion au départ en soirée</a:t>
            </a:r>
          </a:p>
          <a:p>
            <a:pPr lvl="1"/>
            <a:endParaRPr lang="fr-CA" dirty="0"/>
          </a:p>
          <a:p>
            <a:pPr lvl="1"/>
            <a:r>
              <a:rPr lang="fr-CA" dirty="0"/>
              <a:t>La télévision existe depuis 1949</a:t>
            </a:r>
          </a:p>
          <a:p>
            <a:pPr lvl="1"/>
            <a:r>
              <a:rPr lang="fr-CA" dirty="0"/>
              <a:t>La technique est couteuse</a:t>
            </a:r>
          </a:p>
          <a:p>
            <a:pPr lvl="1"/>
            <a:r>
              <a:rPr lang="fr-CA" dirty="0"/>
              <a:t>A partir de 1969, 10 millions de postes télé</a:t>
            </a:r>
          </a:p>
          <a:p>
            <a:pPr lvl="1"/>
            <a:r>
              <a:rPr lang="fr-CA" dirty="0" err="1"/>
              <a:t>Tele</a:t>
            </a:r>
            <a:r>
              <a:rPr lang="fr-CA" dirty="0"/>
              <a:t> en noir et blanc (2 chaines en 1964)</a:t>
            </a:r>
          </a:p>
          <a:p>
            <a:pPr lvl="1"/>
            <a:r>
              <a:rPr lang="fr-CA" dirty="0"/>
              <a:t>L’ORTF est soumis au pouvoir politique</a:t>
            </a:r>
          </a:p>
          <a:p>
            <a:pPr lvl="1"/>
            <a:r>
              <a:rPr lang="fr-CA" dirty="0"/>
              <a:t>Une culture de masse qui se </a:t>
            </a:r>
            <a:r>
              <a:rPr lang="fr-CA" dirty="0" err="1"/>
              <a:t>répend</a:t>
            </a:r>
            <a:endParaRPr lang="fr-CA" dirty="0"/>
          </a:p>
          <a:p>
            <a:pPr lvl="1"/>
            <a:r>
              <a:rPr lang="fr-CA" dirty="0"/>
              <a:t>La télé répond à une demande de faire entrer les gens chez eux le soir. </a:t>
            </a:r>
          </a:p>
          <a:p>
            <a:pPr lvl="1"/>
            <a:r>
              <a:rPr lang="fr-CA" dirty="0"/>
              <a:t>Diffusion au départ en soirée</a:t>
            </a:r>
          </a:p>
          <a:p>
            <a:pPr lvl="1"/>
            <a:endParaRPr lang="fr-CA" dirty="0"/>
          </a:p>
          <a:p>
            <a:r>
              <a:rPr lang="fr-CA" dirty="0"/>
              <a:t>En 1960, c’est plus de 60% de la population qui est équipée d’un poste de télévision.</a:t>
            </a:r>
          </a:p>
          <a:p>
            <a:r>
              <a:rPr lang="fr-CA" dirty="0"/>
              <a:t>Le journal de 20h est donc un rendez-vous incontournable</a:t>
            </a:r>
          </a:p>
          <a:p>
            <a:pPr lvl="1"/>
            <a:endParaRPr lang="fr-CA" dirty="0"/>
          </a:p>
          <a:p>
            <a:pPr lvl="1"/>
            <a:endParaRPr lang="fr-CA" dirty="0"/>
          </a:p>
          <a:p>
            <a:r>
              <a:rPr lang="fr-CA" dirty="0"/>
              <a:t>Bouleverse l’ordre des media et crée un nouveau paysage culturel</a:t>
            </a:r>
          </a:p>
          <a:p>
            <a:pPr lvl="1"/>
            <a:r>
              <a:rPr lang="fr-CA" dirty="0"/>
              <a:t>La radio se reconvertit et devient continue avec des matinales.</a:t>
            </a:r>
          </a:p>
          <a:p>
            <a:pPr lvl="1"/>
            <a:r>
              <a:rPr lang="fr-CA" dirty="0"/>
              <a:t>La radio est le seul média que l’on peut écouter en faisant autre chose, ce qui n’Est pas possible pour la presse et la télé.</a:t>
            </a:r>
          </a:p>
          <a:p>
            <a:pPr lvl="1"/>
            <a:r>
              <a:rPr lang="fr-CA" dirty="0"/>
              <a:t>Le transistor fait que la radio devient mobile.</a:t>
            </a:r>
          </a:p>
          <a:p>
            <a:pPr lvl="1"/>
            <a:endParaRPr lang="fr-CA" dirty="0"/>
          </a:p>
          <a:p>
            <a:pPr lvl="1"/>
            <a:r>
              <a:rPr lang="fr-CA" dirty="0"/>
              <a:t>Pour la presse, c’est plus compliqué. </a:t>
            </a:r>
          </a:p>
          <a:p>
            <a:pPr lvl="2"/>
            <a:r>
              <a:rPr lang="fr-CA" dirty="0"/>
              <a:t>Pas de réelle presse populaire en France (info grand public mais pas trash)</a:t>
            </a:r>
          </a:p>
          <a:p>
            <a:endParaRPr lang="fr-CA" dirty="0"/>
          </a:p>
          <a:p>
            <a:pPr lvl="1"/>
            <a:endParaRPr lang="fr-CA" dirty="0"/>
          </a:p>
        </p:txBody>
      </p:sp>
      <p:sp>
        <p:nvSpPr>
          <p:cNvPr id="4" name="Espace réservé du numéro de diapositive 3"/>
          <p:cNvSpPr>
            <a:spLocks noGrp="1"/>
          </p:cNvSpPr>
          <p:nvPr>
            <p:ph type="sldNum" sz="quarter" idx="10"/>
          </p:nvPr>
        </p:nvSpPr>
        <p:spPr/>
        <p:txBody>
          <a:bodyPr/>
          <a:lstStyle/>
          <a:p>
            <a:fld id="{D9D70B68-93CF-439A-A4D9-C851A4B89375}" type="slidenum">
              <a:rPr lang="fr-CA" smtClean="0"/>
              <a:t>53</a:t>
            </a:fld>
            <a:endParaRPr lang="fr-CA"/>
          </a:p>
        </p:txBody>
      </p:sp>
    </p:spTree>
    <p:extLst>
      <p:ext uri="{BB962C8B-B14F-4D97-AF65-F5344CB8AC3E}">
        <p14:creationId xmlns:p14="http://schemas.microsoft.com/office/powerpoint/2010/main" val="246773199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dirty="0"/>
              <a:t>En 1960, c’est plus de 60% de la population qui est équipée d’un poste de télévision.</a:t>
            </a:r>
          </a:p>
          <a:p>
            <a:r>
              <a:rPr lang="fr-CA" dirty="0"/>
              <a:t>Le journal de 20h est donc un rendez-vous incontournable</a:t>
            </a:r>
          </a:p>
          <a:p>
            <a:pPr lvl="1"/>
            <a:endParaRPr lang="fr-CA" dirty="0"/>
          </a:p>
          <a:p>
            <a:pPr lvl="1"/>
            <a:endParaRPr lang="fr-CA" dirty="0"/>
          </a:p>
          <a:p>
            <a:pPr lvl="1"/>
            <a:r>
              <a:rPr lang="fr-CA" dirty="0"/>
              <a:t>En 1980, privatisation de la télé et de la radio</a:t>
            </a:r>
          </a:p>
          <a:p>
            <a:pPr lvl="1"/>
            <a:r>
              <a:rPr lang="fr-CA" dirty="0"/>
              <a:t>Libéralisation des moyens audiovisuels</a:t>
            </a:r>
          </a:p>
          <a:p>
            <a:pPr lvl="1"/>
            <a:r>
              <a:rPr lang="fr-CA" dirty="0"/>
              <a:t>Les radios libres avec l’apparition de la Fréquence Modulée avec beaucoup de fréquences</a:t>
            </a:r>
          </a:p>
          <a:p>
            <a:pPr lvl="1"/>
            <a:r>
              <a:rPr lang="fr-CA" dirty="0"/>
              <a:t>1982, 29 juillet =&gt; l’audiovisuel est libre.</a:t>
            </a:r>
          </a:p>
          <a:p>
            <a:pPr lvl="1"/>
            <a:endParaRPr lang="fr-CA" dirty="0"/>
          </a:p>
          <a:p>
            <a:pPr lvl="1"/>
            <a:r>
              <a:rPr lang="fr-CA" dirty="0"/>
              <a:t>1985 - </a:t>
            </a:r>
            <a:r>
              <a:rPr lang="fr-CA" dirty="0" err="1"/>
              <a:t>canal+</a:t>
            </a:r>
            <a:endParaRPr lang="fr-CA" dirty="0"/>
          </a:p>
          <a:p>
            <a:pPr lvl="1"/>
            <a:r>
              <a:rPr lang="fr-CA" dirty="0"/>
              <a:t>A partir de 1980, 6 chaines en France</a:t>
            </a:r>
          </a:p>
          <a:p>
            <a:pPr lvl="1"/>
            <a:r>
              <a:rPr lang="fr-CA" dirty="0"/>
              <a:t>Les réseaux </a:t>
            </a:r>
            <a:r>
              <a:rPr lang="fr-CA" dirty="0" err="1"/>
              <a:t>cablés</a:t>
            </a:r>
            <a:r>
              <a:rPr lang="fr-CA" dirty="0"/>
              <a:t> et la TNT dans les années 2000, ouverture d’une trentaine de chaines gratuites et 300 payantes avec télé satellite</a:t>
            </a:r>
          </a:p>
          <a:p>
            <a:pPr lvl="1"/>
            <a:endParaRPr lang="fr-CA" dirty="0"/>
          </a:p>
          <a:p>
            <a:pPr lvl="1"/>
            <a:endParaRPr lang="fr-CA" dirty="0"/>
          </a:p>
          <a:p>
            <a:endParaRPr lang="fr-CA" dirty="0"/>
          </a:p>
        </p:txBody>
      </p:sp>
      <p:sp>
        <p:nvSpPr>
          <p:cNvPr id="4" name="Espace réservé du numéro de diapositive 3"/>
          <p:cNvSpPr>
            <a:spLocks noGrp="1"/>
          </p:cNvSpPr>
          <p:nvPr>
            <p:ph type="sldNum" sz="quarter" idx="10"/>
          </p:nvPr>
        </p:nvSpPr>
        <p:spPr/>
        <p:txBody>
          <a:bodyPr/>
          <a:lstStyle/>
          <a:p>
            <a:fld id="{D9D70B68-93CF-439A-A4D9-C851A4B89375}" type="slidenum">
              <a:rPr lang="fr-CA" smtClean="0"/>
              <a:t>54</a:t>
            </a:fld>
            <a:endParaRPr lang="fr-CA"/>
          </a:p>
        </p:txBody>
      </p:sp>
    </p:spTree>
    <p:extLst>
      <p:ext uri="{BB962C8B-B14F-4D97-AF65-F5344CB8AC3E}">
        <p14:creationId xmlns:p14="http://schemas.microsoft.com/office/powerpoint/2010/main" val="148774355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dirty="0"/>
              <a:t>L’image est aussi tyrannie. « Pas d’image, pas de nouvelle » énoncent en grommelant les patrons de la télévision. L’image ne dicte peut-être pas le contenu de tous les sujets dans un bulletin d’information. Elle commande un style : l’écriture doit s’effacer, se faire banale accompagnatrice. Pour s’en convaincre, il suffit de tenter le test que pratiquent tous les spécialistes du petit écran. Pour juger de la qualité d’un reportage télé, ils ferment le son, tout simplement. Le seul enchaînement des images et des séquences doit permettre de suivre et de comprendre le sens et le déroulement du reportage, sinon l’artisan rate l’examen de passage. Simple et brutal, mais procédé terriblement révélateur de cette prédominance, de cette domination de l’image.</a:t>
            </a:r>
          </a:p>
        </p:txBody>
      </p:sp>
      <p:sp>
        <p:nvSpPr>
          <p:cNvPr id="4" name="Espace réservé du numéro de diapositive 3"/>
          <p:cNvSpPr>
            <a:spLocks noGrp="1"/>
          </p:cNvSpPr>
          <p:nvPr>
            <p:ph type="sldNum" sz="quarter" idx="10"/>
          </p:nvPr>
        </p:nvSpPr>
        <p:spPr/>
        <p:txBody>
          <a:bodyPr/>
          <a:lstStyle/>
          <a:p>
            <a:fld id="{D9D70B68-93CF-439A-A4D9-C851A4B89375}" type="slidenum">
              <a:rPr lang="fr-CA" smtClean="0"/>
              <a:t>56</a:t>
            </a:fld>
            <a:endParaRPr lang="fr-CA"/>
          </a:p>
        </p:txBody>
      </p:sp>
    </p:spTree>
    <p:extLst>
      <p:ext uri="{BB962C8B-B14F-4D97-AF65-F5344CB8AC3E}">
        <p14:creationId xmlns:p14="http://schemas.microsoft.com/office/powerpoint/2010/main" val="113127424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dirty="0"/>
              <a:t>Marshall</a:t>
            </a:r>
            <a:r>
              <a:rPr lang="fr-CA" baseline="0" dirty="0"/>
              <a:t> </a:t>
            </a:r>
            <a:r>
              <a:rPr lang="fr-CA" baseline="0" dirty="0" err="1"/>
              <a:t>McLuhan</a:t>
            </a:r>
            <a:r>
              <a:rPr lang="fr-CA" baseline="0" dirty="0"/>
              <a:t> est un professeur de l’université de Toronto qui est décédé en 1980 et il nous a éclairé sur l’évolution du monde.</a:t>
            </a:r>
          </a:p>
          <a:p>
            <a:r>
              <a:rPr lang="fr-CA" baseline="0" dirty="0"/>
              <a:t>Cet auteur a attiré l’attention en affirmant en 1960 que les médias électroniques ont un impact majeur non seulement sur le développement de notre société mais également sur le fonctionnement de notre pensée indépendamment de leur contenu.</a:t>
            </a:r>
          </a:p>
          <a:p>
            <a:endParaRPr lang="fr-CA" baseline="0" dirty="0"/>
          </a:p>
          <a:p>
            <a:r>
              <a:rPr lang="fr-CA" b="1" baseline="0" dirty="0"/>
              <a:t>=&gt; Le médium est le message</a:t>
            </a:r>
            <a:endParaRPr lang="fr-CA" b="1" dirty="0"/>
          </a:p>
          <a:p>
            <a:endParaRPr lang="fr-CA" dirty="0"/>
          </a:p>
          <a:p>
            <a:r>
              <a:rPr lang="fr-CA" dirty="0" err="1"/>
              <a:t>McLuhan</a:t>
            </a:r>
            <a:r>
              <a:rPr lang="fr-CA" dirty="0"/>
              <a:t> </a:t>
            </a:r>
            <a:r>
              <a:rPr lang="fr-CA" sz="1200" b="0" i="0" kern="1200" dirty="0">
                <a:solidFill>
                  <a:schemeClr val="tx1"/>
                </a:solidFill>
                <a:effectLst/>
                <a:latin typeface="+mn-lt"/>
                <a:ea typeface="+mn-ea"/>
                <a:cs typeface="+mn-cs"/>
              </a:rPr>
              <a:t>éclaire les nouveaux phénomènes médiatiques, c’est d’ailleurs ce</a:t>
            </a:r>
            <a:r>
              <a:rPr lang="fr-CA" sz="1200" b="0" i="0" kern="1200" baseline="0" dirty="0">
                <a:solidFill>
                  <a:schemeClr val="tx1"/>
                </a:solidFill>
                <a:effectLst/>
                <a:latin typeface="+mn-lt"/>
                <a:ea typeface="+mn-ea"/>
                <a:cs typeface="+mn-cs"/>
              </a:rPr>
              <a:t> qui lui a assuré un grand succès auprès du grand public. Il donne une place centrale aux </a:t>
            </a:r>
            <a:r>
              <a:rPr lang="fr-CA" sz="1200" b="0" i="0" kern="1200" baseline="0" dirty="0" err="1">
                <a:solidFill>
                  <a:schemeClr val="tx1"/>
                </a:solidFill>
                <a:effectLst/>
                <a:latin typeface="+mn-lt"/>
                <a:ea typeface="+mn-ea"/>
                <a:cs typeface="+mn-cs"/>
              </a:rPr>
              <a:t>medias</a:t>
            </a:r>
            <a:r>
              <a:rPr lang="fr-CA" sz="1200" b="0" i="0" kern="1200" baseline="0" dirty="0">
                <a:solidFill>
                  <a:schemeClr val="tx1"/>
                </a:solidFill>
                <a:effectLst/>
                <a:latin typeface="+mn-lt"/>
                <a:ea typeface="+mn-ea"/>
                <a:cs typeface="+mn-cs"/>
              </a:rPr>
              <a:t> dans notre monde en pleine mutation.</a:t>
            </a:r>
          </a:p>
          <a:p>
            <a:r>
              <a:rPr lang="fr-CA" sz="1200" b="0" i="0" kern="1200" dirty="0">
                <a:solidFill>
                  <a:schemeClr val="tx1"/>
                </a:solidFill>
                <a:effectLst/>
                <a:latin typeface="+mn-lt"/>
                <a:ea typeface="+mn-ea"/>
                <a:cs typeface="+mn-cs"/>
              </a:rPr>
              <a:t>Les média sont des prolongements de l’homme</a:t>
            </a:r>
            <a:r>
              <a:rPr lang="fr-CA" dirty="0"/>
              <a:t> </a:t>
            </a:r>
            <a:r>
              <a:rPr lang="fr-CA" sz="1200" b="0" i="0" kern="1200" dirty="0">
                <a:solidFill>
                  <a:schemeClr val="tx1"/>
                </a:solidFill>
                <a:effectLst/>
                <a:latin typeface="+mn-lt"/>
                <a:ea typeface="+mn-ea"/>
                <a:cs typeface="+mn-cs"/>
              </a:rPr>
              <a:t>; ils l’étendent, le multiplient, l’accélèrent.</a:t>
            </a:r>
          </a:p>
          <a:p>
            <a:r>
              <a:rPr lang="fr-FR" sz="1200" b="0" i="0" kern="1200" dirty="0">
                <a:solidFill>
                  <a:schemeClr val="tx1"/>
                </a:solidFill>
                <a:effectLst/>
                <a:latin typeface="+mn-lt"/>
                <a:ea typeface="+mn-ea"/>
                <a:cs typeface="+mn-cs"/>
              </a:rPr>
              <a:t>Le terme de médium est à prendre au sens large, il englobe toutes les technologies qui génèrent des prolongements du corps humain.</a:t>
            </a:r>
          </a:p>
          <a:p>
            <a:endParaRPr lang="fr-FR" sz="1200" b="0" i="0" kern="1200" dirty="0">
              <a:solidFill>
                <a:schemeClr val="tx1"/>
              </a:solidFill>
              <a:effectLst/>
              <a:latin typeface="+mn-lt"/>
              <a:ea typeface="+mn-ea"/>
              <a:cs typeface="+mn-cs"/>
            </a:endParaRPr>
          </a:p>
          <a:p>
            <a:r>
              <a:rPr lang="fr-FR" sz="1200" b="0" i="0" kern="1200" dirty="0">
                <a:solidFill>
                  <a:schemeClr val="tx1"/>
                </a:solidFill>
                <a:effectLst/>
                <a:latin typeface="+mn-lt"/>
                <a:ea typeface="+mn-ea"/>
                <a:cs typeface="+mn-cs"/>
              </a:rPr>
              <a:t>Si je reprends l’exemple de la télévision : </a:t>
            </a:r>
          </a:p>
          <a:p>
            <a:r>
              <a:rPr lang="fr-FR" dirty="0"/>
              <a:t>Une </a:t>
            </a:r>
            <a:r>
              <a:rPr lang="fr-FR" b="1" dirty="0"/>
              <a:t>émission de télé</a:t>
            </a:r>
            <a:r>
              <a:rPr lang="fr-FR" dirty="0"/>
              <a:t> parle d’un sujet (le contenu),</a:t>
            </a:r>
            <a:br>
              <a:rPr lang="fr-FR" dirty="0"/>
            </a:br>
            <a:r>
              <a:rPr lang="fr-FR" dirty="0"/>
              <a:t>mais c’est </a:t>
            </a:r>
            <a:r>
              <a:rPr lang="fr-FR" b="1" dirty="0"/>
              <a:t>le fait qu’elle soit à la télévision</a:t>
            </a:r>
            <a:r>
              <a:rPr lang="fr-FR" dirty="0"/>
              <a:t> (le médium) qui change la façon dont on reçoit l’information : rapide, visuelle, fragmentée, collective.</a:t>
            </a:r>
          </a:p>
          <a:p>
            <a:r>
              <a:rPr lang="fr-FR" dirty="0"/>
              <a:t>Autrement dit, </a:t>
            </a:r>
            <a:r>
              <a:rPr lang="fr-FR" b="1" dirty="0"/>
              <a:t>la télé façonne notre rapport au monde</a:t>
            </a:r>
            <a:r>
              <a:rPr lang="fr-FR" dirty="0"/>
              <a:t>, indépendamment de ce qu’elle dit.</a:t>
            </a:r>
          </a:p>
          <a:p>
            <a:endParaRPr lang="fr-CA" sz="1200" b="0" i="0" kern="1200" dirty="0">
              <a:solidFill>
                <a:schemeClr val="tx1"/>
              </a:solidFill>
              <a:effectLst/>
              <a:latin typeface="+mn-lt"/>
              <a:ea typeface="+mn-ea"/>
              <a:cs typeface="+mn-cs"/>
            </a:endParaRPr>
          </a:p>
          <a:p>
            <a:r>
              <a:rPr lang="fr-FR" dirty="0"/>
              <a:t>Chaque technologie (imprimerie, radio, internet, smartphone…) </a:t>
            </a:r>
            <a:r>
              <a:rPr lang="fr-FR" b="1" dirty="0"/>
              <a:t>reconfigure nos sens</a:t>
            </a:r>
            <a:r>
              <a:rPr lang="fr-FR" dirty="0"/>
              <a:t>, nos rythmes de vie et nos formes de communication.</a:t>
            </a:r>
          </a:p>
          <a:p>
            <a:endParaRPr lang="fr-FR" sz="1200" b="0" i="0" kern="1200" dirty="0">
              <a:solidFill>
                <a:schemeClr val="tx1"/>
              </a:solidFill>
              <a:effectLst/>
              <a:latin typeface="+mn-lt"/>
              <a:ea typeface="+mn-ea"/>
              <a:cs typeface="+mn-cs"/>
            </a:endParaRPr>
          </a:p>
          <a:p>
            <a:r>
              <a:rPr lang="fr-FR" dirty="0" err="1"/>
              <a:t>McLuhan</a:t>
            </a:r>
            <a:r>
              <a:rPr lang="fr-FR" dirty="0"/>
              <a:t> nous invite à regarder </a:t>
            </a:r>
            <a:r>
              <a:rPr lang="fr-FR" b="1" dirty="0"/>
              <a:t>au-delà du contenu</a:t>
            </a:r>
            <a:r>
              <a:rPr lang="fr-FR" dirty="0"/>
              <a:t> pour comprendre </a:t>
            </a:r>
            <a:r>
              <a:rPr lang="fr-FR" b="1" dirty="0"/>
              <a:t>comment chaque média façonne notre manière de penser et d’être au monde</a:t>
            </a:r>
            <a:r>
              <a:rPr lang="fr-FR" dirty="0"/>
              <a:t>.</a:t>
            </a:r>
            <a:br>
              <a:rPr lang="fr-FR" dirty="0"/>
            </a:br>
            <a:r>
              <a:rPr lang="fr-FR" dirty="0"/>
              <a:t>Le médium n’est pas neutre : </a:t>
            </a:r>
            <a:r>
              <a:rPr lang="fr-FR" b="1" dirty="0"/>
              <a:t>il est lui-même le message.</a:t>
            </a:r>
            <a:endParaRPr lang="fr-CA" sz="1200" b="0" i="0" kern="1200" dirty="0">
              <a:solidFill>
                <a:schemeClr val="tx1"/>
              </a:solidFill>
              <a:effectLst/>
              <a:latin typeface="+mn-lt"/>
              <a:ea typeface="+mn-ea"/>
              <a:cs typeface="+mn-cs"/>
            </a:endParaRPr>
          </a:p>
          <a:p>
            <a:endParaRPr lang="fr-FR" sz="1200" b="0" i="0" kern="1200" dirty="0">
              <a:solidFill>
                <a:schemeClr val="tx1"/>
              </a:solidFill>
              <a:effectLst/>
              <a:latin typeface="+mn-lt"/>
              <a:ea typeface="+mn-ea"/>
              <a:cs typeface="+mn-cs"/>
            </a:endParaRPr>
          </a:p>
          <a:p>
            <a:endParaRPr lang="fr-FR" sz="1200" b="0" i="0" kern="1200" dirty="0">
              <a:solidFill>
                <a:schemeClr val="tx1"/>
              </a:solidFill>
              <a:effectLst/>
              <a:latin typeface="+mn-lt"/>
              <a:ea typeface="+mn-ea"/>
              <a:cs typeface="+mn-cs"/>
            </a:endParaRPr>
          </a:p>
          <a:p>
            <a:endParaRPr lang="fr-FR" sz="1200" b="0" i="0" kern="120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D9D70B68-93CF-439A-A4D9-C851A4B89375}" type="slidenum">
              <a:rPr lang="fr-CA" smtClean="0"/>
              <a:t>58</a:t>
            </a:fld>
            <a:endParaRPr lang="fr-CA"/>
          </a:p>
        </p:txBody>
      </p:sp>
    </p:spTree>
    <p:extLst>
      <p:ext uri="{BB962C8B-B14F-4D97-AF65-F5344CB8AC3E}">
        <p14:creationId xmlns:p14="http://schemas.microsoft.com/office/powerpoint/2010/main" val="238264050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dirty="0"/>
              <a:t>Mc </a:t>
            </a:r>
            <a:r>
              <a:rPr lang="fr-CA" dirty="0" err="1"/>
              <a:t>Luhan</a:t>
            </a:r>
            <a:r>
              <a:rPr lang="fr-CA" dirty="0"/>
              <a:t> poursuit sa réflexion dans </a:t>
            </a:r>
            <a:r>
              <a:rPr lang="fr-CA" dirty="0" err="1"/>
              <a:t>understanding</a:t>
            </a:r>
            <a:r>
              <a:rPr lang="fr-CA" baseline="0" dirty="0"/>
              <a:t> Media.</a:t>
            </a:r>
          </a:p>
          <a:p>
            <a:r>
              <a:rPr lang="fr-CA" baseline="0" dirty="0"/>
              <a:t>Il s’intéresse à l’avenir des nouveaux médias de l’époque, principalement la télévision.</a:t>
            </a:r>
          </a:p>
          <a:p>
            <a:r>
              <a:rPr lang="fr-CA" baseline="0" dirty="0"/>
              <a:t>Si le livre a brisé le mode de communication de l’homme tribal, la télévision implique selon lui une forme de communication qui ravive certains attributs de l’homme tribal.</a:t>
            </a:r>
          </a:p>
          <a:p>
            <a:r>
              <a:rPr lang="fr-CA" baseline="0" dirty="0"/>
              <a:t>Un retour du langage non-verbal véhiculé par la voix et valorise une certaine subjectivité que le livre avait supprimé</a:t>
            </a:r>
          </a:p>
          <a:p>
            <a:endParaRPr lang="fr-CA" baseline="0" dirty="0"/>
          </a:p>
          <a:p>
            <a:r>
              <a:rPr lang="fr-CA" baseline="0" dirty="0"/>
              <a:t>Le zapping que permet les chaines de télévision et évidemment ce qui se passe avec Internet, favorise un mode pensée par bond. Aujourd’hui les onglets, les liens hypertexte sur le Web et opèrent indépendamment du contenu, d’où l’expression le medium est le message.</a:t>
            </a:r>
          </a:p>
          <a:p>
            <a:endParaRPr lang="fr-CA" baseline="0" dirty="0"/>
          </a:p>
          <a:p>
            <a:r>
              <a:rPr lang="fr-CA" baseline="0" dirty="0"/>
              <a:t>Le contenu est important mais la forme a un grand impact surtout parce qu’on ne s’en méfie pas. Le medium est prévu pour disparaître au profit du contenu et c’est là que cette expression prend tout son sens.</a:t>
            </a:r>
          </a:p>
          <a:p>
            <a:endParaRPr lang="fr-CA" baseline="0" dirty="0"/>
          </a:p>
          <a:p>
            <a:endParaRPr lang="fr-CA" dirty="0"/>
          </a:p>
        </p:txBody>
      </p:sp>
      <p:sp>
        <p:nvSpPr>
          <p:cNvPr id="4" name="Espace réservé du numéro de diapositive 3"/>
          <p:cNvSpPr>
            <a:spLocks noGrp="1"/>
          </p:cNvSpPr>
          <p:nvPr>
            <p:ph type="sldNum" sz="quarter" idx="10"/>
          </p:nvPr>
        </p:nvSpPr>
        <p:spPr/>
        <p:txBody>
          <a:bodyPr/>
          <a:lstStyle/>
          <a:p>
            <a:fld id="{D9D70B68-93CF-439A-A4D9-C851A4B89375}" type="slidenum">
              <a:rPr lang="fr-CA" smtClean="0"/>
              <a:t>59</a:t>
            </a:fld>
            <a:endParaRPr lang="fr-CA"/>
          </a:p>
        </p:txBody>
      </p:sp>
    </p:spTree>
    <p:extLst>
      <p:ext uri="{BB962C8B-B14F-4D97-AF65-F5344CB8AC3E}">
        <p14:creationId xmlns:p14="http://schemas.microsoft.com/office/powerpoint/2010/main" val="248177361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dirty="0"/>
              <a:t>Les mentalités évoluent donc toujours en symbiose avec les conditions technologiques de transmission de l’information, même si ces adaptations sont très complexes et inconscientes. Ainsi, l’invention de l’imprimerie a transformé « l’homme auditif » </a:t>
            </a:r>
            <a:r>
              <a:rPr lang="fr-CA" sz="1200" b="0" i="0" kern="1200" dirty="0">
                <a:solidFill>
                  <a:schemeClr val="tx1"/>
                </a:solidFill>
                <a:effectLst/>
                <a:latin typeface="+mn-lt"/>
                <a:ea typeface="+mn-ea"/>
                <a:cs typeface="+mn-cs"/>
              </a:rPr>
              <a:t>en « l’homme typographique »</a:t>
            </a:r>
          </a:p>
          <a:p>
            <a:endParaRPr lang="fr-CA" sz="1200" b="0" i="0" kern="1200" dirty="0">
              <a:solidFill>
                <a:schemeClr val="tx1"/>
              </a:solidFill>
              <a:effectLst/>
              <a:latin typeface="+mn-lt"/>
              <a:ea typeface="+mn-ea"/>
              <a:cs typeface="+mn-cs"/>
            </a:endParaRPr>
          </a:p>
          <a:p>
            <a:r>
              <a:rPr lang="fr-CA" sz="1200" b="1" i="0" kern="1200" dirty="0">
                <a:solidFill>
                  <a:schemeClr val="tx1"/>
                </a:solidFill>
                <a:effectLst/>
                <a:latin typeface="+mn-lt"/>
                <a:ea typeface="+mn-ea"/>
                <a:cs typeface="+mn-cs"/>
              </a:rPr>
              <a:t>Les outils façonnent les utilisateurs</a:t>
            </a:r>
            <a:endParaRPr lang="fr-CA" sz="1200" b="0" i="0" kern="1200" dirty="0">
              <a:solidFill>
                <a:schemeClr val="tx1"/>
              </a:solidFill>
              <a:effectLst/>
              <a:latin typeface="+mn-lt"/>
              <a:ea typeface="+mn-ea"/>
              <a:cs typeface="+mn-cs"/>
            </a:endParaRPr>
          </a:p>
          <a:p>
            <a:r>
              <a:rPr lang="fr-CA" sz="1200" b="0" i="0" kern="1200" dirty="0">
                <a:solidFill>
                  <a:schemeClr val="tx1"/>
                </a:solidFill>
                <a:effectLst/>
                <a:latin typeface="+mn-lt"/>
                <a:ea typeface="+mn-ea"/>
                <a:cs typeface="+mn-cs"/>
              </a:rPr>
              <a:t>Les outils, qu’ils soient matériels ou immatériels, influent sur les comportements, les habitudes et les pensées des individus qui les utilisent. Par exemple, les réseaux sociaux ont façonné la façon dont les gens interagissent et partagent des informations, tandis que les outils de travail ont façonné les processus de production et les organisations.</a:t>
            </a:r>
          </a:p>
          <a:p>
            <a:r>
              <a:rPr lang="fr-CA" sz="1200" b="1" i="0" kern="1200" dirty="0">
                <a:solidFill>
                  <a:schemeClr val="tx1"/>
                </a:solidFill>
                <a:effectLst/>
                <a:latin typeface="+mn-lt"/>
                <a:ea typeface="+mn-ea"/>
                <a:cs typeface="+mn-cs"/>
              </a:rPr>
              <a:t>Les utilisateurs façonnent les outils</a:t>
            </a:r>
            <a:endParaRPr lang="fr-CA" sz="1200" b="0" i="0" kern="1200" dirty="0">
              <a:solidFill>
                <a:schemeClr val="tx1"/>
              </a:solidFill>
              <a:effectLst/>
              <a:latin typeface="+mn-lt"/>
              <a:ea typeface="+mn-ea"/>
              <a:cs typeface="+mn-cs"/>
            </a:endParaRPr>
          </a:p>
          <a:p>
            <a:r>
              <a:rPr lang="fr-CA" sz="1200" b="0" i="0" kern="1200" dirty="0">
                <a:solidFill>
                  <a:schemeClr val="tx1"/>
                </a:solidFill>
                <a:effectLst/>
                <a:latin typeface="+mn-lt"/>
                <a:ea typeface="+mn-ea"/>
                <a:cs typeface="+mn-cs"/>
              </a:rPr>
              <a:t>Cependant, les utilisateurs ne sont pas passifs face aux outils. Ils les utilisent de manière créative, les adaptent à leurs besoins et les modifient pour répondre à leurs objectifs. Cette interaction réciproque permet aux outils de se développer et d’évoluer en conséquence.</a:t>
            </a:r>
          </a:p>
          <a:p>
            <a:endParaRPr lang="fr-CA" sz="1200" b="0" i="0" kern="1200" dirty="0">
              <a:solidFill>
                <a:schemeClr val="tx1"/>
              </a:solidFill>
              <a:effectLst/>
              <a:latin typeface="+mn-lt"/>
              <a:ea typeface="+mn-ea"/>
              <a:cs typeface="+mn-cs"/>
            </a:endParaRPr>
          </a:p>
          <a:p>
            <a:endParaRPr lang="fr-CA" sz="1200" b="0" i="0" kern="1200" dirty="0">
              <a:solidFill>
                <a:schemeClr val="tx1"/>
              </a:solidFill>
              <a:effectLst/>
              <a:latin typeface="+mn-lt"/>
              <a:ea typeface="+mn-ea"/>
              <a:cs typeface="+mn-cs"/>
            </a:endParaRPr>
          </a:p>
          <a:p>
            <a:r>
              <a:rPr lang="fr-CA" altLang="fr-FR" dirty="0" err="1"/>
              <a:t>MacLuhan</a:t>
            </a:r>
            <a:r>
              <a:rPr lang="fr-CA" altLang="fr-FR" dirty="0"/>
              <a:t> Marshall. Pour comprendre les </a:t>
            </a:r>
            <a:r>
              <a:rPr lang="fr-CA" altLang="fr-FR" dirty="0" err="1"/>
              <a:t>medias</a:t>
            </a:r>
            <a:r>
              <a:rPr lang="fr-CA" altLang="fr-FR" dirty="0"/>
              <a:t>. Pages 21-52</a:t>
            </a:r>
          </a:p>
          <a:p>
            <a:pPr lvl="1"/>
            <a:r>
              <a:rPr lang="fr-CA" altLang="fr-FR" dirty="0"/>
              <a:t>Introduction. </a:t>
            </a:r>
          </a:p>
          <a:p>
            <a:pPr lvl="1"/>
            <a:r>
              <a:rPr lang="fr-CA" altLang="fr-FR" dirty="0"/>
              <a:t>1-Le message est le medium</a:t>
            </a:r>
          </a:p>
          <a:p>
            <a:pPr lvl="1"/>
            <a:r>
              <a:rPr lang="fr-CA" altLang="fr-FR" dirty="0"/>
              <a:t>2-Les </a:t>
            </a:r>
            <a:r>
              <a:rPr lang="fr-CA" altLang="fr-FR" dirty="0" err="1"/>
              <a:t>medias</a:t>
            </a:r>
            <a:r>
              <a:rPr lang="fr-CA" altLang="fr-FR" dirty="0"/>
              <a:t> chauds, les </a:t>
            </a:r>
            <a:r>
              <a:rPr lang="fr-CA" altLang="fr-FR" dirty="0" err="1"/>
              <a:t>medias</a:t>
            </a:r>
            <a:r>
              <a:rPr lang="fr-CA" altLang="fr-FR" dirty="0"/>
              <a:t> froids </a:t>
            </a:r>
          </a:p>
          <a:p>
            <a:r>
              <a:rPr lang="fr-CA" altLang="fr-FR" dirty="0" err="1"/>
              <a:t>MacLuhan</a:t>
            </a:r>
            <a:r>
              <a:rPr lang="fr-CA" altLang="fr-FR" dirty="0"/>
              <a:t> Marshall. Pour comprendre les </a:t>
            </a:r>
            <a:r>
              <a:rPr lang="fr-CA" altLang="fr-FR" dirty="0" err="1"/>
              <a:t>medias</a:t>
            </a:r>
            <a:r>
              <a:rPr lang="fr-CA" altLang="fr-FR" dirty="0"/>
              <a:t>. pages 235-250</a:t>
            </a:r>
          </a:p>
          <a:p>
            <a:pPr lvl="1"/>
            <a:r>
              <a:rPr lang="fr-CA" altLang="fr-FR" dirty="0"/>
              <a:t>21- La presse</a:t>
            </a:r>
          </a:p>
          <a:p>
            <a:endParaRPr lang="fr-CA" dirty="0"/>
          </a:p>
          <a:p>
            <a:endParaRPr lang="fr-CA" sz="1200" b="0" i="0" kern="1200" dirty="0">
              <a:solidFill>
                <a:schemeClr val="tx1"/>
              </a:solidFill>
              <a:effectLst/>
              <a:latin typeface="+mn-lt"/>
              <a:ea typeface="+mn-ea"/>
              <a:cs typeface="+mn-cs"/>
            </a:endParaRPr>
          </a:p>
          <a:p>
            <a:endParaRPr lang="fr-CA" dirty="0"/>
          </a:p>
        </p:txBody>
      </p:sp>
      <p:sp>
        <p:nvSpPr>
          <p:cNvPr id="4" name="Espace réservé du numéro de diapositive 3"/>
          <p:cNvSpPr>
            <a:spLocks noGrp="1"/>
          </p:cNvSpPr>
          <p:nvPr>
            <p:ph type="sldNum" sz="quarter" idx="10"/>
          </p:nvPr>
        </p:nvSpPr>
        <p:spPr/>
        <p:txBody>
          <a:bodyPr/>
          <a:lstStyle/>
          <a:p>
            <a:fld id="{D9D70B68-93CF-439A-A4D9-C851A4B89375}" type="slidenum">
              <a:rPr lang="fr-CA" smtClean="0"/>
              <a:t>60</a:t>
            </a:fld>
            <a:endParaRPr lang="fr-CA"/>
          </a:p>
        </p:txBody>
      </p:sp>
    </p:spTree>
    <p:extLst>
      <p:ext uri="{BB962C8B-B14F-4D97-AF65-F5344CB8AC3E}">
        <p14:creationId xmlns:p14="http://schemas.microsoft.com/office/powerpoint/2010/main" val="382925946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dirty="0"/>
              <a:t>Une expression qui</a:t>
            </a:r>
            <a:r>
              <a:rPr lang="fr-CA" baseline="0" dirty="0"/>
              <a:t> suggère que notre monde a en quelque sorte rétréci sous la forme d’un village où il est possible d’entrer en communication avec à peu près tout le monde.</a:t>
            </a:r>
          </a:p>
          <a:p>
            <a:r>
              <a:rPr lang="fr-CA" baseline="0" dirty="0"/>
              <a:t>Nous entrons donc en relation avec des cultures, des idées que nous pouvions éviter auparavant. </a:t>
            </a:r>
          </a:p>
          <a:p>
            <a:endParaRPr lang="fr-CA" baseline="0" dirty="0"/>
          </a:p>
          <a:p>
            <a:r>
              <a:rPr lang="fr-FR" sz="1200" b="1" i="0" kern="1200" dirty="0">
                <a:solidFill>
                  <a:schemeClr val="tx1"/>
                </a:solidFill>
                <a:effectLst/>
                <a:latin typeface="+mn-lt"/>
                <a:ea typeface="+mn-ea"/>
                <a:cs typeface="+mn-cs"/>
              </a:rPr>
              <a:t>=&gt; Le village global</a:t>
            </a:r>
          </a:p>
          <a:p>
            <a:r>
              <a:rPr lang="fr-FR" sz="1200" b="0" i="0" kern="1200" dirty="0">
                <a:solidFill>
                  <a:schemeClr val="tx1"/>
                </a:solidFill>
                <a:effectLst/>
                <a:latin typeface="+mn-lt"/>
                <a:ea typeface="+mn-ea"/>
                <a:cs typeface="+mn-cs"/>
              </a:rPr>
              <a:t>Il désigne l’effet de la mondialisation, des médias et des technologies de l’information et de la communication, qui, selon lui, réduisent les distances spatiales et temporelles, créant ainsi une interconnexion mondiale où les individus vivent dans un même temps, au même rythme et dans un même espace virtuel</a:t>
            </a:r>
            <a:endParaRPr lang="fr-CA" baseline="0" dirty="0"/>
          </a:p>
          <a:p>
            <a:pPr marL="0" marR="0" indent="0" algn="l" defTabSz="914400" rtl="0" eaLnBrk="1" fontAlgn="auto" latinLnBrk="0" hangingPunct="1">
              <a:lnSpc>
                <a:spcPct val="100000"/>
              </a:lnSpc>
              <a:spcBef>
                <a:spcPts val="0"/>
              </a:spcBef>
              <a:spcAft>
                <a:spcPts val="0"/>
              </a:spcAft>
              <a:buClrTx/>
              <a:buSzTx/>
              <a:buFontTx/>
              <a:buNone/>
              <a:tabLst/>
              <a:defRPr/>
            </a:pPr>
            <a:endParaRPr lang="fr-FR"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0" i="0" kern="1200" dirty="0">
                <a:solidFill>
                  <a:schemeClr val="tx1"/>
                </a:solidFill>
                <a:effectLst/>
                <a:latin typeface="+mn-lt"/>
                <a:ea typeface="+mn-ea"/>
                <a:cs typeface="+mn-cs"/>
              </a:rPr>
              <a:t>Ce phénomène découle de la suprématie croissante des moyens de communication audiovisuelle (télévision, radio, internet) par rapport à l’écrit, ce qui remet en cause la domination de la culture écrite. </a:t>
            </a:r>
          </a:p>
          <a:p>
            <a:pPr marL="0" marR="0" lvl="0" indent="0" algn="l" defTabSz="914400" rtl="0" eaLnBrk="1" fontAlgn="auto" latinLnBrk="0" hangingPunct="1">
              <a:lnSpc>
                <a:spcPct val="100000"/>
              </a:lnSpc>
              <a:spcBef>
                <a:spcPts val="0"/>
              </a:spcBef>
              <a:spcAft>
                <a:spcPts val="0"/>
              </a:spcAft>
              <a:buClrTx/>
              <a:buSzTx/>
              <a:buFontTx/>
              <a:buNone/>
              <a:tabLst/>
              <a:defRPr/>
            </a:pPr>
            <a:r>
              <a:rPr lang="fr-CA" dirty="0"/>
              <a:t>Passage d’une civilisation</a:t>
            </a:r>
            <a:r>
              <a:rPr lang="fr-CA" baseline="0" dirty="0"/>
              <a:t> orale à une civilisation de l’écrit.</a:t>
            </a:r>
          </a:p>
          <a:p>
            <a:pPr marL="0" marR="0" lvl="0" indent="0" algn="l" defTabSz="914400" rtl="0" eaLnBrk="1" fontAlgn="auto" latinLnBrk="0" hangingPunct="1">
              <a:lnSpc>
                <a:spcPct val="100000"/>
              </a:lnSpc>
              <a:spcBef>
                <a:spcPts val="0"/>
              </a:spcBef>
              <a:spcAft>
                <a:spcPts val="0"/>
              </a:spcAft>
              <a:buClrTx/>
              <a:buSzTx/>
              <a:buFontTx/>
              <a:buNone/>
              <a:tabLst/>
              <a:defRPr/>
            </a:pPr>
            <a:r>
              <a:rPr lang="fr-CA" baseline="0" dirty="0"/>
              <a:t>Cependant, </a:t>
            </a:r>
            <a:r>
              <a:rPr lang="fr-FR" sz="1200" b="0" i="0" kern="1200" dirty="0">
                <a:solidFill>
                  <a:schemeClr val="tx1"/>
                </a:solidFill>
                <a:effectLst/>
                <a:latin typeface="+mn-lt"/>
                <a:ea typeface="+mn-ea"/>
                <a:cs typeface="+mn-cs"/>
              </a:rPr>
              <a:t>le nombre croissant d’informations ne garantit pas nécessairement la compréhension entre les humains, car la capacité à comprendre ou accepter l’information dépend de facteurs comme les croyances religieuses ou politiques. Au contraire même, cela peut renforcer la notion d’appartenance à une communauté.</a:t>
            </a:r>
            <a:r>
              <a:rPr lang="fr-FR" sz="1200" b="0" i="0" kern="1200" baseline="0" dirty="0">
                <a:solidFill>
                  <a:schemeClr val="tx1"/>
                </a:solidFill>
                <a:effectLst/>
                <a:latin typeface="+mn-lt"/>
                <a:ea typeface="+mn-ea"/>
                <a:cs typeface="+mn-cs"/>
              </a:rPr>
              <a:t> C’est un peu ce que nous voyons avec Internet et les réseaux sociaux, où l’information accessible via nos supports renforcent souvent nos croyances. C’est la raison pour la quelle il est important de s’informer, c’est-à-dire de multiplier ses sources et de comparer les informations avec discernement.</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b="0" i="0" kern="1200" baseline="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0" i="0" kern="1200" baseline="0" dirty="0">
                <a:solidFill>
                  <a:schemeClr val="tx1"/>
                </a:solidFill>
                <a:effectLst/>
                <a:latin typeface="+mn-lt"/>
                <a:ea typeface="+mn-ea"/>
                <a:cs typeface="+mn-cs"/>
              </a:rPr>
              <a:t>Les concepts de </a:t>
            </a:r>
            <a:r>
              <a:rPr lang="fr-FR" sz="1200" b="0" i="0" kern="1200" baseline="0" dirty="0" err="1">
                <a:solidFill>
                  <a:schemeClr val="tx1"/>
                </a:solidFill>
                <a:effectLst/>
                <a:latin typeface="+mn-lt"/>
                <a:ea typeface="+mn-ea"/>
                <a:cs typeface="+mn-cs"/>
              </a:rPr>
              <a:t>McLuhan</a:t>
            </a:r>
            <a:r>
              <a:rPr lang="fr-FR" sz="1200" b="0" i="0" kern="1200" baseline="0" dirty="0">
                <a:solidFill>
                  <a:schemeClr val="tx1"/>
                </a:solidFill>
                <a:effectLst/>
                <a:latin typeface="+mn-lt"/>
                <a:ea typeface="+mn-ea"/>
                <a:cs typeface="+mn-cs"/>
              </a:rPr>
              <a:t> permettent d’appréhender, voire de comprendre les effets des nouvelles technologies sur les comportements humains. Encore d’actualité notamment avec les Réseaux sociaux et l’intelligence artificielle. </a:t>
            </a:r>
            <a:endParaRPr lang="fr-CA" dirty="0"/>
          </a:p>
        </p:txBody>
      </p:sp>
      <p:sp>
        <p:nvSpPr>
          <p:cNvPr id="4" name="Espace réservé du numéro de diapositive 3"/>
          <p:cNvSpPr>
            <a:spLocks noGrp="1"/>
          </p:cNvSpPr>
          <p:nvPr>
            <p:ph type="sldNum" sz="quarter" idx="10"/>
          </p:nvPr>
        </p:nvSpPr>
        <p:spPr/>
        <p:txBody>
          <a:bodyPr/>
          <a:lstStyle/>
          <a:p>
            <a:fld id="{D9D70B68-93CF-439A-A4D9-C851A4B89375}" type="slidenum">
              <a:rPr lang="fr-CA" smtClean="0"/>
              <a:t>61</a:t>
            </a:fld>
            <a:endParaRPr lang="fr-CA"/>
          </a:p>
        </p:txBody>
      </p:sp>
    </p:spTree>
    <p:extLst>
      <p:ext uri="{BB962C8B-B14F-4D97-AF65-F5344CB8AC3E}">
        <p14:creationId xmlns:p14="http://schemas.microsoft.com/office/powerpoint/2010/main" val="274638118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CA" sz="1200" b="0" i="0" kern="1200" dirty="0">
                <a:solidFill>
                  <a:schemeClr val="tx1"/>
                </a:solidFill>
                <a:effectLst/>
                <a:latin typeface="+mn-lt"/>
                <a:ea typeface="+mn-ea"/>
                <a:cs typeface="+mn-cs"/>
              </a:rPr>
              <a:t>Pour Marshall </a:t>
            </a:r>
            <a:r>
              <a:rPr lang="fr-CA" sz="1200" b="0" i="0" kern="1200" dirty="0" err="1">
                <a:solidFill>
                  <a:schemeClr val="tx1"/>
                </a:solidFill>
                <a:effectLst/>
                <a:latin typeface="+mn-lt"/>
                <a:ea typeface="+mn-ea"/>
                <a:cs typeface="+mn-cs"/>
              </a:rPr>
              <a:t>McLuhan</a:t>
            </a:r>
            <a:r>
              <a:rPr lang="fr-CA" sz="1200" b="0" i="0" kern="1200" dirty="0">
                <a:solidFill>
                  <a:schemeClr val="tx1"/>
                </a:solidFill>
                <a:effectLst/>
                <a:latin typeface="+mn-lt"/>
                <a:ea typeface="+mn-ea"/>
                <a:cs typeface="+mn-cs"/>
              </a:rPr>
              <a:t>, l’homme est entré dans la « </a:t>
            </a:r>
            <a:r>
              <a:rPr lang="fr-CA" sz="1200" b="0" i="1" kern="1200" dirty="0">
                <a:solidFill>
                  <a:schemeClr val="tx1"/>
                </a:solidFill>
                <a:effectLst/>
                <a:latin typeface="+mn-lt"/>
                <a:ea typeface="+mn-ea"/>
                <a:cs typeface="+mn-cs"/>
              </a:rPr>
              <a:t>Galaxie Gutenberg </a:t>
            </a:r>
            <a:r>
              <a:rPr lang="fr-CA" sz="1200" b="0" i="0" kern="1200" dirty="0">
                <a:solidFill>
                  <a:schemeClr val="tx1"/>
                </a:solidFill>
                <a:effectLst/>
                <a:latin typeface="+mn-lt"/>
                <a:ea typeface="+mn-ea"/>
                <a:cs typeface="+mn-cs"/>
              </a:rPr>
              <a:t>»,</a:t>
            </a:r>
            <a:r>
              <a:rPr lang="fr-CA" sz="1200" b="0" i="0" kern="1200" baseline="0" dirty="0">
                <a:solidFill>
                  <a:schemeClr val="tx1"/>
                </a:solidFill>
                <a:effectLst/>
                <a:latin typeface="+mn-lt"/>
                <a:ea typeface="+mn-ea"/>
                <a:cs typeface="+mn-cs"/>
              </a:rPr>
              <a:t> où il s’opère un décalage entre l’homme naturel (auditif) et l’homme social (visuel). </a:t>
            </a:r>
            <a:r>
              <a:rPr lang="fr-CA" sz="1200" b="0" i="0" kern="1200" dirty="0">
                <a:solidFill>
                  <a:schemeClr val="tx1"/>
                </a:solidFill>
                <a:effectLst/>
                <a:latin typeface="+mn-lt"/>
                <a:ea typeface="+mn-ea"/>
                <a:cs typeface="+mn-cs"/>
              </a:rPr>
              <a:t>Le remplacement du journal par la radio et du livre par la télévision ferait revenir l’homme au stade auditif des cultures traditionnelles.</a:t>
            </a:r>
          </a:p>
          <a:p>
            <a:pPr marL="0" marR="0" indent="0" algn="l" defTabSz="914400" rtl="0" eaLnBrk="1" fontAlgn="auto" latinLnBrk="0" hangingPunct="1">
              <a:lnSpc>
                <a:spcPct val="100000"/>
              </a:lnSpc>
              <a:spcBef>
                <a:spcPts val="0"/>
              </a:spcBef>
              <a:spcAft>
                <a:spcPts val="0"/>
              </a:spcAft>
              <a:buClrTx/>
              <a:buSzTx/>
              <a:buFontTx/>
              <a:buNone/>
              <a:tabLst/>
              <a:defRPr/>
            </a:pPr>
            <a:endParaRPr lang="fr-CA" sz="1200" b="0" i="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fr-CA" sz="1200" b="0" i="0" kern="1200" dirty="0">
              <a:solidFill>
                <a:schemeClr val="tx1"/>
              </a:solidFill>
              <a:effectLst/>
              <a:latin typeface="+mn-lt"/>
              <a:ea typeface="+mn-ea"/>
              <a:cs typeface="+mn-cs"/>
            </a:endParaRPr>
          </a:p>
          <a:p>
            <a:r>
              <a:rPr lang="fr-FR" b="1" dirty="0"/>
              <a:t>La “galaxie Gutenberg” : qu’est-ce que c’est ?</a:t>
            </a:r>
          </a:p>
          <a:p>
            <a:r>
              <a:rPr lang="fr-FR" dirty="0" err="1"/>
              <a:t>McLuhan</a:t>
            </a:r>
            <a:r>
              <a:rPr lang="fr-FR" dirty="0"/>
              <a:t> appelle </a:t>
            </a:r>
            <a:r>
              <a:rPr lang="fr-FR" b="1" dirty="0"/>
              <a:t>“galaxie Gutenberg”</a:t>
            </a:r>
            <a:r>
              <a:rPr lang="fr-FR" dirty="0"/>
              <a:t> l’ensemble du </a:t>
            </a:r>
            <a:r>
              <a:rPr lang="fr-FR" b="1" dirty="0"/>
              <a:t>monde culturel et mental né de l’imprimerie</a:t>
            </a:r>
            <a:r>
              <a:rPr lang="fr-FR" dirty="0"/>
              <a:t>, inventée par Gutenberg au XVe siècle.</a:t>
            </a:r>
            <a:br>
              <a:rPr lang="fr-FR" dirty="0"/>
            </a:br>
            <a:r>
              <a:rPr lang="fr-FR" dirty="0"/>
              <a:t>Ce n’est pas seulement une révolution technique : c’est une </a:t>
            </a:r>
            <a:r>
              <a:rPr lang="fr-FR" b="1" dirty="0"/>
              <a:t>révolution cognitive, sociale et culturelle</a:t>
            </a:r>
            <a:r>
              <a:rPr lang="fr-FR" dirty="0"/>
              <a:t>.</a:t>
            </a:r>
          </a:p>
          <a:p>
            <a:pPr marL="0" marR="0" indent="0" algn="l" defTabSz="914400" rtl="0" eaLnBrk="1" fontAlgn="auto" latinLnBrk="0" hangingPunct="1">
              <a:lnSpc>
                <a:spcPct val="100000"/>
              </a:lnSpc>
              <a:spcBef>
                <a:spcPts val="0"/>
              </a:spcBef>
              <a:spcAft>
                <a:spcPts val="0"/>
              </a:spcAft>
              <a:buClrTx/>
              <a:buSzTx/>
              <a:buFontTx/>
              <a:buNone/>
              <a:tabLst/>
              <a:defRPr/>
            </a:pPr>
            <a:endParaRPr lang="fr-CA" sz="1200" b="0" i="0" kern="1200" dirty="0">
              <a:solidFill>
                <a:schemeClr val="tx1"/>
              </a:solidFill>
              <a:effectLst/>
              <a:latin typeface="+mn-lt"/>
              <a:ea typeface="+mn-ea"/>
              <a:cs typeface="+mn-cs"/>
            </a:endParaRPr>
          </a:p>
          <a:p>
            <a:r>
              <a:rPr lang="fr-FR" dirty="0"/>
              <a:t>Quand </a:t>
            </a:r>
            <a:r>
              <a:rPr lang="fr-FR" dirty="0" err="1"/>
              <a:t>McLuhan</a:t>
            </a:r>
            <a:r>
              <a:rPr lang="fr-FR" dirty="0"/>
              <a:t> parle de la </a:t>
            </a:r>
            <a:r>
              <a:rPr lang="fr-FR" i="1" dirty="0"/>
              <a:t>“galaxie Gutenberg”</a:t>
            </a:r>
            <a:r>
              <a:rPr lang="fr-FR" dirty="0"/>
              <a:t>, il ne parle pas seulement de l’invention de l’imprimerie. Il parle d’un </a:t>
            </a:r>
            <a:r>
              <a:rPr lang="fr-FR" b="1" dirty="0"/>
              <a:t>monde entier façonné par le livre</a:t>
            </a:r>
            <a:r>
              <a:rPr lang="fr-FR" dirty="0"/>
              <a:t>.</a:t>
            </a:r>
          </a:p>
          <a:p>
            <a:r>
              <a:rPr lang="fr-FR" dirty="0"/>
              <a:t>Avec l’imprimerie, on apprend à penser </a:t>
            </a:r>
            <a:r>
              <a:rPr lang="fr-FR" b="1" dirty="0"/>
              <a:t>de manière linéaire, logique, ordonnée</a:t>
            </a:r>
            <a:r>
              <a:rPr lang="fr-FR" dirty="0"/>
              <a:t> — comme un texte qu’on lit de gauche à droite. La lecture devient </a:t>
            </a:r>
            <a:r>
              <a:rPr lang="fr-FR" b="1" dirty="0"/>
              <a:t>silencieuse et individuelle</a:t>
            </a:r>
            <a:r>
              <a:rPr lang="fr-FR" dirty="0"/>
              <a:t> : on entre dans l’ère de la réflexion personnelle, de la raison, de la science, de la modernité.</a:t>
            </a:r>
          </a:p>
          <a:p>
            <a:r>
              <a:rPr lang="fr-FR" dirty="0" err="1"/>
              <a:t>McLuhan</a:t>
            </a:r>
            <a:r>
              <a:rPr lang="fr-FR" dirty="0"/>
              <a:t> dit que cette “galaxie du livre” a structuré toute notre culture occidentale pendant cinq siècles.</a:t>
            </a:r>
          </a:p>
          <a:p>
            <a:r>
              <a:rPr lang="fr-FR" dirty="0"/>
              <a:t>Mais aujourd’hui, nous en sortons : les médias numériques, les écrans, les réseaux réactivent une </a:t>
            </a:r>
            <a:r>
              <a:rPr lang="fr-FR" b="1" dirty="0"/>
              <a:t>oralité collective</a:t>
            </a:r>
            <a:r>
              <a:rPr lang="fr-FR" dirty="0"/>
              <a:t>, un monde </a:t>
            </a:r>
            <a:r>
              <a:rPr lang="fr-FR" b="1" dirty="0"/>
              <a:t>d’images, de simultanéité, d’interactions</a:t>
            </a:r>
            <a:r>
              <a:rPr lang="fr-FR" dirty="0"/>
              <a:t>.</a:t>
            </a:r>
          </a:p>
          <a:p>
            <a:r>
              <a:rPr lang="fr-FR" dirty="0"/>
              <a:t>Autrement dit, on passe </a:t>
            </a:r>
            <a:r>
              <a:rPr lang="fr-FR" b="1" dirty="0"/>
              <a:t>du lecteur solitaire au réseau connecté</a:t>
            </a:r>
            <a:r>
              <a:rPr lang="fr-FR" dirty="0"/>
              <a:t>.</a:t>
            </a:r>
          </a:p>
          <a:p>
            <a:r>
              <a:rPr lang="fr-FR" dirty="0"/>
              <a:t>Et pour </a:t>
            </a:r>
            <a:r>
              <a:rPr lang="fr-FR" dirty="0" err="1"/>
              <a:t>McLuhan</a:t>
            </a:r>
            <a:r>
              <a:rPr lang="fr-FR" dirty="0"/>
              <a:t>, comprendre ce basculement, c’est comprendre que </a:t>
            </a:r>
            <a:r>
              <a:rPr lang="fr-FR" b="1" dirty="0"/>
              <a:t>chaque médium ne se contente pas de transmettre des messages : il transforme notre manière même de penser.</a:t>
            </a:r>
            <a:endParaRPr lang="fr-FR" dirty="0"/>
          </a:p>
          <a:p>
            <a:pPr marL="0" marR="0" indent="0" algn="l" defTabSz="914400" rtl="0" eaLnBrk="1" fontAlgn="auto" latinLnBrk="0" hangingPunct="1">
              <a:lnSpc>
                <a:spcPct val="100000"/>
              </a:lnSpc>
              <a:spcBef>
                <a:spcPts val="0"/>
              </a:spcBef>
              <a:spcAft>
                <a:spcPts val="0"/>
              </a:spcAft>
              <a:buClrTx/>
              <a:buSzTx/>
              <a:buFontTx/>
              <a:buNone/>
              <a:tabLst/>
              <a:defRPr/>
            </a:pPr>
            <a:endParaRPr lang="fr-CA" sz="1200" b="0" i="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fr-CA" sz="1200" b="0" i="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fr-CA" sz="1200" b="0" i="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fr-CA" sz="1200" b="0" i="0" kern="1200" dirty="0">
                <a:solidFill>
                  <a:schemeClr val="tx1"/>
                </a:solidFill>
                <a:effectLst/>
                <a:latin typeface="+mn-lt"/>
                <a:ea typeface="+mn-ea"/>
                <a:cs typeface="+mn-cs"/>
              </a:rPr>
              <a:t>Le livre et l’imprimerie ont encouragé l’être humain à organiser sa pensée différemment de l’homme</a:t>
            </a:r>
            <a:r>
              <a:rPr lang="fr-CA" sz="1200" b="0" i="0" kern="1200" baseline="0" dirty="0">
                <a:solidFill>
                  <a:schemeClr val="tx1"/>
                </a:solidFill>
                <a:effectLst/>
                <a:latin typeface="+mn-lt"/>
                <a:ea typeface="+mn-ea"/>
                <a:cs typeface="+mn-cs"/>
              </a:rPr>
              <a:t> tribal.</a:t>
            </a:r>
            <a:r>
              <a:rPr lang="fr-CA" sz="1200" b="0" i="0" kern="1200" dirty="0">
                <a:solidFill>
                  <a:schemeClr val="tx1"/>
                </a:solidFill>
                <a:effectLst/>
                <a:latin typeface="+mn-lt"/>
                <a:ea typeface="+mn-ea"/>
                <a:cs typeface="+mn-cs"/>
              </a:rPr>
              <a:t>.</a:t>
            </a:r>
          </a:p>
          <a:p>
            <a:endParaRPr lang="fr-CA" b="1" dirty="0"/>
          </a:p>
          <a:p>
            <a:r>
              <a:rPr lang="fr-CA" b="1" dirty="0"/>
              <a:t>La galaxie Gutenberg désigne l’univers de la presse imprimée</a:t>
            </a:r>
            <a:r>
              <a:rPr lang="fr-CA" dirty="0"/>
              <a:t>. Marshall </a:t>
            </a:r>
            <a:r>
              <a:rPr lang="fr-CA" dirty="0" err="1"/>
              <a:t>McLuhan</a:t>
            </a:r>
            <a:r>
              <a:rPr lang="fr-CA" dirty="0"/>
              <a:t> avance dans La galaxie Gutenberg que le développement de cet univers témoigne des profonds bouleversements culturels engendrés par l’apparition de nouvelles technologies médiatiques.</a:t>
            </a:r>
          </a:p>
          <a:p>
            <a:endParaRPr lang="fr-CA" dirty="0"/>
          </a:p>
          <a:p>
            <a:r>
              <a:rPr lang="fr-CA" b="1" dirty="0"/>
              <a:t>La galaxie Gutenberg résulte de l’évolution des supports médiatiques</a:t>
            </a:r>
            <a:r>
              <a:rPr lang="fr-CA" dirty="0"/>
              <a:t>. Marshall </a:t>
            </a:r>
            <a:r>
              <a:rPr lang="fr-CA" dirty="0" err="1"/>
              <a:t>McLuhan</a:t>
            </a:r>
            <a:r>
              <a:rPr lang="fr-CA" dirty="0"/>
              <a:t> affirme en effet que la mutation des canaux, ou technologies de transmission de l’information, a une profonde incidence, après une période initiale d’assimilation, sur la manière dont l’individu se rapporte au monde.</a:t>
            </a:r>
          </a:p>
          <a:p>
            <a:endParaRPr lang="fr-CA" dirty="0"/>
          </a:p>
        </p:txBody>
      </p:sp>
      <p:sp>
        <p:nvSpPr>
          <p:cNvPr id="4" name="Espace réservé du numéro de diapositive 3"/>
          <p:cNvSpPr>
            <a:spLocks noGrp="1"/>
          </p:cNvSpPr>
          <p:nvPr>
            <p:ph type="sldNum" sz="quarter" idx="10"/>
          </p:nvPr>
        </p:nvSpPr>
        <p:spPr/>
        <p:txBody>
          <a:bodyPr/>
          <a:lstStyle/>
          <a:p>
            <a:fld id="{D9D70B68-93CF-439A-A4D9-C851A4B89375}" type="slidenum">
              <a:rPr lang="fr-CA" smtClean="0"/>
              <a:t>62</a:t>
            </a:fld>
            <a:endParaRPr lang="fr-CA"/>
          </a:p>
        </p:txBody>
      </p:sp>
    </p:spTree>
    <p:extLst>
      <p:ext uri="{BB962C8B-B14F-4D97-AF65-F5344CB8AC3E}">
        <p14:creationId xmlns:p14="http://schemas.microsoft.com/office/powerpoint/2010/main" val="62501108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b="1" dirty="0"/>
              <a:t>La galaxie Gutenberg désigne l’univers de la presse imprimée</a:t>
            </a:r>
            <a:r>
              <a:rPr lang="fr-CA" dirty="0"/>
              <a:t>. Marshall </a:t>
            </a:r>
            <a:r>
              <a:rPr lang="fr-CA" dirty="0" err="1"/>
              <a:t>McLuhan</a:t>
            </a:r>
            <a:r>
              <a:rPr lang="fr-CA" dirty="0"/>
              <a:t> avance dans La galaxie Gutenberg que le développement de cet univers témoigne des profonds bouleversements culturels engendrés par l’apparition de nouvelles technologies médiatiques.</a:t>
            </a:r>
          </a:p>
          <a:p>
            <a:endParaRPr lang="fr-CA" b="1" dirty="0"/>
          </a:p>
          <a:p>
            <a:r>
              <a:rPr lang="fr-CA" b="1" dirty="0"/>
              <a:t>La galaxie Gutenberg résulte de l’évolution des supports médiatiques</a:t>
            </a:r>
            <a:r>
              <a:rPr lang="fr-CA" dirty="0"/>
              <a:t>. Marshall </a:t>
            </a:r>
            <a:r>
              <a:rPr lang="fr-CA" dirty="0" err="1"/>
              <a:t>McLuhan</a:t>
            </a:r>
            <a:r>
              <a:rPr lang="fr-CA" dirty="0"/>
              <a:t> affirme en effet que la mutation des canaux, ou technologies de transmission de l’information, a une profonde incidence, après une période initiale d’assimilation, sur la manière dont l’individu se rapporte au monde</a:t>
            </a:r>
          </a:p>
        </p:txBody>
      </p:sp>
      <p:sp>
        <p:nvSpPr>
          <p:cNvPr id="4" name="Espace réservé du numéro de diapositive 3"/>
          <p:cNvSpPr>
            <a:spLocks noGrp="1"/>
          </p:cNvSpPr>
          <p:nvPr>
            <p:ph type="sldNum" sz="quarter" idx="10"/>
          </p:nvPr>
        </p:nvSpPr>
        <p:spPr/>
        <p:txBody>
          <a:bodyPr/>
          <a:lstStyle/>
          <a:p>
            <a:fld id="{D9D70B68-93CF-439A-A4D9-C851A4B89375}" type="slidenum">
              <a:rPr lang="fr-CA" smtClean="0"/>
              <a:t>63</a:t>
            </a:fld>
            <a:endParaRPr lang="fr-CA"/>
          </a:p>
        </p:txBody>
      </p:sp>
    </p:spTree>
    <p:extLst>
      <p:ext uri="{BB962C8B-B14F-4D97-AF65-F5344CB8AC3E}">
        <p14:creationId xmlns:p14="http://schemas.microsoft.com/office/powerpoint/2010/main" val="85428089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dirty="0"/>
              <a:t>Comment les </a:t>
            </a:r>
            <a:r>
              <a:rPr lang="fr-CA" dirty="0" err="1"/>
              <a:t>medias</a:t>
            </a:r>
            <a:r>
              <a:rPr lang="fr-CA" dirty="0"/>
              <a:t> évoluent-ils ?</a:t>
            </a:r>
          </a:p>
          <a:p>
            <a:r>
              <a:rPr lang="fr-CA" dirty="0"/>
              <a:t>Il a prédit ce qu’est la télévision aujourd’hui</a:t>
            </a:r>
          </a:p>
          <a:p>
            <a:endParaRPr lang="fr-CA" dirty="0"/>
          </a:p>
          <a:p>
            <a:r>
              <a:rPr lang="fr-CA" dirty="0"/>
              <a:t>Il a prédit</a:t>
            </a:r>
            <a:r>
              <a:rPr lang="fr-CA" baseline="0" dirty="0"/>
              <a:t> qu’une image de meilleure définition et une distribution par câble favoriseraient une spécialisation des chaines et une fragmentation de l’auditoire avec un usage qui serait de plus en plus individuel.</a:t>
            </a:r>
          </a:p>
          <a:p>
            <a:endParaRPr lang="fr-CA" baseline="0" dirty="0"/>
          </a:p>
          <a:p>
            <a:r>
              <a:rPr lang="fr-CA" baseline="0" dirty="0"/>
              <a:t>En 1966, dans une entrevue à CBC, il a prédit qu’un contenu sur mesure serait envoyé selon les goûts des utilisateurs.</a:t>
            </a:r>
          </a:p>
          <a:p>
            <a:endParaRPr lang="fr-CA" baseline="0" dirty="0"/>
          </a:p>
          <a:p>
            <a:r>
              <a:rPr lang="fr-FR" b="1" dirty="0"/>
              <a:t>Ce que </a:t>
            </a:r>
            <a:r>
              <a:rPr lang="fr-FR" b="1" dirty="0" err="1"/>
              <a:t>McLuhan</a:t>
            </a:r>
            <a:r>
              <a:rPr lang="fr-FR" b="1" dirty="0"/>
              <a:t> annonçait (sans le dire ainsi)</a:t>
            </a:r>
          </a:p>
          <a:p>
            <a:r>
              <a:rPr lang="fr-FR" dirty="0"/>
              <a:t>Il disait que </a:t>
            </a:r>
            <a:r>
              <a:rPr lang="fr-FR" b="1" dirty="0"/>
              <a:t>le médium agit sur nous plus profondément que son contenu</a:t>
            </a:r>
            <a:r>
              <a:rPr lang="fr-FR" dirty="0"/>
              <a:t>.</a:t>
            </a:r>
            <a:br>
              <a:rPr lang="fr-FR" dirty="0"/>
            </a:br>
            <a:r>
              <a:rPr lang="fr-FR" dirty="0"/>
              <a:t>→ C’est exactement ce que fait une plateforme comme </a:t>
            </a:r>
            <a:r>
              <a:rPr lang="fr-FR" dirty="0" err="1"/>
              <a:t>TikTok</a:t>
            </a:r>
            <a:r>
              <a:rPr lang="fr-FR" dirty="0"/>
              <a:t> ou Instagram :</a:t>
            </a:r>
            <a:br>
              <a:rPr lang="fr-FR" dirty="0"/>
            </a:br>
            <a:r>
              <a:rPr lang="fr-FR" dirty="0"/>
              <a:t>peu importe les vidéos, c’est </a:t>
            </a:r>
            <a:r>
              <a:rPr lang="fr-FR" b="1" dirty="0"/>
              <a:t>le flux infini, le scroll, la notification</a:t>
            </a:r>
            <a:r>
              <a:rPr lang="fr-FR" dirty="0"/>
              <a:t> qui constitue le vrai message.</a:t>
            </a:r>
          </a:p>
          <a:p>
            <a:r>
              <a:rPr lang="fr-FR" dirty="0"/>
              <a:t>Ces médias </a:t>
            </a:r>
            <a:r>
              <a:rPr lang="fr-FR" b="1" dirty="0"/>
              <a:t>reconfigurent notre perception du temps, du lien social et de l’information</a:t>
            </a:r>
            <a:r>
              <a:rPr lang="fr-FR" dirty="0"/>
              <a:t> — comme la télévision en son temps, mais à un niveau beaucoup plus intime et continu.</a:t>
            </a:r>
          </a:p>
          <a:p>
            <a:endParaRPr lang="fr-CA" baseline="0" dirty="0"/>
          </a:p>
          <a:p>
            <a:r>
              <a:rPr lang="fr-FR" b="1" dirty="0"/>
              <a:t>Dans l’économie de l’attention</a:t>
            </a:r>
          </a:p>
          <a:p>
            <a:r>
              <a:rPr lang="fr-FR" dirty="0"/>
              <a:t>Le </a:t>
            </a:r>
            <a:r>
              <a:rPr lang="fr-FR" b="1" dirty="0"/>
              <a:t>message</a:t>
            </a:r>
            <a:r>
              <a:rPr lang="fr-FR" dirty="0"/>
              <a:t> n’est plus seulement ce que nous voyons ou lisons, mais </a:t>
            </a:r>
            <a:r>
              <a:rPr lang="fr-FR" b="1" dirty="0"/>
              <a:t>le dispositif qui capte notre regard et nos émotions</a:t>
            </a:r>
            <a:r>
              <a:rPr lang="fr-FR" dirty="0"/>
              <a:t>.</a:t>
            </a:r>
          </a:p>
          <a:p>
            <a:r>
              <a:rPr lang="fr-FR" dirty="0"/>
              <a:t>Les plateformes numériques </a:t>
            </a:r>
            <a:r>
              <a:rPr lang="fr-FR" b="1" dirty="0"/>
              <a:t>convertissent l’attention en valeur marchande</a:t>
            </a:r>
            <a:r>
              <a:rPr lang="fr-FR" dirty="0"/>
              <a:t> (clics, vues, données, publicité).</a:t>
            </a:r>
          </a:p>
          <a:p>
            <a:r>
              <a:rPr lang="fr-FR" dirty="0"/>
              <a:t>Ainsi, </a:t>
            </a:r>
            <a:r>
              <a:rPr lang="fr-FR" b="1" dirty="0"/>
              <a:t>le médium n’est plus seulement un canal de communication</a:t>
            </a:r>
            <a:r>
              <a:rPr lang="fr-FR" dirty="0"/>
              <a:t>, mais </a:t>
            </a:r>
            <a:r>
              <a:rPr lang="fr-FR" b="1" dirty="0"/>
              <a:t>une architecture de captation</a:t>
            </a:r>
            <a:r>
              <a:rPr lang="fr-FR" dirty="0"/>
              <a:t> : son “message”, c’est la dépendance attentionnelle qu’il produit.</a:t>
            </a:r>
          </a:p>
          <a:p>
            <a:endParaRPr lang="fr-CA" baseline="0" dirty="0"/>
          </a:p>
          <a:p>
            <a:r>
              <a:rPr lang="fr-FR" dirty="0" err="1"/>
              <a:t>McLuhan</a:t>
            </a:r>
            <a:r>
              <a:rPr lang="fr-FR" dirty="0"/>
              <a:t> nous aide à comprendre que dans l’économie de l’attention, </a:t>
            </a:r>
            <a:r>
              <a:rPr lang="fr-FR" b="1" dirty="0"/>
              <a:t>le vrai message des médias numériques n’est pas ce qu’ils montrent</a:t>
            </a:r>
            <a:r>
              <a:rPr lang="fr-FR" dirty="0"/>
              <a:t>, mais </a:t>
            </a:r>
            <a:r>
              <a:rPr lang="fr-FR" b="1" dirty="0"/>
              <a:t>le fait qu’ils captent, fragmentent et </a:t>
            </a:r>
            <a:r>
              <a:rPr lang="fr-FR" b="1" dirty="0" err="1"/>
              <a:t>marchandisent</a:t>
            </a:r>
            <a:r>
              <a:rPr lang="fr-FR" b="1" dirty="0"/>
              <a:t> notre attention</a:t>
            </a:r>
            <a:r>
              <a:rPr lang="fr-FR" dirty="0"/>
              <a:t>.</a:t>
            </a:r>
          </a:p>
          <a:p>
            <a:r>
              <a:rPr lang="fr-FR" dirty="0"/>
              <a:t>En d’autres termes :</a:t>
            </a:r>
            <a:br>
              <a:rPr lang="fr-FR" dirty="0"/>
            </a:br>
            <a:r>
              <a:rPr lang="fr-FR" b="1" dirty="0"/>
              <a:t>le médium est le message… et aujourd’hui, le message, c’est la captation.</a:t>
            </a:r>
            <a:endParaRPr lang="fr-FR" dirty="0"/>
          </a:p>
          <a:p>
            <a:endParaRPr lang="fr-CA" baseline="0" dirty="0"/>
          </a:p>
          <a:p>
            <a:endParaRPr lang="fr-CA" dirty="0"/>
          </a:p>
        </p:txBody>
      </p:sp>
      <p:sp>
        <p:nvSpPr>
          <p:cNvPr id="4" name="Espace réservé du numéro de diapositive 3"/>
          <p:cNvSpPr>
            <a:spLocks noGrp="1"/>
          </p:cNvSpPr>
          <p:nvPr>
            <p:ph type="sldNum" sz="quarter" idx="10"/>
          </p:nvPr>
        </p:nvSpPr>
        <p:spPr/>
        <p:txBody>
          <a:bodyPr/>
          <a:lstStyle/>
          <a:p>
            <a:fld id="{D9D70B68-93CF-439A-A4D9-C851A4B89375}" type="slidenum">
              <a:rPr lang="fr-CA" smtClean="0"/>
              <a:t>64</a:t>
            </a:fld>
            <a:endParaRPr lang="fr-CA"/>
          </a:p>
        </p:txBody>
      </p:sp>
    </p:spTree>
    <p:extLst>
      <p:ext uri="{BB962C8B-B14F-4D97-AF65-F5344CB8AC3E}">
        <p14:creationId xmlns:p14="http://schemas.microsoft.com/office/powerpoint/2010/main" val="165398667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1" dirty="0"/>
              <a:t>1. Pourquoi cette question est essentielle</a:t>
            </a:r>
          </a:p>
          <a:p>
            <a:r>
              <a:rPr lang="fr-FR" dirty="0"/>
              <a:t>Parce que </a:t>
            </a:r>
            <a:r>
              <a:rPr lang="fr-FR" b="1" dirty="0"/>
              <a:t>celui qui possède un média</a:t>
            </a:r>
            <a:r>
              <a:rPr lang="fr-FR" dirty="0"/>
              <a:t> ne contrôle pas seulement un outil technique,</a:t>
            </a:r>
            <a:br>
              <a:rPr lang="fr-FR" dirty="0"/>
            </a:br>
            <a:r>
              <a:rPr lang="fr-FR" dirty="0"/>
              <a:t>il </a:t>
            </a:r>
            <a:r>
              <a:rPr lang="fr-FR" b="1" dirty="0"/>
              <a:t>oriente les récits, les imaginaires et les opinions</a:t>
            </a:r>
            <a:r>
              <a:rPr lang="fr-FR" dirty="0"/>
              <a:t>.</a:t>
            </a:r>
          </a:p>
          <a:p>
            <a:r>
              <a:rPr lang="fr-FR" dirty="0"/>
              <a:t>La question de la propriété des médias, c’est donc </a:t>
            </a:r>
            <a:r>
              <a:rPr lang="fr-FR" b="1" dirty="0"/>
              <a:t>une question de pouvoir symbolique et politique</a:t>
            </a:r>
            <a:r>
              <a:rPr lang="fr-FR" dirty="0"/>
              <a:t>.</a:t>
            </a:r>
          </a:p>
          <a:p>
            <a:endParaRPr lang="fr-CA" dirty="0"/>
          </a:p>
          <a:p>
            <a:r>
              <a:rPr lang="fr-FR" b="1" dirty="0"/>
              <a:t>5. </a:t>
            </a:r>
            <a:r>
              <a:rPr lang="fr-FR" dirty="0"/>
              <a:t>“À qui appartiennent les médias ?” revient à se demander :</a:t>
            </a:r>
            <a:br>
              <a:rPr lang="fr-FR" dirty="0"/>
            </a:br>
            <a:r>
              <a:rPr lang="fr-FR" dirty="0"/>
              <a:t>– </a:t>
            </a:r>
            <a:r>
              <a:rPr lang="fr-FR" b="1" dirty="0"/>
              <a:t>Qui décide de ce que nous voyons ?</a:t>
            </a:r>
            <a:br>
              <a:rPr lang="fr-FR" dirty="0"/>
            </a:br>
            <a:r>
              <a:rPr lang="fr-FR" dirty="0"/>
              <a:t>– </a:t>
            </a:r>
            <a:r>
              <a:rPr lang="fr-FR" b="1" dirty="0"/>
              <a:t>Qui a le pouvoir de rendre visible ou invisible ?</a:t>
            </a:r>
            <a:br>
              <a:rPr lang="fr-FR" dirty="0"/>
            </a:br>
            <a:r>
              <a:rPr lang="fr-FR" dirty="0"/>
              <a:t>– </a:t>
            </a:r>
            <a:r>
              <a:rPr lang="fr-FR" b="1" dirty="0"/>
              <a:t>Et à qui profitent les récits dominants ?</a:t>
            </a:r>
            <a:endParaRPr lang="fr-FR" dirty="0"/>
          </a:p>
          <a:p>
            <a:r>
              <a:rPr lang="fr-FR" dirty="0"/>
              <a:t>Autrement dit, il ne s’agit pas seulement de propriété juridique, mais de </a:t>
            </a:r>
            <a:r>
              <a:rPr lang="fr-FR" b="1" dirty="0"/>
              <a:t>pouvoir culturel et cognitif</a:t>
            </a:r>
            <a:r>
              <a:rPr lang="fr-FR" dirty="0"/>
              <a:t>.</a:t>
            </a:r>
            <a:br>
              <a:rPr lang="fr-FR" dirty="0"/>
            </a:br>
            <a:r>
              <a:rPr lang="fr-FR" dirty="0"/>
              <a:t>Dans le monde numérique, ce pouvoir est </a:t>
            </a:r>
            <a:r>
              <a:rPr lang="fr-FR" b="1" dirty="0"/>
              <a:t>déplacé, fragmenté, mais plus présent que jamais.</a:t>
            </a:r>
            <a:endParaRPr lang="fr-FR" dirty="0"/>
          </a:p>
          <a:p>
            <a:endParaRPr lang="fr-CA" dirty="0"/>
          </a:p>
        </p:txBody>
      </p:sp>
      <p:sp>
        <p:nvSpPr>
          <p:cNvPr id="4" name="Espace réservé du numéro de diapositive 3"/>
          <p:cNvSpPr>
            <a:spLocks noGrp="1"/>
          </p:cNvSpPr>
          <p:nvPr>
            <p:ph type="sldNum" sz="quarter" idx="5"/>
          </p:nvPr>
        </p:nvSpPr>
        <p:spPr/>
        <p:txBody>
          <a:bodyPr/>
          <a:lstStyle/>
          <a:p>
            <a:fld id="{D9D70B68-93CF-439A-A4D9-C851A4B89375}" type="slidenum">
              <a:rPr lang="fr-CA" smtClean="0"/>
              <a:t>65</a:t>
            </a:fld>
            <a:endParaRPr lang="fr-CA"/>
          </a:p>
        </p:txBody>
      </p:sp>
    </p:spTree>
    <p:extLst>
      <p:ext uri="{BB962C8B-B14F-4D97-AF65-F5344CB8AC3E}">
        <p14:creationId xmlns:p14="http://schemas.microsoft.com/office/powerpoint/2010/main" val="380830232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1" dirty="0"/>
              <a:t>2. Dans les médias traditionnels</a:t>
            </a:r>
          </a:p>
          <a:p>
            <a:r>
              <a:rPr lang="fr-FR" dirty="0"/>
              <a:t>En France (comme ailleurs), la majorité des grands médias appartiennent à </a:t>
            </a:r>
            <a:r>
              <a:rPr lang="fr-FR" b="1" dirty="0"/>
              <a:t>de puissants groupes économiques ou industriels</a:t>
            </a:r>
            <a:r>
              <a:rPr lang="fr-FR" dirty="0"/>
              <a:t> :</a:t>
            </a:r>
            <a:br>
              <a:rPr lang="fr-FR" dirty="0"/>
            </a:br>
            <a:r>
              <a:rPr lang="fr-FR" dirty="0"/>
              <a:t>→ Bouygues (TF1), Bolloré (</a:t>
            </a:r>
            <a:r>
              <a:rPr lang="fr-FR" dirty="0" err="1"/>
              <a:t>CNews</a:t>
            </a:r>
            <a:r>
              <a:rPr lang="fr-FR" dirty="0"/>
              <a:t>, C8), Arnault (Les Échos, Le Parisien), Niel (Le Monde, L’Obs), Dassault (Le Figaro), etc.</a:t>
            </a:r>
          </a:p>
          <a:p>
            <a:r>
              <a:rPr lang="fr-FR" dirty="0"/>
              <a:t>Cela crée un </a:t>
            </a:r>
            <a:r>
              <a:rPr lang="fr-FR" b="1" dirty="0"/>
              <a:t>risque de concentration</a:t>
            </a:r>
            <a:r>
              <a:rPr lang="fr-FR" dirty="0"/>
              <a:t> : une poignée d’acteurs contrôle une grande partie de l’espace médiatique.</a:t>
            </a:r>
          </a:p>
          <a:p>
            <a:r>
              <a:rPr lang="fr-FR" dirty="0"/>
              <a:t>Même si les rédactions gardent souvent une autonomie, les </a:t>
            </a:r>
            <a:r>
              <a:rPr lang="fr-FR" b="1" dirty="0"/>
              <a:t>intérêts économiques ou politiques</a:t>
            </a:r>
            <a:r>
              <a:rPr lang="fr-FR" dirty="0"/>
              <a:t> des propriétaires peuvent influencer les lignes éditoriales, les sujets mis en avant, ou ceux qu’on évite.</a:t>
            </a:r>
          </a:p>
          <a:p>
            <a:endParaRPr lang="fr-CA" dirty="0"/>
          </a:p>
          <a:p>
            <a:endParaRPr lang="fr-CA" dirty="0"/>
          </a:p>
          <a:p>
            <a:r>
              <a:rPr lang="fr-CA" dirty="0"/>
              <a:t>Hubert Beuve‑Méry, fondateur et directeur emblématique du quotidien Le Monde, qualifiait ainsi la situation dans laquelle les journaux, au lieu d’être la propriété des journalistes ou d’entreprises médiatiques, appartiennent à des industriels qui les utilisent pour défendre leurs intérêts. Il avait observé la façon dont divers groupements d’intérêts industriels avaient acquis une grande partie du journal Le Temps en toute discrétion dans les années 1920. Bien qu’il ne soit plus possible aujourd’hui en France d’utiliser des prête‑noms pour entrer au capital d’un média, la presse d’industrie a continué à croître, comme le montrent les exemples de médias propriétés d’industriels du bâtiment, de l’armement ou des travaux publics. La France est aujourd’hui caractérisée par un paysage médiatique dont sont absents les grands groupes purement médiatiques qui existent dans d’autres pays.</a:t>
            </a:r>
            <a:br>
              <a:rPr lang="fr-CA" dirty="0"/>
            </a:br>
            <a:r>
              <a:rPr lang="fr-CA" dirty="0"/>
              <a:t>Réf. : Beuve‑Méry,  « Du Temps au Monde ou la presse et l’argent », conférence au Théâtre des Ambassadeurs, 1956.</a:t>
            </a:r>
          </a:p>
          <a:p>
            <a:endParaRPr lang="fr-CA" dirty="0"/>
          </a:p>
          <a:p>
            <a:endParaRPr lang="fr-CA" dirty="0"/>
          </a:p>
        </p:txBody>
      </p:sp>
      <p:sp>
        <p:nvSpPr>
          <p:cNvPr id="4" name="Espace réservé du numéro de diapositive 3"/>
          <p:cNvSpPr>
            <a:spLocks noGrp="1"/>
          </p:cNvSpPr>
          <p:nvPr>
            <p:ph type="sldNum" sz="quarter" idx="10"/>
          </p:nvPr>
        </p:nvSpPr>
        <p:spPr/>
        <p:txBody>
          <a:bodyPr/>
          <a:lstStyle/>
          <a:p>
            <a:fld id="{D9D70B68-93CF-439A-A4D9-C851A4B89375}" type="slidenum">
              <a:rPr lang="fr-CA" smtClean="0"/>
              <a:t>66</a:t>
            </a:fld>
            <a:endParaRPr lang="fr-CA"/>
          </a:p>
        </p:txBody>
      </p:sp>
    </p:spTree>
    <p:extLst>
      <p:ext uri="{BB962C8B-B14F-4D97-AF65-F5344CB8AC3E}">
        <p14:creationId xmlns:p14="http://schemas.microsoft.com/office/powerpoint/2010/main" val="29610530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sz="1200" b="0" i="0" kern="1200" dirty="0">
                <a:solidFill>
                  <a:schemeClr val="tx1"/>
                </a:solidFill>
                <a:effectLst/>
                <a:latin typeface="+mn-lt"/>
                <a:ea typeface="+mn-ea"/>
                <a:cs typeface="+mn-cs"/>
              </a:rPr>
              <a:t>La ligne éditoriale est un </a:t>
            </a:r>
            <a:r>
              <a:rPr lang="fr-CA" sz="1200" b="1" i="0" kern="1200" dirty="0">
                <a:solidFill>
                  <a:schemeClr val="tx1"/>
                </a:solidFill>
                <a:effectLst/>
                <a:latin typeface="+mn-lt"/>
                <a:ea typeface="+mn-ea"/>
                <a:cs typeface="+mn-cs"/>
              </a:rPr>
              <a:t>ensemble de règles, de décisions et d’axes qui orientent la production de contenu dans un média</a:t>
            </a:r>
            <a:r>
              <a:rPr lang="fr-CA" sz="1200" b="0" i="0" kern="1200" dirty="0">
                <a:solidFill>
                  <a:schemeClr val="tx1"/>
                </a:solidFill>
                <a:effectLst/>
                <a:latin typeface="+mn-lt"/>
                <a:ea typeface="+mn-ea"/>
                <a:cs typeface="+mn-cs"/>
              </a:rPr>
              <a:t>, qu’il soit journal, télévision, radio, site internet ou blog d’entreprise. Elle définit la personnalité et le rôle du média, permettant à ce dernier d’être identifié et reconnu par le lecteur ou le public cible.</a:t>
            </a:r>
          </a:p>
          <a:p>
            <a:endParaRPr lang="fr-CA" sz="1200" b="0" i="0" kern="1200" dirty="0">
              <a:solidFill>
                <a:schemeClr val="tx1"/>
              </a:solidFill>
              <a:effectLst/>
              <a:latin typeface="+mn-lt"/>
              <a:ea typeface="+mn-ea"/>
              <a:cs typeface="+mn-cs"/>
            </a:endParaRPr>
          </a:p>
          <a:p>
            <a:r>
              <a:rPr lang="fr-CA" sz="1200" b="1" i="0" kern="1200" dirty="0">
                <a:solidFill>
                  <a:schemeClr val="tx1"/>
                </a:solidFill>
                <a:effectLst/>
                <a:latin typeface="+mn-lt"/>
                <a:ea typeface="+mn-ea"/>
                <a:cs typeface="+mn-cs"/>
              </a:rPr>
              <a:t>Étapes pour construire une ligne éditoriale</a:t>
            </a:r>
            <a:endParaRPr lang="fr-CA" sz="1200" b="0" i="0" kern="1200" dirty="0">
              <a:solidFill>
                <a:schemeClr val="tx1"/>
              </a:solidFill>
              <a:effectLst/>
              <a:latin typeface="+mn-lt"/>
              <a:ea typeface="+mn-ea"/>
              <a:cs typeface="+mn-cs"/>
            </a:endParaRPr>
          </a:p>
          <a:p>
            <a:r>
              <a:rPr lang="fr-CA" sz="1200" b="1" i="0" kern="1200" dirty="0">
                <a:solidFill>
                  <a:schemeClr val="tx1"/>
                </a:solidFill>
                <a:effectLst/>
                <a:latin typeface="+mn-lt"/>
                <a:ea typeface="+mn-ea"/>
                <a:cs typeface="+mn-cs"/>
              </a:rPr>
              <a:t>Définir les objectifs</a:t>
            </a:r>
            <a:r>
              <a:rPr lang="fr-CA" sz="1200" b="0" i="0" kern="1200" dirty="0">
                <a:solidFill>
                  <a:schemeClr val="tx1"/>
                </a:solidFill>
                <a:effectLst/>
                <a:latin typeface="+mn-lt"/>
                <a:ea typeface="+mn-ea"/>
                <a:cs typeface="+mn-cs"/>
              </a:rPr>
              <a:t> : Identifier les cibles et les </a:t>
            </a:r>
            <a:r>
              <a:rPr lang="fr-CA" sz="1200" b="0" i="0" kern="1200" dirty="0" err="1">
                <a:solidFill>
                  <a:schemeClr val="tx1"/>
                </a:solidFill>
                <a:effectLst/>
                <a:latin typeface="+mn-lt"/>
                <a:ea typeface="+mn-ea"/>
                <a:cs typeface="+mn-cs"/>
              </a:rPr>
              <a:t>personas</a:t>
            </a:r>
            <a:r>
              <a:rPr lang="fr-CA" sz="1200" b="0" i="0" kern="1200" dirty="0">
                <a:solidFill>
                  <a:schemeClr val="tx1"/>
                </a:solidFill>
                <a:effectLst/>
                <a:latin typeface="+mn-lt"/>
                <a:ea typeface="+mn-ea"/>
                <a:cs typeface="+mn-cs"/>
              </a:rPr>
              <a:t> à atteindre, ainsi que les objectifs de communication et de marketing.</a:t>
            </a:r>
          </a:p>
          <a:p>
            <a:r>
              <a:rPr lang="fr-CA" sz="1200" b="1" i="0" kern="1200" dirty="0">
                <a:solidFill>
                  <a:schemeClr val="tx1"/>
                </a:solidFill>
                <a:effectLst/>
                <a:latin typeface="+mn-lt"/>
                <a:ea typeface="+mn-ea"/>
                <a:cs typeface="+mn-cs"/>
              </a:rPr>
              <a:t>Définir le ton et l’approche éditoriale</a:t>
            </a:r>
            <a:r>
              <a:rPr lang="fr-CA" sz="1200" b="0" i="0" kern="1200" dirty="0">
                <a:solidFill>
                  <a:schemeClr val="tx1"/>
                </a:solidFill>
                <a:effectLst/>
                <a:latin typeface="+mn-lt"/>
                <a:ea typeface="+mn-ea"/>
                <a:cs typeface="+mn-cs"/>
              </a:rPr>
              <a:t> : Choix du ton, du style et de l’orientation éditoriale (par exemple, sérieux, humoristique, expert, etc.).</a:t>
            </a:r>
          </a:p>
          <a:p>
            <a:r>
              <a:rPr lang="fr-CA" sz="1200" b="1" i="0" kern="1200" dirty="0">
                <a:solidFill>
                  <a:schemeClr val="tx1"/>
                </a:solidFill>
                <a:effectLst/>
                <a:latin typeface="+mn-lt"/>
                <a:ea typeface="+mn-ea"/>
                <a:cs typeface="+mn-cs"/>
              </a:rPr>
              <a:t>Définir les thématiques à aborder</a:t>
            </a:r>
            <a:r>
              <a:rPr lang="fr-CA" sz="1200" b="0" i="0" kern="1200" dirty="0">
                <a:solidFill>
                  <a:schemeClr val="tx1"/>
                </a:solidFill>
                <a:effectLst/>
                <a:latin typeface="+mn-lt"/>
                <a:ea typeface="+mn-ea"/>
                <a:cs typeface="+mn-cs"/>
              </a:rPr>
              <a:t> : Identification des sujets clés et des domaines de compétence à couvrir.</a:t>
            </a:r>
          </a:p>
          <a:p>
            <a:r>
              <a:rPr lang="fr-CA" sz="1200" b="1" i="0" kern="1200" dirty="0">
                <a:solidFill>
                  <a:schemeClr val="tx1"/>
                </a:solidFill>
                <a:effectLst/>
                <a:latin typeface="+mn-lt"/>
                <a:ea typeface="+mn-ea"/>
                <a:cs typeface="+mn-cs"/>
              </a:rPr>
              <a:t>Définir les règles de contenu</a:t>
            </a:r>
            <a:r>
              <a:rPr lang="fr-CA" sz="1200" b="0" i="0" kern="1200" dirty="0">
                <a:solidFill>
                  <a:schemeClr val="tx1"/>
                </a:solidFill>
                <a:effectLst/>
                <a:latin typeface="+mn-lt"/>
                <a:ea typeface="+mn-ea"/>
                <a:cs typeface="+mn-cs"/>
              </a:rPr>
              <a:t> : Établir des critères pour la qualité et la pertinence des contenus produits.</a:t>
            </a:r>
          </a:p>
          <a:p>
            <a:r>
              <a:rPr lang="fr-CA" sz="1200" b="1" i="0" kern="1200" dirty="0">
                <a:solidFill>
                  <a:schemeClr val="tx1"/>
                </a:solidFill>
                <a:effectLst/>
                <a:latin typeface="+mn-lt"/>
                <a:ea typeface="+mn-ea"/>
                <a:cs typeface="+mn-cs"/>
              </a:rPr>
              <a:t>Définir la fréquence et la planification des publications</a:t>
            </a:r>
            <a:r>
              <a:rPr lang="fr-CA" sz="1200" b="0" i="0" kern="1200" dirty="0">
                <a:solidFill>
                  <a:schemeClr val="tx1"/>
                </a:solidFill>
                <a:effectLst/>
                <a:latin typeface="+mn-lt"/>
                <a:ea typeface="+mn-ea"/>
                <a:cs typeface="+mn-cs"/>
              </a:rPr>
              <a:t> : Établir un calendrier de publication et définir la fréquence des mises à jour.</a:t>
            </a:r>
          </a:p>
          <a:p>
            <a:r>
              <a:rPr lang="fr-CA" sz="1200" b="1" i="0" kern="1200" dirty="0">
                <a:solidFill>
                  <a:schemeClr val="tx1"/>
                </a:solidFill>
                <a:effectLst/>
                <a:latin typeface="+mn-lt"/>
                <a:ea typeface="+mn-ea"/>
                <a:cs typeface="+mn-cs"/>
              </a:rPr>
              <a:t>Définir la modération et les interactions avec les lecteurs</a:t>
            </a:r>
            <a:r>
              <a:rPr lang="fr-CA" sz="1200" b="0" i="0" kern="1200" dirty="0">
                <a:solidFill>
                  <a:schemeClr val="tx1"/>
                </a:solidFill>
                <a:effectLst/>
                <a:latin typeface="+mn-lt"/>
                <a:ea typeface="+mn-ea"/>
                <a:cs typeface="+mn-cs"/>
              </a:rPr>
              <a:t> : Établir des règles pour les commentaires et les interactions avec les lecteurs.</a:t>
            </a:r>
          </a:p>
          <a:p>
            <a:r>
              <a:rPr lang="fr-CA" sz="1200" b="1" i="0" kern="1200" dirty="0">
                <a:solidFill>
                  <a:schemeClr val="tx1"/>
                </a:solidFill>
                <a:effectLst/>
                <a:latin typeface="+mn-lt"/>
                <a:ea typeface="+mn-ea"/>
                <a:cs typeface="+mn-cs"/>
              </a:rPr>
              <a:t>Intégrer la ligne éditoriale dans la stratégie globale</a:t>
            </a:r>
            <a:r>
              <a:rPr lang="fr-CA" sz="1200" b="0" i="0" kern="1200" dirty="0">
                <a:solidFill>
                  <a:schemeClr val="tx1"/>
                </a:solidFill>
                <a:effectLst/>
                <a:latin typeface="+mn-lt"/>
                <a:ea typeface="+mn-ea"/>
                <a:cs typeface="+mn-cs"/>
              </a:rPr>
              <a:t> : Assurer la cohérence entre la ligne éditoriale et la stratégie de communication et de marketing de l’entreprise.</a:t>
            </a:r>
          </a:p>
          <a:p>
            <a:r>
              <a:rPr lang="fr-CA" sz="1200" b="1" i="0" kern="1200" dirty="0">
                <a:solidFill>
                  <a:schemeClr val="tx1"/>
                </a:solidFill>
                <a:effectLst/>
                <a:latin typeface="+mn-lt"/>
                <a:ea typeface="+mn-ea"/>
                <a:cs typeface="+mn-cs"/>
              </a:rPr>
              <a:t>Réviser et adapter la ligne éditoriale</a:t>
            </a:r>
            <a:r>
              <a:rPr lang="fr-CA" sz="1200" b="0" i="0" kern="1200" dirty="0">
                <a:solidFill>
                  <a:schemeClr val="tx1"/>
                </a:solidFill>
                <a:effectLst/>
                <a:latin typeface="+mn-lt"/>
                <a:ea typeface="+mn-ea"/>
                <a:cs typeface="+mn-cs"/>
              </a:rPr>
              <a:t> : Réviser régulièrement la ligne éditoriale pour s’assurer qu’elle est toujours pertinente et adaptée aux besoins de l’entreprise et de son public.</a:t>
            </a:r>
          </a:p>
          <a:p>
            <a:pPr marL="0" marR="0" indent="0" algn="l" defTabSz="914400" rtl="0" eaLnBrk="1" fontAlgn="auto" latinLnBrk="0" hangingPunct="1">
              <a:lnSpc>
                <a:spcPct val="100000"/>
              </a:lnSpc>
              <a:spcBef>
                <a:spcPts val="0"/>
              </a:spcBef>
              <a:spcAft>
                <a:spcPts val="0"/>
              </a:spcAft>
              <a:buClrTx/>
              <a:buSzTx/>
              <a:buFontTx/>
              <a:buNone/>
              <a:tabLst/>
              <a:defRPr/>
            </a:pPr>
            <a:endParaRPr lang="fr-CA" dirty="0"/>
          </a:p>
          <a:p>
            <a:pPr marL="0" marR="0" indent="0" algn="l" defTabSz="914400" rtl="0" eaLnBrk="1" fontAlgn="auto" latinLnBrk="0" hangingPunct="1">
              <a:lnSpc>
                <a:spcPct val="100000"/>
              </a:lnSpc>
              <a:spcBef>
                <a:spcPts val="0"/>
              </a:spcBef>
              <a:spcAft>
                <a:spcPts val="0"/>
              </a:spcAft>
              <a:buClrTx/>
              <a:buSzTx/>
              <a:buFontTx/>
              <a:buNone/>
              <a:tabLst/>
              <a:defRPr/>
            </a:pPr>
            <a:endParaRPr lang="fr-CA" dirty="0"/>
          </a:p>
          <a:p>
            <a:pPr marL="0" marR="0" indent="0" algn="l" defTabSz="914400" rtl="0" eaLnBrk="1" fontAlgn="auto" latinLnBrk="0" hangingPunct="1">
              <a:lnSpc>
                <a:spcPct val="100000"/>
              </a:lnSpc>
              <a:spcBef>
                <a:spcPts val="0"/>
              </a:spcBef>
              <a:spcAft>
                <a:spcPts val="0"/>
              </a:spcAft>
              <a:buClrTx/>
              <a:buSzTx/>
              <a:buFontTx/>
              <a:buNone/>
              <a:tabLst/>
              <a:defRPr/>
            </a:pPr>
            <a:endParaRPr lang="fr-CA" dirty="0"/>
          </a:p>
          <a:p>
            <a:pPr marL="0" marR="0" indent="0" algn="l" defTabSz="914400" rtl="0" eaLnBrk="1" fontAlgn="auto" latinLnBrk="0" hangingPunct="1">
              <a:lnSpc>
                <a:spcPct val="100000"/>
              </a:lnSpc>
              <a:spcBef>
                <a:spcPts val="0"/>
              </a:spcBef>
              <a:spcAft>
                <a:spcPts val="0"/>
              </a:spcAft>
              <a:buClrTx/>
              <a:buSzTx/>
              <a:buFontTx/>
              <a:buNone/>
              <a:tabLst/>
              <a:defRPr/>
            </a:pPr>
            <a:r>
              <a:rPr lang="fr-CA" dirty="0"/>
              <a:t>Choisir la ligne éditoriale revient à dire ce que le média couvre ou ne couvre pas. Crucial. Crucial pour le directeur général (directeur de la publication), car il nomme un rédacteur en chef (directeur de la rédaction) pour qu’il applique ensuite cette ligne en toute indépendance. Crucial donc aussi pour le rédacteur en chef et sa rédaction. Crucial pour la régie, qui sait ainsi si cette ligne éditoriale va permettre de vendre plus ou moins difficilement de la pub à côté de la partie rédactionnelle. Crucial enfin et surtout pour le public, qui saura à quoi s’attendre. Bizarrement, la ligne éditoriale est rarement claire et transparente dans les médias hors agences de presse. Elle dépend largement, me semble-t-il, de ce que le rédacteur en chef a dans le crâne et de l’historique du média (populaire au Parisien, plutôt engagée à gauche au Monde, plutôt engagée à droite au Figaro…) et même de ses lecteurs (communistes à L’Huma, catholiques à La Croix, européens et humanistes à Ouest-France…). La facilité consiste à trouver un slogan fourre-tout, disons ombrelle pour parler marketing, et à l’inscrire en une comme au New York Times (« All the News </a:t>
            </a:r>
            <a:r>
              <a:rPr lang="fr-CA" dirty="0" err="1"/>
              <a:t>that’s</a:t>
            </a:r>
            <a:r>
              <a:rPr lang="fr-CA" dirty="0"/>
              <a:t> Fit to </a:t>
            </a:r>
            <a:r>
              <a:rPr lang="fr-CA" dirty="0" err="1"/>
              <a:t>Print</a:t>
            </a:r>
            <a:r>
              <a:rPr lang="fr-CA" dirty="0"/>
              <a:t> ») ou, pan ! sur les quotidiens de </a:t>
            </a:r>
            <a:r>
              <a:rPr lang="fr-CA" dirty="0" err="1"/>
              <a:t>PlayBac</a:t>
            </a:r>
            <a:r>
              <a:rPr lang="fr-CA" dirty="0"/>
              <a:t> Presse (« On en apprend tous les jours »).</a:t>
            </a:r>
          </a:p>
        </p:txBody>
      </p:sp>
      <p:sp>
        <p:nvSpPr>
          <p:cNvPr id="4" name="Espace réservé du numéro de diapositive 3"/>
          <p:cNvSpPr>
            <a:spLocks noGrp="1"/>
          </p:cNvSpPr>
          <p:nvPr>
            <p:ph type="sldNum" sz="quarter" idx="10"/>
          </p:nvPr>
        </p:nvSpPr>
        <p:spPr/>
        <p:txBody>
          <a:bodyPr/>
          <a:lstStyle/>
          <a:p>
            <a:fld id="{D9D70B68-93CF-439A-A4D9-C851A4B89375}" type="slidenum">
              <a:rPr lang="fr-CA" smtClean="0"/>
              <a:t>67</a:t>
            </a:fld>
            <a:endParaRPr lang="fr-CA"/>
          </a:p>
        </p:txBody>
      </p:sp>
    </p:spTree>
    <p:extLst>
      <p:ext uri="{BB962C8B-B14F-4D97-AF65-F5344CB8AC3E}">
        <p14:creationId xmlns:p14="http://schemas.microsoft.com/office/powerpoint/2010/main" val="15970863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1" dirty="0"/>
              <a:t>3. Avec le numérique, le pouvoir change d’échelle</a:t>
            </a:r>
          </a:p>
          <a:p>
            <a:r>
              <a:rPr lang="fr-FR" dirty="0"/>
              <a:t>Les nouveaux “propriétaires des médias”, ce sont désormais les </a:t>
            </a:r>
            <a:r>
              <a:rPr lang="fr-FR" b="1" dirty="0"/>
              <a:t>plateformes</a:t>
            </a:r>
            <a:r>
              <a:rPr lang="fr-FR" dirty="0"/>
              <a:t> :</a:t>
            </a:r>
            <a:br>
              <a:rPr lang="fr-FR" dirty="0"/>
            </a:br>
            <a:r>
              <a:rPr lang="fr-FR" b="1" dirty="0"/>
              <a:t>Meta (Facebook, Instagram), Google (YouTube), X (Twitter), </a:t>
            </a:r>
            <a:r>
              <a:rPr lang="fr-FR" b="1" dirty="0" err="1"/>
              <a:t>TikTok</a:t>
            </a:r>
            <a:r>
              <a:rPr lang="fr-FR" b="1" dirty="0"/>
              <a:t>, Netflix</a:t>
            </a:r>
            <a:r>
              <a:rPr lang="fr-FR" dirty="0"/>
              <a:t>, etc.</a:t>
            </a:r>
          </a:p>
          <a:p>
            <a:r>
              <a:rPr lang="fr-FR" dirty="0"/>
              <a:t>Ces entreprises ne produisent pas directement les contenus : elles </a:t>
            </a:r>
            <a:r>
              <a:rPr lang="fr-FR" b="1" dirty="0"/>
              <a:t>contrôlent la distribution, la visibilité et les données</a:t>
            </a:r>
            <a:r>
              <a:rPr lang="fr-FR" dirty="0"/>
              <a:t>.</a:t>
            </a:r>
          </a:p>
          <a:p>
            <a:r>
              <a:rPr lang="fr-FR" dirty="0"/>
              <a:t>Le pouvoir ne passe plus seulement par la propriété des rédactions, mais par </a:t>
            </a:r>
            <a:r>
              <a:rPr lang="fr-FR" b="1" dirty="0"/>
              <a:t>les algorithmes</a:t>
            </a:r>
            <a:r>
              <a:rPr lang="fr-FR" dirty="0"/>
              <a:t> qui décident ce que nous voyons.</a:t>
            </a:r>
            <a:br>
              <a:rPr lang="fr-FR" dirty="0"/>
            </a:br>
            <a:r>
              <a:rPr lang="fr-FR" dirty="0"/>
              <a:t>→ C’est une </a:t>
            </a:r>
            <a:r>
              <a:rPr lang="fr-FR" b="1" dirty="0"/>
              <a:t>propriété invisible</a:t>
            </a:r>
            <a:r>
              <a:rPr lang="fr-FR" dirty="0"/>
              <a:t>, mais redoutablement efficace.</a:t>
            </a:r>
          </a:p>
          <a:p>
            <a:endParaRPr lang="fr-FR" altLang="fr-FR" b="1" dirty="0"/>
          </a:p>
          <a:p>
            <a:r>
              <a:rPr lang="fr-FR" b="1" dirty="0"/>
              <a:t>4. De la propriété à la captation</a:t>
            </a:r>
          </a:p>
          <a:p>
            <a:r>
              <a:rPr lang="fr-FR" dirty="0"/>
              <a:t>Dans l’économie numérique, ce ne sont plus seulement les médias qu’on possède,</a:t>
            </a:r>
            <a:br>
              <a:rPr lang="fr-FR" dirty="0"/>
            </a:br>
            <a:r>
              <a:rPr lang="fr-FR" dirty="0"/>
              <a:t>mais </a:t>
            </a:r>
            <a:r>
              <a:rPr lang="fr-FR" b="1" dirty="0"/>
              <a:t>l’attention et les données des utilisateurs</a:t>
            </a:r>
            <a:r>
              <a:rPr lang="fr-FR" dirty="0"/>
              <a:t> qu’on exploite.</a:t>
            </a:r>
          </a:p>
          <a:p>
            <a:r>
              <a:rPr lang="fr-FR" dirty="0"/>
              <a:t>Le modèle économique repose sur la publicité ciblée et la </a:t>
            </a:r>
            <a:r>
              <a:rPr lang="fr-FR" b="1" dirty="0"/>
              <a:t>monétisation du comportement</a:t>
            </a:r>
            <a:r>
              <a:rPr lang="fr-FR" dirty="0"/>
              <a:t>.</a:t>
            </a:r>
          </a:p>
          <a:p>
            <a:r>
              <a:rPr lang="fr-FR" dirty="0"/>
              <a:t>On passe donc de la question : “Qui possède le média ?” à “</a:t>
            </a:r>
            <a:r>
              <a:rPr lang="fr-FR" b="1" dirty="0"/>
              <a:t>Qui possède nos traces, notre attention, nos affects ?</a:t>
            </a:r>
            <a:r>
              <a:rPr lang="fr-FR" dirty="0"/>
              <a:t>”</a:t>
            </a:r>
          </a:p>
          <a:p>
            <a:endParaRPr lang="fr-FR" altLang="fr-FR" b="1" dirty="0"/>
          </a:p>
          <a:p>
            <a:endParaRPr lang="fr-FR" altLang="fr-FR" b="1" dirty="0"/>
          </a:p>
          <a:p>
            <a:r>
              <a:rPr lang="fr-FR" altLang="fr-FR" b="1" dirty="0"/>
              <a:t>World Wide Web </a:t>
            </a:r>
          </a:p>
          <a:p>
            <a:pPr lvl="1"/>
            <a:r>
              <a:rPr lang="fr-FR" altLang="fr-FR" dirty="0"/>
              <a:t>Espace multiforme et complexe de production et diffusion de contenus</a:t>
            </a:r>
          </a:p>
          <a:p>
            <a:pPr lvl="1"/>
            <a:r>
              <a:rPr lang="fr-FR" altLang="fr-FR" dirty="0"/>
              <a:t>Technologies de diffusion directe des contenus sur le Web qui facilitent l’</a:t>
            </a:r>
            <a:r>
              <a:rPr lang="fr-FR" altLang="fr-FR" dirty="0" err="1"/>
              <a:t>autopublication</a:t>
            </a:r>
            <a:endParaRPr lang="fr-FR" altLang="fr-FR" dirty="0"/>
          </a:p>
          <a:p>
            <a:pPr lvl="1"/>
            <a:r>
              <a:rPr lang="fr-FR" altLang="fr-FR" dirty="0"/>
              <a:t>Participation sollicitée des internautes</a:t>
            </a:r>
          </a:p>
          <a:p>
            <a:endParaRPr lang="fr-FR" altLang="fr-FR" dirty="0"/>
          </a:p>
          <a:p>
            <a:r>
              <a:rPr lang="fr-FR" altLang="fr-FR" dirty="0"/>
              <a:t>Régulations dépendantes du format des espaces de participation</a:t>
            </a:r>
          </a:p>
          <a:p>
            <a:endParaRPr lang="fr-FR" dirty="0"/>
          </a:p>
          <a:p>
            <a:r>
              <a:rPr lang="fr-CA" dirty="0"/>
              <a:t>Et l’arrivée à la fin des années 90 d’Internet</a:t>
            </a:r>
          </a:p>
          <a:p>
            <a:r>
              <a:rPr lang="fr-CA" dirty="0"/>
              <a:t>Apparition des journaux sur le Web</a:t>
            </a:r>
          </a:p>
          <a:p>
            <a:r>
              <a:rPr lang="fr-CA" dirty="0"/>
              <a:t>Apparition des blogs et des Réseaux sociaux</a:t>
            </a:r>
          </a:p>
          <a:p>
            <a:endParaRPr lang="fr-CA" dirty="0"/>
          </a:p>
          <a:p>
            <a:r>
              <a:rPr lang="fr-CA" dirty="0"/>
              <a:t>Développement des réseaux sociaux</a:t>
            </a:r>
          </a:p>
          <a:p>
            <a:pPr lvl="1"/>
            <a:r>
              <a:rPr lang="fr-CA" dirty="0"/>
              <a:t>Twitter et FB </a:t>
            </a:r>
            <a:r>
              <a:rPr lang="fr-CA" dirty="0" err="1"/>
              <a:t>considerent</a:t>
            </a:r>
            <a:r>
              <a:rPr lang="fr-CA" dirty="0"/>
              <a:t> qu’ils ne sont que des tuyaux. Transportent des informations mais ne regardent pas le contenu</a:t>
            </a:r>
          </a:p>
          <a:p>
            <a:pPr lvl="2"/>
            <a:r>
              <a:rPr lang="fr-CA" dirty="0"/>
              <a:t>Responsabilité des plateformes</a:t>
            </a:r>
          </a:p>
          <a:p>
            <a:pPr lvl="2"/>
            <a:r>
              <a:rPr lang="fr-CA" dirty="0" err="1"/>
              <a:t>Fake</a:t>
            </a:r>
            <a:r>
              <a:rPr lang="fr-CA" dirty="0"/>
              <a:t> News : la manipulation de l’information a </a:t>
            </a:r>
            <a:r>
              <a:rPr lang="fr-CA" dirty="0" err="1"/>
              <a:t>tjs</a:t>
            </a:r>
            <a:r>
              <a:rPr lang="fr-CA" dirty="0"/>
              <a:t> existé mais là, c’est viral</a:t>
            </a:r>
          </a:p>
          <a:p>
            <a:endParaRPr lang="fr-CA" dirty="0"/>
          </a:p>
          <a:p>
            <a:r>
              <a:rPr lang="fr-CA" b="1" dirty="0"/>
              <a:t>Outils de la chaine éditoriale</a:t>
            </a:r>
          </a:p>
          <a:p>
            <a:pPr lvl="1"/>
            <a:r>
              <a:rPr lang="fr-FR" altLang="fr-FR" dirty="0"/>
              <a:t>Évolution vers une chaîne de production informatisée multi-supports. La publication Web peut être une chaîne parallèle à l'édition papier, avec ses propres contenus  et ses propres bases de données, mais peut aussi muter vers une plate-forme de publication unique multi-supports</a:t>
            </a:r>
          </a:p>
          <a:p>
            <a:pPr lvl="1"/>
            <a:r>
              <a:rPr lang="fr-FR" altLang="fr-FR" dirty="0"/>
              <a:t>De nouveaux modes éditoriaux : portails, sites d’auteurs, blogs, sites collaboratifs, </a:t>
            </a:r>
          </a:p>
        </p:txBody>
      </p:sp>
      <p:sp>
        <p:nvSpPr>
          <p:cNvPr id="4" name="Espace réservé du numéro de diapositive 3"/>
          <p:cNvSpPr>
            <a:spLocks noGrp="1"/>
          </p:cNvSpPr>
          <p:nvPr>
            <p:ph type="sldNum" sz="quarter" idx="10"/>
          </p:nvPr>
        </p:nvSpPr>
        <p:spPr/>
        <p:txBody>
          <a:bodyPr/>
          <a:lstStyle/>
          <a:p>
            <a:fld id="{D9D70B68-93CF-439A-A4D9-C851A4B89375}" type="slidenum">
              <a:rPr lang="fr-CA" smtClean="0"/>
              <a:t>68</a:t>
            </a:fld>
            <a:endParaRPr lang="fr-CA"/>
          </a:p>
        </p:txBody>
      </p:sp>
    </p:spTree>
    <p:extLst>
      <p:ext uri="{BB962C8B-B14F-4D97-AF65-F5344CB8AC3E}">
        <p14:creationId xmlns:p14="http://schemas.microsoft.com/office/powerpoint/2010/main" val="61757941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lvl="1"/>
            <a:r>
              <a:rPr lang="fr-FR" altLang="fr-FR" dirty="0"/>
              <a:t>Outils de la chaine éditoriale</a:t>
            </a:r>
          </a:p>
          <a:p>
            <a:pPr lvl="1"/>
            <a:r>
              <a:rPr lang="fr-FR" altLang="fr-FR" dirty="0"/>
              <a:t>Évolution vers une chaîne de production informatisée multi-supports. La publication Web peut être une chaîne parallèle à l'édition papier, avec ses propres contenus  et ses propres bases de données, mais peut aussi muter vers une plate-forme de publication unique multi-supports</a:t>
            </a:r>
          </a:p>
          <a:p>
            <a:pPr lvl="1"/>
            <a:r>
              <a:rPr lang="fr-FR" altLang="fr-FR" dirty="0"/>
              <a:t>De nouveaux modes éditoriaux : portails, sites d’auteurs, blogs, sites collaboratifs, </a:t>
            </a:r>
          </a:p>
          <a:p>
            <a:pPr lvl="1"/>
            <a:endParaRPr lang="fr-FR" altLang="fr-FR" dirty="0"/>
          </a:p>
          <a:p>
            <a:pPr lvl="1"/>
            <a:endParaRPr lang="fr-FR" altLang="fr-FR" dirty="0"/>
          </a:p>
          <a:p>
            <a:pPr lvl="1"/>
            <a:r>
              <a:rPr lang="fr-FR" altLang="fr-FR" dirty="0"/>
              <a:t>L'édition électronique reste encore souvent une production  différente et parallèle à la production papier, ce ne sont pas forcément les mêmes acteurs qui s'en occupent. </a:t>
            </a:r>
          </a:p>
          <a:p>
            <a:pPr lvl="1"/>
            <a:endParaRPr lang="fr-FR" altLang="fr-FR" dirty="0"/>
          </a:p>
          <a:p>
            <a:pPr lvl="1"/>
            <a:r>
              <a:rPr lang="fr-FR" altLang="fr-FR" dirty="0"/>
              <a:t>Dans le cas du développement d'une chaîne d'édition multi-support, on assiste  aujourd'hui à une mise en avant de la version électronique, le papier devenant alors un produit  dérivé que l'on peut acheter en complément. </a:t>
            </a:r>
          </a:p>
          <a:p>
            <a:endParaRPr lang="fr-CA" dirty="0"/>
          </a:p>
          <a:p>
            <a:endParaRPr lang="fr-CA" dirty="0"/>
          </a:p>
          <a:p>
            <a:endParaRPr lang="fr-CA" dirty="0"/>
          </a:p>
          <a:p>
            <a:pPr lvl="1"/>
            <a:endParaRPr lang="fr-FR" altLang="fr-FR" dirty="0"/>
          </a:p>
          <a:p>
            <a:endParaRPr lang="fr-CA" dirty="0"/>
          </a:p>
          <a:p>
            <a:endParaRPr lang="fr-CA" dirty="0"/>
          </a:p>
        </p:txBody>
      </p:sp>
      <p:sp>
        <p:nvSpPr>
          <p:cNvPr id="4" name="Espace réservé du numéro de diapositive 3"/>
          <p:cNvSpPr>
            <a:spLocks noGrp="1"/>
          </p:cNvSpPr>
          <p:nvPr>
            <p:ph type="sldNum" sz="quarter" idx="10"/>
          </p:nvPr>
        </p:nvSpPr>
        <p:spPr/>
        <p:txBody>
          <a:bodyPr/>
          <a:lstStyle/>
          <a:p>
            <a:fld id="{D9D70B68-93CF-439A-A4D9-C851A4B89375}" type="slidenum">
              <a:rPr lang="fr-CA" smtClean="0"/>
              <a:t>69</a:t>
            </a:fld>
            <a:endParaRPr lang="fr-CA"/>
          </a:p>
        </p:txBody>
      </p:sp>
    </p:spTree>
    <p:extLst>
      <p:ext uri="{BB962C8B-B14F-4D97-AF65-F5344CB8AC3E}">
        <p14:creationId xmlns:p14="http://schemas.microsoft.com/office/powerpoint/2010/main" val="263940249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Le Web n’a pas simplement ajouté un outil au journalisme : il en a </a:t>
            </a:r>
            <a:r>
              <a:rPr lang="fr-FR" b="1" dirty="0"/>
              <a:t>bouleversé les fondements</a:t>
            </a:r>
            <a:r>
              <a:rPr lang="fr-FR" dirty="0"/>
              <a:t>.</a:t>
            </a:r>
          </a:p>
          <a:p>
            <a:r>
              <a:rPr lang="fr-FR" dirty="0"/>
              <a:t>Avant Internet, le journaliste contrôlait le flux de l’information : il décidait </a:t>
            </a:r>
            <a:r>
              <a:rPr lang="fr-FR" i="1" dirty="0"/>
              <a:t>ce qu’on savait, quand et comment</a:t>
            </a:r>
            <a:r>
              <a:rPr lang="fr-FR" dirty="0"/>
              <a:t>. Aujourd’hui, </a:t>
            </a:r>
            <a:r>
              <a:rPr lang="fr-FR" b="1" dirty="0"/>
              <a:t>tout le monde publie, commente, partage</a:t>
            </a:r>
            <a:r>
              <a:rPr lang="fr-FR" dirty="0"/>
              <a:t> — et l’information circule avant même d’être vérifiée.</a:t>
            </a:r>
          </a:p>
          <a:p>
            <a:r>
              <a:rPr lang="fr-FR" dirty="0"/>
              <a:t>Le métier a donc changé : le journaliste n’est plus seulement celui qui “annonce”, mais celui qui </a:t>
            </a:r>
            <a:r>
              <a:rPr lang="fr-FR" b="1" dirty="0"/>
              <a:t>vérifie, hiérarchise, contextualise</a:t>
            </a:r>
            <a:r>
              <a:rPr lang="fr-FR" dirty="0"/>
              <a:t>. Il devient une sorte de </a:t>
            </a:r>
            <a:r>
              <a:rPr lang="fr-FR" b="1" dirty="0"/>
              <a:t>boussole dans le flux</a:t>
            </a:r>
            <a:r>
              <a:rPr lang="fr-FR" dirty="0"/>
              <a:t>, celui qui aide à distinguer le vrai du faux, l’important du bruit.</a:t>
            </a:r>
          </a:p>
          <a:p>
            <a:r>
              <a:rPr lang="fr-FR" dirty="0"/>
              <a:t>Mais cette révolution numérique a aussi ses effets pervers :</a:t>
            </a:r>
          </a:p>
          <a:p>
            <a:r>
              <a:rPr lang="fr-FR" dirty="0"/>
              <a:t>la </a:t>
            </a:r>
            <a:r>
              <a:rPr lang="fr-FR" b="1" dirty="0"/>
              <a:t>pression du temps réel</a:t>
            </a:r>
            <a:r>
              <a:rPr lang="fr-FR" dirty="0"/>
              <a:t>, où il faut être le premier à publier ;</a:t>
            </a:r>
          </a:p>
          <a:p>
            <a:r>
              <a:rPr lang="fr-FR" dirty="0"/>
              <a:t>la </a:t>
            </a:r>
            <a:r>
              <a:rPr lang="fr-FR" b="1" dirty="0"/>
              <a:t>dépendance aux plateformes</a:t>
            </a:r>
            <a:r>
              <a:rPr lang="fr-FR" dirty="0"/>
              <a:t> comme Google, Meta ou X, qui décident ce que nous voyons ;</a:t>
            </a:r>
          </a:p>
          <a:p>
            <a:r>
              <a:rPr lang="fr-FR" dirty="0"/>
              <a:t>et la </a:t>
            </a:r>
            <a:r>
              <a:rPr lang="fr-FR" b="1" dirty="0"/>
              <a:t>crise de confiance</a:t>
            </a:r>
            <a:r>
              <a:rPr lang="fr-FR" dirty="0"/>
              <a:t> d’un public submergé d’informations.</a:t>
            </a:r>
          </a:p>
          <a:p>
            <a:r>
              <a:rPr lang="fr-FR" dirty="0"/>
              <a:t>Pourtant, le rôle du journaliste reste fondamental :</a:t>
            </a:r>
            <a:br>
              <a:rPr lang="fr-FR" dirty="0"/>
            </a:br>
            <a:r>
              <a:rPr lang="fr-FR" dirty="0"/>
              <a:t>dans un monde saturé de données, </a:t>
            </a:r>
            <a:r>
              <a:rPr lang="fr-FR" b="1" dirty="0"/>
              <a:t>celui qui donne du sens, c’est encore lui</a:t>
            </a:r>
            <a:r>
              <a:rPr lang="fr-FR" dirty="0"/>
              <a:t>.</a:t>
            </a:r>
          </a:p>
          <a:p>
            <a:r>
              <a:rPr lang="fr-FR" dirty="0"/>
              <a:t>Le Web n’a pas tué le journalisme : il l’a rendu </a:t>
            </a:r>
            <a:r>
              <a:rPr lang="fr-FR" b="1" dirty="0"/>
              <a:t>plus fragile, mais aussi plus nécessaire que jamais</a:t>
            </a:r>
            <a:r>
              <a:rPr lang="fr-FR" dirty="0"/>
              <a:t>.</a:t>
            </a:r>
          </a:p>
          <a:p>
            <a:endParaRPr lang="fr-CA" altLang="fr-FR" dirty="0"/>
          </a:p>
          <a:p>
            <a:endParaRPr lang="fr-CA" altLang="fr-FR" dirty="0"/>
          </a:p>
          <a:p>
            <a:endParaRPr lang="fr-CA" altLang="fr-FR" dirty="0"/>
          </a:p>
          <a:p>
            <a:endParaRPr lang="fr-CA" altLang="fr-FR" dirty="0"/>
          </a:p>
          <a:p>
            <a:r>
              <a:rPr lang="fr-CA" altLang="fr-FR" dirty="0"/>
              <a:t>Les nouvelles technologies effacent progressivement les limites entre les métiers de journaliste, photographe et caméraman, quel que soit le sujet à couvrir.</a:t>
            </a:r>
          </a:p>
          <a:p>
            <a:r>
              <a:rPr lang="fr-CA" altLang="fr-FR" dirty="0"/>
              <a:t>Il s’agit pour les journalistes d’un outil magique pour permettre des échanges interculturels qui auraient été inconcevables il y a 20 ans.</a:t>
            </a:r>
          </a:p>
          <a:p>
            <a:endParaRPr lang="fr-CA" altLang="fr-FR" dirty="0"/>
          </a:p>
          <a:p>
            <a:r>
              <a:rPr lang="fr-CA" altLang="fr-FR" dirty="0"/>
              <a:t>Mais attention à la désinformation, à la surinformation.</a:t>
            </a:r>
          </a:p>
          <a:p>
            <a:endParaRPr lang="fr-CA" altLang="fr-FR" dirty="0"/>
          </a:p>
          <a:p>
            <a:r>
              <a:rPr lang="fr-FR" altLang="fr-FR" dirty="0"/>
              <a:t>Le rôle des GAFAM dans les systèmes informationnels</a:t>
            </a:r>
          </a:p>
          <a:p>
            <a:r>
              <a:rPr lang="fr-FR" altLang="fr-FR" dirty="0"/>
              <a:t>Le rôle des gouvernements / </a:t>
            </a:r>
            <a:r>
              <a:rPr lang="fr-FR" altLang="fr-FR" dirty="0" err="1"/>
              <a:t>ong</a:t>
            </a:r>
            <a:r>
              <a:rPr lang="fr-FR" altLang="fr-FR" dirty="0"/>
              <a:t>, etc. dans la diffusion d’informations</a:t>
            </a:r>
          </a:p>
          <a:p>
            <a:pPr lvl="1"/>
            <a:r>
              <a:rPr lang="fr-CA" altLang="fr-FR" dirty="0"/>
              <a:t>Le journalisme citoyen (</a:t>
            </a:r>
            <a:r>
              <a:rPr lang="fr-CA" altLang="fr-FR" dirty="0" err="1"/>
              <a:t>Pelissier</a:t>
            </a:r>
            <a:r>
              <a:rPr lang="fr-CA" altLang="fr-FR" dirty="0"/>
              <a:t>/</a:t>
            </a:r>
            <a:r>
              <a:rPr lang="fr-CA" altLang="fr-FR" dirty="0" err="1"/>
              <a:t>Chaudi</a:t>
            </a:r>
            <a:r>
              <a:rPr lang="fr-CA" altLang="fr-FR" dirty="0"/>
              <a:t> 2021) promet de donner la voix à tous et toutes. Quelles sont les parts de la désinformation et de la </a:t>
            </a:r>
            <a:r>
              <a:rPr lang="fr-CA" altLang="fr-FR" dirty="0" err="1"/>
              <a:t>mésinformation</a:t>
            </a:r>
            <a:r>
              <a:rPr lang="fr-CA" altLang="fr-FR" dirty="0"/>
              <a:t> ? </a:t>
            </a:r>
          </a:p>
          <a:p>
            <a:pPr lvl="1"/>
            <a:endParaRPr lang="fr-CA" altLang="fr-FR" dirty="0"/>
          </a:p>
          <a:p>
            <a:pPr lvl="1"/>
            <a:r>
              <a:rPr lang="fr-CA" altLang="fr-FR" b="1" dirty="0"/>
              <a:t>De manière plus générale, comment les journalistes gèrent-ils le Web 2.0 ?</a:t>
            </a:r>
          </a:p>
          <a:p>
            <a:pPr lvl="1"/>
            <a:endParaRPr lang="fr-CA" altLang="fr-FR" b="1" dirty="0"/>
          </a:p>
          <a:p>
            <a:pPr lvl="1"/>
            <a:endParaRPr lang="fr-CA" altLang="fr-FR" b="1" dirty="0"/>
          </a:p>
          <a:p>
            <a:endParaRPr lang="fr-FR" altLang="fr-FR" dirty="0"/>
          </a:p>
        </p:txBody>
      </p:sp>
      <p:sp>
        <p:nvSpPr>
          <p:cNvPr id="4" name="Espace réservé du numéro de diapositive 3"/>
          <p:cNvSpPr>
            <a:spLocks noGrp="1"/>
          </p:cNvSpPr>
          <p:nvPr>
            <p:ph type="sldNum" sz="quarter" idx="10"/>
          </p:nvPr>
        </p:nvSpPr>
        <p:spPr/>
        <p:txBody>
          <a:bodyPr/>
          <a:lstStyle/>
          <a:p>
            <a:fld id="{D9D70B68-93CF-439A-A4D9-C851A4B89375}" type="slidenum">
              <a:rPr lang="fr-CA" smtClean="0"/>
              <a:t>70</a:t>
            </a:fld>
            <a:endParaRPr lang="fr-CA"/>
          </a:p>
        </p:txBody>
      </p:sp>
    </p:spTree>
    <p:extLst>
      <p:ext uri="{BB962C8B-B14F-4D97-AF65-F5344CB8AC3E}">
        <p14:creationId xmlns:p14="http://schemas.microsoft.com/office/powerpoint/2010/main" val="373431646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sz="1200" b="0" i="0" kern="1200" dirty="0">
                <a:solidFill>
                  <a:schemeClr val="tx1"/>
                </a:solidFill>
                <a:effectLst/>
                <a:latin typeface="+mn-lt"/>
                <a:ea typeface="+mn-ea"/>
                <a:cs typeface="+mn-cs"/>
              </a:rPr>
              <a:t>La </a:t>
            </a:r>
            <a:r>
              <a:rPr lang="fr-CA" sz="1200" b="1" i="0" kern="1200" dirty="0">
                <a:solidFill>
                  <a:schemeClr val="tx1"/>
                </a:solidFill>
                <a:effectLst/>
                <a:latin typeface="+mn-lt"/>
                <a:ea typeface="+mn-ea"/>
                <a:cs typeface="+mn-cs"/>
              </a:rPr>
              <a:t>multiplication des médias</a:t>
            </a:r>
            <a:r>
              <a:rPr lang="fr-CA" sz="1200" b="0" i="0" kern="1200" dirty="0">
                <a:solidFill>
                  <a:schemeClr val="tx1"/>
                </a:solidFill>
                <a:effectLst/>
                <a:latin typeface="+mn-lt"/>
                <a:ea typeface="+mn-ea"/>
                <a:cs typeface="+mn-cs"/>
              </a:rPr>
              <a:t> est un phénomène récent qui caractérise notre époque. Elle résulte de l’émergence de nouveaux acteurs, tels que les réseaux sociaux, les blogs, les podcasts et les plateformes de streaming, qui ont modifié la façon dont nous consommons et produisons l’information.</a:t>
            </a:r>
          </a:p>
          <a:p>
            <a:endParaRPr lang="fr-CA" sz="1200" b="0" i="0" kern="1200" dirty="0">
              <a:solidFill>
                <a:schemeClr val="tx1"/>
              </a:solidFill>
              <a:effectLst/>
              <a:latin typeface="+mn-lt"/>
              <a:ea typeface="+mn-ea"/>
              <a:cs typeface="+mn-cs"/>
            </a:endParaRPr>
          </a:p>
          <a:p>
            <a:r>
              <a:rPr lang="fr-FR" dirty="0"/>
              <a:t>Le Web 2.0 a tout changé pour les journalistes : il a rendu l’information participative.</a:t>
            </a:r>
            <a:br>
              <a:rPr lang="fr-FR" dirty="0"/>
            </a:br>
            <a:r>
              <a:rPr lang="fr-FR" dirty="0"/>
              <a:t>Tout le monde peut publier, réagir, corriger — et le journaliste n’est plus seul à informer.</a:t>
            </a:r>
          </a:p>
          <a:p>
            <a:r>
              <a:rPr lang="fr-FR" dirty="0"/>
              <a:t>Alors il a dû s’adapter : apprendre à </a:t>
            </a:r>
            <a:r>
              <a:rPr lang="fr-FR" b="1" dirty="0"/>
              <a:t>dialoguer</a:t>
            </a:r>
            <a:r>
              <a:rPr lang="fr-FR" dirty="0"/>
              <a:t> avec le public, à </a:t>
            </a:r>
            <a:r>
              <a:rPr lang="fr-FR" b="1" dirty="0"/>
              <a:t>travailler avec les réseaux</a:t>
            </a:r>
            <a:r>
              <a:rPr lang="fr-FR" dirty="0"/>
              <a:t>, à produire des formats plus courts, plus visuels, plus interactifs.</a:t>
            </a:r>
          </a:p>
          <a:p>
            <a:r>
              <a:rPr lang="fr-FR" dirty="0"/>
              <a:t>Mais cette ouverture a aussi un prix : </a:t>
            </a:r>
            <a:r>
              <a:rPr lang="fr-FR" b="1" dirty="0"/>
              <a:t>désinformation, perte de contrôle, dépendance aux plateformes</a:t>
            </a:r>
            <a:r>
              <a:rPr lang="fr-FR" dirty="0"/>
              <a:t>.</a:t>
            </a:r>
            <a:br>
              <a:rPr lang="fr-FR" dirty="0"/>
            </a:br>
            <a:r>
              <a:rPr lang="fr-FR" dirty="0"/>
              <a:t>Le journaliste devient donc un </a:t>
            </a:r>
            <a:r>
              <a:rPr lang="fr-FR" b="1" dirty="0"/>
              <a:t>repère</a:t>
            </a:r>
            <a:r>
              <a:rPr lang="fr-FR" dirty="0"/>
              <a:t> dans le chaos : celui qui vérifie, qui contextualise, qui aide à comprendre.</a:t>
            </a:r>
          </a:p>
          <a:p>
            <a:r>
              <a:rPr lang="fr-FR" dirty="0"/>
              <a:t>En somme, dans le Web 2.0, le journaliste n’est plus un “gardien du temple”, mais un </a:t>
            </a:r>
            <a:r>
              <a:rPr lang="fr-FR" b="1" dirty="0"/>
              <a:t>médiateur dans la conversation mondiale</a:t>
            </a:r>
            <a:r>
              <a:rPr lang="fr-FR" dirty="0"/>
              <a:t>.</a:t>
            </a:r>
          </a:p>
          <a:p>
            <a:endParaRPr lang="fr-CA" dirty="0"/>
          </a:p>
        </p:txBody>
      </p:sp>
      <p:sp>
        <p:nvSpPr>
          <p:cNvPr id="4" name="Espace réservé du numéro de diapositive 3"/>
          <p:cNvSpPr>
            <a:spLocks noGrp="1"/>
          </p:cNvSpPr>
          <p:nvPr>
            <p:ph type="sldNum" sz="quarter" idx="10"/>
          </p:nvPr>
        </p:nvSpPr>
        <p:spPr/>
        <p:txBody>
          <a:bodyPr/>
          <a:lstStyle/>
          <a:p>
            <a:fld id="{D9D70B68-93CF-439A-A4D9-C851A4B89375}" type="slidenum">
              <a:rPr lang="fr-CA" smtClean="0"/>
              <a:t>71</a:t>
            </a:fld>
            <a:endParaRPr lang="fr-CA"/>
          </a:p>
        </p:txBody>
      </p:sp>
    </p:spTree>
    <p:extLst>
      <p:ext uri="{BB962C8B-B14F-4D97-AF65-F5344CB8AC3E}">
        <p14:creationId xmlns:p14="http://schemas.microsoft.com/office/powerpoint/2010/main" val="341105728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dirty="0"/>
          </a:p>
        </p:txBody>
      </p:sp>
      <p:sp>
        <p:nvSpPr>
          <p:cNvPr id="4" name="Espace réservé du numéro de diapositive 3"/>
          <p:cNvSpPr>
            <a:spLocks noGrp="1"/>
          </p:cNvSpPr>
          <p:nvPr>
            <p:ph type="sldNum" sz="quarter" idx="10"/>
          </p:nvPr>
        </p:nvSpPr>
        <p:spPr/>
        <p:txBody>
          <a:bodyPr/>
          <a:lstStyle/>
          <a:p>
            <a:fld id="{D9D70B68-93CF-439A-A4D9-C851A4B89375}" type="slidenum">
              <a:rPr lang="fr-CA" smtClean="0"/>
              <a:t>72</a:t>
            </a:fld>
            <a:endParaRPr lang="fr-CA"/>
          </a:p>
        </p:txBody>
      </p:sp>
    </p:spTree>
    <p:extLst>
      <p:ext uri="{BB962C8B-B14F-4D97-AF65-F5344CB8AC3E}">
        <p14:creationId xmlns:p14="http://schemas.microsoft.com/office/powerpoint/2010/main" val="367514981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CA" dirty="0"/>
              <a:t>Nous sommes entrés dans une ère post-industrielle, dans une société dite de l’information. Nos façons de vivre et d’agir, par le fait même, seraient nécessairement bouleversées par la masse d’information qui nous est dirigée. </a:t>
            </a:r>
          </a:p>
          <a:p>
            <a:pPr marL="0" marR="0" indent="0" algn="l" defTabSz="914400" rtl="0" eaLnBrk="1" fontAlgn="auto" latinLnBrk="0" hangingPunct="1">
              <a:lnSpc>
                <a:spcPct val="100000"/>
              </a:lnSpc>
              <a:spcBef>
                <a:spcPts val="0"/>
              </a:spcBef>
              <a:spcAft>
                <a:spcPts val="0"/>
              </a:spcAft>
              <a:buClrTx/>
              <a:buSzTx/>
              <a:buFontTx/>
              <a:buNone/>
              <a:tabLst/>
              <a:defRPr/>
            </a:pPr>
            <a:endParaRPr lang="fr-CA" dirty="0"/>
          </a:p>
          <a:p>
            <a:pPr marL="0" marR="0" indent="0" algn="l" defTabSz="914400" rtl="0" eaLnBrk="1" fontAlgn="auto" latinLnBrk="0" hangingPunct="1">
              <a:lnSpc>
                <a:spcPct val="100000"/>
              </a:lnSpc>
              <a:spcBef>
                <a:spcPts val="0"/>
              </a:spcBef>
              <a:spcAft>
                <a:spcPts val="0"/>
              </a:spcAft>
              <a:buClrTx/>
              <a:buSzTx/>
              <a:buFontTx/>
              <a:buNone/>
              <a:tabLst/>
              <a:defRPr/>
            </a:pPr>
            <a:r>
              <a:rPr lang="fr-CA" b="1" dirty="0"/>
              <a:t>Sommes-nous mieux informés pour autant ? Qu’en est-il de notre manière de se tenir au courant de l’actualité ?</a:t>
            </a:r>
          </a:p>
          <a:p>
            <a:endParaRPr lang="fr-CA" dirty="0"/>
          </a:p>
        </p:txBody>
      </p:sp>
      <p:sp>
        <p:nvSpPr>
          <p:cNvPr id="4" name="Espace réservé du numéro de diapositive 3"/>
          <p:cNvSpPr>
            <a:spLocks noGrp="1"/>
          </p:cNvSpPr>
          <p:nvPr>
            <p:ph type="sldNum" sz="quarter" idx="10"/>
          </p:nvPr>
        </p:nvSpPr>
        <p:spPr/>
        <p:txBody>
          <a:bodyPr/>
          <a:lstStyle/>
          <a:p>
            <a:fld id="{D9D70B68-93CF-439A-A4D9-C851A4B89375}" type="slidenum">
              <a:rPr lang="fr-CA" smtClean="0"/>
              <a:t>74</a:t>
            </a:fld>
            <a:endParaRPr lang="fr-CA"/>
          </a:p>
        </p:txBody>
      </p:sp>
    </p:spTree>
    <p:extLst>
      <p:ext uri="{BB962C8B-B14F-4D97-AF65-F5344CB8AC3E}">
        <p14:creationId xmlns:p14="http://schemas.microsoft.com/office/powerpoint/2010/main" val="302346857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sz="1200" b="0" i="0" kern="1200" dirty="0">
                <a:solidFill>
                  <a:schemeClr val="tx1"/>
                </a:solidFill>
                <a:effectLst/>
                <a:latin typeface="+mn-lt"/>
                <a:ea typeface="+mn-ea"/>
                <a:cs typeface="+mn-cs"/>
              </a:rPr>
              <a:t>L’</a:t>
            </a:r>
            <a:r>
              <a:rPr lang="fr-CA" sz="1200" b="1" i="0" kern="1200" dirty="0">
                <a:solidFill>
                  <a:schemeClr val="tx1"/>
                </a:solidFill>
                <a:effectLst/>
                <a:latin typeface="+mn-lt"/>
                <a:ea typeface="+mn-ea"/>
                <a:cs typeface="+mn-cs"/>
              </a:rPr>
              <a:t>information</a:t>
            </a:r>
            <a:r>
              <a:rPr lang="fr-CA" sz="1200" b="0" i="0" kern="1200" dirty="0">
                <a:solidFill>
                  <a:schemeClr val="tx1"/>
                </a:solidFill>
                <a:effectLst/>
                <a:latin typeface="+mn-lt"/>
                <a:ea typeface="+mn-ea"/>
                <a:cs typeface="+mn-cs"/>
              </a:rPr>
              <a:t> est un </a:t>
            </a:r>
            <a:r>
              <a:rPr lang="fr-CA" sz="1200" b="0" i="0" u="none" strike="noStrike" kern="1200" dirty="0">
                <a:solidFill>
                  <a:schemeClr val="tx1"/>
                </a:solidFill>
                <a:effectLst/>
                <a:latin typeface="+mn-lt"/>
                <a:ea typeface="+mn-ea"/>
                <a:cs typeface="+mn-cs"/>
                <a:hlinkClick r:id="rId3" tooltip="Concept"/>
              </a:rPr>
              <a:t>concept</a:t>
            </a:r>
            <a:r>
              <a:rPr lang="fr-CA" sz="1200" b="0" i="0" kern="1200" dirty="0">
                <a:solidFill>
                  <a:schemeClr val="tx1"/>
                </a:solidFill>
                <a:effectLst/>
                <a:latin typeface="+mn-lt"/>
                <a:ea typeface="+mn-ea"/>
                <a:cs typeface="+mn-cs"/>
              </a:rPr>
              <a:t> de la discipline des </a:t>
            </a:r>
            <a:r>
              <a:rPr lang="fr-CA" sz="1200" b="0" i="0" u="none" strike="noStrike" kern="1200" dirty="0">
                <a:solidFill>
                  <a:schemeClr val="tx1"/>
                </a:solidFill>
                <a:effectLst/>
                <a:latin typeface="+mn-lt"/>
                <a:ea typeface="+mn-ea"/>
                <a:cs typeface="+mn-cs"/>
                <a:hlinkClick r:id="rId4" tooltip="Sciences de l'information et de la communication"/>
              </a:rPr>
              <a:t>sciences de l'information et de la communication</a:t>
            </a:r>
            <a:r>
              <a:rPr lang="fr-CA" sz="1200" b="0" i="0" kern="1200" dirty="0">
                <a:solidFill>
                  <a:schemeClr val="tx1"/>
                </a:solidFill>
                <a:effectLst/>
                <a:latin typeface="+mn-lt"/>
                <a:ea typeface="+mn-ea"/>
                <a:cs typeface="+mn-cs"/>
              </a:rPr>
              <a:t> (SIC). Au sens étymologique, l'« information » est ce qui donne une forme à l'esprit</a:t>
            </a:r>
            <a:r>
              <a:rPr lang="fr-CA" sz="1200" b="0" i="0" u="none" strike="noStrike" kern="1200" baseline="30000" dirty="0">
                <a:solidFill>
                  <a:schemeClr val="tx1"/>
                </a:solidFill>
                <a:effectLst/>
                <a:latin typeface="+mn-lt"/>
                <a:ea typeface="+mn-ea"/>
                <a:cs typeface="+mn-cs"/>
                <a:hlinkClick r:id="rId5"/>
              </a:rPr>
              <a:t>1</a:t>
            </a:r>
            <a:r>
              <a:rPr lang="fr-CA" sz="1200" b="0" i="0" kern="1200" dirty="0">
                <a:solidFill>
                  <a:schemeClr val="tx1"/>
                </a:solidFill>
                <a:effectLst/>
                <a:latin typeface="+mn-lt"/>
                <a:ea typeface="+mn-ea"/>
                <a:cs typeface="+mn-cs"/>
              </a:rPr>
              <a:t>. Elle vient du verbe </a:t>
            </a:r>
            <a:r>
              <a:rPr lang="fr-CA" sz="1200" b="0" i="0" u="none" strike="noStrike" kern="1200" dirty="0">
                <a:solidFill>
                  <a:schemeClr val="tx1"/>
                </a:solidFill>
                <a:effectLst/>
                <a:latin typeface="+mn-lt"/>
                <a:ea typeface="+mn-ea"/>
                <a:cs typeface="+mn-cs"/>
                <a:hlinkClick r:id="rId6" tooltip="Latin"/>
              </a:rPr>
              <a:t>latin</a:t>
            </a:r>
            <a:r>
              <a:rPr lang="fr-CA" sz="1200" b="0" i="0" kern="1200" dirty="0">
                <a:solidFill>
                  <a:schemeClr val="tx1"/>
                </a:solidFill>
                <a:effectLst/>
                <a:latin typeface="+mn-lt"/>
                <a:ea typeface="+mn-ea"/>
                <a:cs typeface="+mn-cs"/>
              </a:rPr>
              <a:t> « </a:t>
            </a:r>
            <a:r>
              <a:rPr lang="fr-CA" sz="1200" b="0" i="1" kern="1200" dirty="0" err="1">
                <a:solidFill>
                  <a:schemeClr val="tx1"/>
                </a:solidFill>
                <a:effectLst/>
                <a:latin typeface="+mn-lt"/>
                <a:ea typeface="+mn-ea"/>
                <a:cs typeface="+mn-cs"/>
              </a:rPr>
              <a:t>informare</a:t>
            </a:r>
            <a:r>
              <a:rPr lang="fr-CA" sz="1200" b="0" i="0" kern="1200" dirty="0">
                <a:solidFill>
                  <a:schemeClr val="tx1"/>
                </a:solidFill>
                <a:effectLst/>
                <a:latin typeface="+mn-lt"/>
                <a:ea typeface="+mn-ea"/>
                <a:cs typeface="+mn-cs"/>
              </a:rPr>
              <a:t> », qui signifie « donner forme à » ou « se former une idée de ».</a:t>
            </a:r>
          </a:p>
          <a:p>
            <a:endParaRPr lang="fr-CA" sz="1200" b="0" i="0" kern="1200" dirty="0">
              <a:solidFill>
                <a:schemeClr val="tx1"/>
              </a:solidFill>
              <a:effectLst/>
              <a:latin typeface="+mn-lt"/>
              <a:ea typeface="+mn-ea"/>
              <a:cs typeface="+mn-cs"/>
            </a:endParaRPr>
          </a:p>
          <a:p>
            <a:r>
              <a:rPr lang="fr-CA" sz="1200" b="0" i="0" kern="1200" dirty="0">
                <a:solidFill>
                  <a:schemeClr val="tx1"/>
                </a:solidFill>
                <a:effectLst/>
                <a:latin typeface="+mn-lt"/>
                <a:ea typeface="+mn-ea"/>
                <a:cs typeface="+mn-cs"/>
              </a:rPr>
              <a:t>Selon les sources, une information peut être définie de différentes manières :</a:t>
            </a:r>
          </a:p>
          <a:p>
            <a:r>
              <a:rPr lang="fr-CA" sz="1200" b="1" i="0" kern="1200" dirty="0">
                <a:solidFill>
                  <a:schemeClr val="tx1"/>
                </a:solidFill>
                <a:effectLst/>
                <a:latin typeface="+mn-lt"/>
                <a:ea typeface="+mn-ea"/>
                <a:cs typeface="+mn-cs"/>
              </a:rPr>
              <a:t>Action d’informer</a:t>
            </a:r>
            <a:r>
              <a:rPr lang="fr-CA" sz="1200" b="0" i="0" kern="1200" dirty="0">
                <a:solidFill>
                  <a:schemeClr val="tx1"/>
                </a:solidFill>
                <a:effectLst/>
                <a:latin typeface="+mn-lt"/>
                <a:ea typeface="+mn-ea"/>
                <a:cs typeface="+mn-cs"/>
              </a:rPr>
              <a:t> : La presse est un moyen d’information, qui permet de tenir au courant les événements (Larousse).</a:t>
            </a:r>
          </a:p>
          <a:p>
            <a:r>
              <a:rPr lang="fr-CA" sz="1200" b="1" i="0" kern="1200" dirty="0">
                <a:solidFill>
                  <a:schemeClr val="tx1"/>
                </a:solidFill>
                <a:effectLst/>
                <a:latin typeface="+mn-lt"/>
                <a:ea typeface="+mn-ea"/>
                <a:cs typeface="+mn-cs"/>
              </a:rPr>
              <a:t>Indication, renseignement, précision</a:t>
            </a:r>
            <a:r>
              <a:rPr lang="fr-CA" sz="1200" b="0" i="0" kern="1200" dirty="0">
                <a:solidFill>
                  <a:schemeClr val="tx1"/>
                </a:solidFill>
                <a:effectLst/>
                <a:latin typeface="+mn-lt"/>
                <a:ea typeface="+mn-ea"/>
                <a:cs typeface="+mn-cs"/>
              </a:rPr>
              <a:t> : Une information est une indication ou un renseignement que l’on donne ou obtient sur quelqu’un ou quelque chose (Larousse).</a:t>
            </a:r>
          </a:p>
          <a:p>
            <a:r>
              <a:rPr lang="fr-CA" sz="1200" b="1" i="0" kern="1200" dirty="0">
                <a:solidFill>
                  <a:schemeClr val="tx1"/>
                </a:solidFill>
                <a:effectLst/>
                <a:latin typeface="+mn-lt"/>
                <a:ea typeface="+mn-ea"/>
                <a:cs typeface="+mn-cs"/>
              </a:rPr>
              <a:t>Événement porté à la connaissance d’un public</a:t>
            </a:r>
            <a:r>
              <a:rPr lang="fr-CA" sz="1200" b="0" i="0" kern="1200" dirty="0">
                <a:solidFill>
                  <a:schemeClr val="tx1"/>
                </a:solidFill>
                <a:effectLst/>
                <a:latin typeface="+mn-lt"/>
                <a:ea typeface="+mn-ea"/>
                <a:cs typeface="+mn-cs"/>
              </a:rPr>
              <a:t> : Une information est un fait porté à la connaissance d’un public, qui doit avoir un intérêt pour ce public (Arte Journal Junior).</a:t>
            </a:r>
          </a:p>
          <a:p>
            <a:r>
              <a:rPr lang="fr-CA" sz="1200" b="1" i="0" kern="1200" dirty="0">
                <a:solidFill>
                  <a:schemeClr val="tx1"/>
                </a:solidFill>
                <a:effectLst/>
                <a:latin typeface="+mn-lt"/>
                <a:ea typeface="+mn-ea"/>
                <a:cs typeface="+mn-cs"/>
              </a:rPr>
              <a:t>Message liant notre expérience du monde avec le monde lui-même</a:t>
            </a:r>
            <a:r>
              <a:rPr lang="fr-CA" sz="1200" b="0" i="0" kern="1200" dirty="0">
                <a:solidFill>
                  <a:schemeClr val="tx1"/>
                </a:solidFill>
                <a:effectLst/>
                <a:latin typeface="+mn-lt"/>
                <a:ea typeface="+mn-ea"/>
                <a:cs typeface="+mn-cs"/>
              </a:rPr>
              <a:t> : Selon certains spécialistes, l’information est une relation et une action qui se définit sans cesse, liant notre expérience du monde avec le monde lui-même (Wikipédia).</a:t>
            </a:r>
          </a:p>
          <a:p>
            <a:r>
              <a:rPr lang="fr-CA" sz="1200" b="1" i="0" kern="1200" dirty="0">
                <a:solidFill>
                  <a:schemeClr val="tx1"/>
                </a:solidFill>
                <a:effectLst/>
                <a:latin typeface="+mn-lt"/>
                <a:ea typeface="+mn-ea"/>
                <a:cs typeface="+mn-cs"/>
              </a:rPr>
              <a:t>Fait vérifiable et vérifié</a:t>
            </a:r>
            <a:r>
              <a:rPr lang="fr-CA" sz="1200" b="0" i="0" kern="1200" dirty="0">
                <a:solidFill>
                  <a:schemeClr val="tx1"/>
                </a:solidFill>
                <a:effectLst/>
                <a:latin typeface="+mn-lt"/>
                <a:ea typeface="+mn-ea"/>
                <a:cs typeface="+mn-cs"/>
              </a:rPr>
              <a:t> : Une information est un fait qui peut être vérifié et vérifié, distingué d’une anecdote ou d’une rumeur (1jour1actu).</a:t>
            </a:r>
          </a:p>
          <a:p>
            <a:r>
              <a:rPr lang="fr-CA" sz="1200" b="1" i="0" kern="1200" dirty="0">
                <a:solidFill>
                  <a:schemeClr val="tx1"/>
                </a:solidFill>
                <a:effectLst/>
                <a:latin typeface="+mn-lt"/>
                <a:ea typeface="+mn-ea"/>
                <a:cs typeface="+mn-cs"/>
              </a:rPr>
              <a:t>Caractéristiques</a:t>
            </a:r>
            <a:endParaRPr lang="fr-CA" sz="1200" b="0" i="0" kern="1200" dirty="0">
              <a:solidFill>
                <a:schemeClr val="tx1"/>
              </a:solidFill>
              <a:effectLst/>
              <a:latin typeface="+mn-lt"/>
              <a:ea typeface="+mn-ea"/>
              <a:cs typeface="+mn-cs"/>
            </a:endParaRPr>
          </a:p>
          <a:p>
            <a:r>
              <a:rPr lang="fr-CA" sz="1200" b="0" i="0" kern="1200" dirty="0">
                <a:solidFill>
                  <a:schemeClr val="tx1"/>
                </a:solidFill>
                <a:effectLst/>
                <a:latin typeface="+mn-lt"/>
                <a:ea typeface="+mn-ea"/>
                <a:cs typeface="+mn-cs"/>
              </a:rPr>
              <a:t>Les sources s’accordent sur certaines caractéristiques essentielles d’une information :</a:t>
            </a:r>
          </a:p>
          <a:p>
            <a:r>
              <a:rPr lang="fr-CA" sz="1200" b="1" i="0" kern="1200" dirty="0">
                <a:solidFill>
                  <a:schemeClr val="tx1"/>
                </a:solidFill>
                <a:effectLst/>
                <a:latin typeface="+mn-lt"/>
                <a:ea typeface="+mn-ea"/>
                <a:cs typeface="+mn-cs"/>
              </a:rPr>
              <a:t>Intérêt pour le public</a:t>
            </a:r>
            <a:r>
              <a:rPr lang="fr-CA" sz="1200" b="0" i="0" kern="1200" dirty="0">
                <a:solidFill>
                  <a:schemeClr val="tx1"/>
                </a:solidFill>
                <a:effectLst/>
                <a:latin typeface="+mn-lt"/>
                <a:ea typeface="+mn-ea"/>
                <a:cs typeface="+mn-cs"/>
              </a:rPr>
              <a:t> : Une information doit avoir un intérêt pour le public à qui elle est destinée.</a:t>
            </a:r>
          </a:p>
          <a:p>
            <a:r>
              <a:rPr lang="fr-CA" sz="1200" b="1" i="0" kern="1200" dirty="0">
                <a:solidFill>
                  <a:schemeClr val="tx1"/>
                </a:solidFill>
                <a:effectLst/>
                <a:latin typeface="+mn-lt"/>
                <a:ea typeface="+mn-ea"/>
                <a:cs typeface="+mn-cs"/>
              </a:rPr>
              <a:t>Vérifiabilité</a:t>
            </a:r>
            <a:r>
              <a:rPr lang="fr-CA" sz="1200" b="0" i="0" kern="1200" dirty="0">
                <a:solidFill>
                  <a:schemeClr val="tx1"/>
                </a:solidFill>
                <a:effectLst/>
                <a:latin typeface="+mn-lt"/>
                <a:ea typeface="+mn-ea"/>
                <a:cs typeface="+mn-cs"/>
              </a:rPr>
              <a:t> : Une information doit être vérifiable et vérifiée pour être considérée comme telle.</a:t>
            </a:r>
          </a:p>
          <a:p>
            <a:r>
              <a:rPr lang="fr-CA" sz="1200" b="1" i="0" kern="1200" dirty="0">
                <a:solidFill>
                  <a:schemeClr val="tx1"/>
                </a:solidFill>
                <a:effectLst/>
                <a:latin typeface="+mn-lt"/>
                <a:ea typeface="+mn-ea"/>
                <a:cs typeface="+mn-cs"/>
              </a:rPr>
              <a:t>Fondement sur des faits</a:t>
            </a:r>
            <a:r>
              <a:rPr lang="fr-CA" sz="1200" b="0" i="0" kern="1200" dirty="0">
                <a:solidFill>
                  <a:schemeClr val="tx1"/>
                </a:solidFill>
                <a:effectLst/>
                <a:latin typeface="+mn-lt"/>
                <a:ea typeface="+mn-ea"/>
                <a:cs typeface="+mn-cs"/>
              </a:rPr>
              <a:t> : Une information se base sur des faits réels, distinguée d’une opinion ou d’une anecdote.</a:t>
            </a:r>
          </a:p>
          <a:p>
            <a:r>
              <a:rPr lang="fr-CA" sz="1200" b="0" i="0" kern="1200" dirty="0">
                <a:solidFill>
                  <a:schemeClr val="tx1"/>
                </a:solidFill>
                <a:effectLst/>
                <a:latin typeface="+mn-lt"/>
                <a:ea typeface="+mn-ea"/>
                <a:cs typeface="+mn-cs"/>
              </a:rPr>
              <a:t>En résumé, une information est un événement ou un fait porté à la connaissance d’un public, qui doit avoir un intérêt pour ce public, être vérifiable et vérifié, et se baser sur des faits réels.</a:t>
            </a:r>
          </a:p>
          <a:p>
            <a:endParaRPr lang="fr-CA" sz="1200" b="0" i="0" kern="1200" dirty="0">
              <a:solidFill>
                <a:schemeClr val="tx1"/>
              </a:solidFill>
              <a:effectLst/>
              <a:latin typeface="+mn-lt"/>
              <a:ea typeface="+mn-ea"/>
              <a:cs typeface="+mn-cs"/>
            </a:endParaRPr>
          </a:p>
          <a:p>
            <a:endParaRPr lang="fr-CA" sz="1200" b="0" i="0" kern="1200" dirty="0">
              <a:solidFill>
                <a:schemeClr val="tx1"/>
              </a:solidFill>
              <a:effectLst/>
              <a:latin typeface="+mn-lt"/>
              <a:ea typeface="+mn-ea"/>
              <a:cs typeface="+mn-cs"/>
            </a:endParaRPr>
          </a:p>
          <a:p>
            <a:endParaRPr lang="fr-CA" sz="1200" b="0" i="0" kern="1200" dirty="0">
              <a:solidFill>
                <a:schemeClr val="tx1"/>
              </a:solidFill>
              <a:effectLst/>
              <a:latin typeface="+mn-lt"/>
              <a:ea typeface="+mn-ea"/>
              <a:cs typeface="+mn-cs"/>
            </a:endParaRPr>
          </a:p>
          <a:p>
            <a:endParaRPr lang="fr-CA" sz="1200" b="0" i="0" kern="1200" dirty="0">
              <a:solidFill>
                <a:schemeClr val="tx1"/>
              </a:solidFill>
              <a:effectLst/>
              <a:latin typeface="+mn-lt"/>
              <a:ea typeface="+mn-ea"/>
              <a:cs typeface="+mn-cs"/>
            </a:endParaRPr>
          </a:p>
          <a:p>
            <a:r>
              <a:rPr lang="fr-CA" sz="1200" b="0" i="0" kern="1200" dirty="0">
                <a:solidFill>
                  <a:schemeClr val="tx1"/>
                </a:solidFill>
                <a:effectLst/>
                <a:latin typeface="+mn-lt"/>
                <a:ea typeface="+mn-ea"/>
                <a:cs typeface="+mn-cs"/>
              </a:rPr>
              <a:t>une donnée brute est un fait sans contexte, un élément sans arrière-plan qui ne peut pas être exploité telle qu’elle. Une information, quant à elle, est le résultat de l’analyse, de l’interprétation et du traitement des données brutes pour en extraire un sens, un message ou une compréhension particulière.</a:t>
            </a:r>
          </a:p>
          <a:p>
            <a:r>
              <a:rPr lang="fr-CA" sz="1200" b="0" i="0" kern="1200" dirty="0">
                <a:solidFill>
                  <a:schemeClr val="tx1"/>
                </a:solidFill>
                <a:effectLst/>
                <a:latin typeface="+mn-lt"/>
                <a:ea typeface="+mn-ea"/>
                <a:cs typeface="+mn-cs"/>
              </a:rPr>
              <a:t>En d’autres termes, un fait est une caractéristique objective, une mesure, un chiffre ou un événement qui existe indépendamment de notre perception ou de notre interprétation. Une information, au contraire, est une construction mentale qui relie les faits entre eux, leur donne un sens et permet de les comprendre dans un contexte.</a:t>
            </a:r>
          </a:p>
          <a:p>
            <a:r>
              <a:rPr lang="fr-CA" sz="1200" b="0" i="0" kern="1200" dirty="0">
                <a:solidFill>
                  <a:schemeClr val="tx1"/>
                </a:solidFill>
                <a:effectLst/>
                <a:latin typeface="+mn-lt"/>
                <a:ea typeface="+mn-ea"/>
                <a:cs typeface="+mn-cs"/>
              </a:rPr>
              <a:t>Par exemple, le prix d’une maison est un fait brut, tandis que l’information que ce prix est élevé ou bas par rapport au marché local est une interprétation de ce fait, basée sur l’analyse de données et de tendances.</a:t>
            </a:r>
          </a:p>
          <a:p>
            <a:r>
              <a:rPr lang="fr-CA" sz="1200" b="1" i="0" kern="1200" dirty="0">
                <a:solidFill>
                  <a:schemeClr val="tx1"/>
                </a:solidFill>
                <a:effectLst/>
                <a:latin typeface="+mn-lt"/>
                <a:ea typeface="+mn-ea"/>
                <a:cs typeface="+mn-cs"/>
              </a:rPr>
              <a:t>Exemples concrets</a:t>
            </a:r>
            <a:endParaRPr lang="fr-CA" sz="1200" b="0" i="0" kern="1200" dirty="0">
              <a:solidFill>
                <a:schemeClr val="tx1"/>
              </a:solidFill>
              <a:effectLst/>
              <a:latin typeface="+mn-lt"/>
              <a:ea typeface="+mn-ea"/>
              <a:cs typeface="+mn-cs"/>
            </a:endParaRPr>
          </a:p>
          <a:p>
            <a:r>
              <a:rPr lang="fr-CA" sz="1200" b="0" i="0" kern="1200" dirty="0">
                <a:solidFill>
                  <a:schemeClr val="tx1"/>
                </a:solidFill>
                <a:effectLst/>
                <a:latin typeface="+mn-lt"/>
                <a:ea typeface="+mn-ea"/>
                <a:cs typeface="+mn-cs"/>
              </a:rPr>
              <a:t>Un fait : 25°C est la température actuelle.</a:t>
            </a:r>
          </a:p>
          <a:p>
            <a:r>
              <a:rPr lang="fr-CA" sz="1200" b="0" i="0" kern="1200" dirty="0">
                <a:solidFill>
                  <a:schemeClr val="tx1"/>
                </a:solidFill>
                <a:effectLst/>
                <a:latin typeface="+mn-lt"/>
                <a:ea typeface="+mn-ea"/>
                <a:cs typeface="+mn-cs"/>
              </a:rPr>
              <a:t>Une information : il fait chaud aujourd’hui, ce qui est inhabituel pour cette saison.</a:t>
            </a:r>
          </a:p>
          <a:p>
            <a:r>
              <a:rPr lang="fr-CA" sz="1200" b="0" i="0" kern="1200" dirty="0">
                <a:solidFill>
                  <a:schemeClr val="tx1"/>
                </a:solidFill>
                <a:effectLst/>
                <a:latin typeface="+mn-lt"/>
                <a:ea typeface="+mn-ea"/>
                <a:cs typeface="+mn-cs"/>
              </a:rPr>
              <a:t>Un fait : le nombre de votants à une élection est de 5000.</a:t>
            </a:r>
          </a:p>
          <a:p>
            <a:r>
              <a:rPr lang="fr-CA" sz="1200" b="0" i="0" kern="1200" dirty="0">
                <a:solidFill>
                  <a:schemeClr val="tx1"/>
                </a:solidFill>
                <a:effectLst/>
                <a:latin typeface="+mn-lt"/>
                <a:ea typeface="+mn-ea"/>
                <a:cs typeface="+mn-cs"/>
              </a:rPr>
              <a:t>Une information : le taux de participation est élevé, ce qui indique une grande mobilisation citoyenne.</a:t>
            </a:r>
          </a:p>
          <a:p>
            <a:endParaRPr lang="fr-CA" sz="1200" b="0" i="0" kern="1200" dirty="0">
              <a:solidFill>
                <a:schemeClr val="tx1"/>
              </a:solidFill>
              <a:effectLst/>
              <a:latin typeface="+mn-lt"/>
              <a:ea typeface="+mn-ea"/>
              <a:cs typeface="+mn-cs"/>
            </a:endParaRPr>
          </a:p>
          <a:p>
            <a:r>
              <a:rPr lang="fr-CA" sz="1200" b="0" i="0" kern="1200" dirty="0">
                <a:solidFill>
                  <a:schemeClr val="tx1"/>
                </a:solidFill>
                <a:effectLst/>
                <a:latin typeface="+mn-lt"/>
                <a:ea typeface="+mn-ea"/>
                <a:cs typeface="+mn-cs"/>
              </a:rPr>
              <a:t>En résumé, les faits sont des éléments objectifs, tandis que les informations sont des constructions mentales qui en tirent un sens et une signification.</a:t>
            </a:r>
          </a:p>
        </p:txBody>
      </p:sp>
      <p:sp>
        <p:nvSpPr>
          <p:cNvPr id="4" name="Espace réservé du numéro de diapositive 3"/>
          <p:cNvSpPr>
            <a:spLocks noGrp="1"/>
          </p:cNvSpPr>
          <p:nvPr>
            <p:ph type="sldNum" sz="quarter" idx="10"/>
          </p:nvPr>
        </p:nvSpPr>
        <p:spPr/>
        <p:txBody>
          <a:bodyPr/>
          <a:lstStyle/>
          <a:p>
            <a:fld id="{D9D70B68-93CF-439A-A4D9-C851A4B89375}" type="slidenum">
              <a:rPr lang="fr-CA" smtClean="0"/>
              <a:t>75</a:t>
            </a:fld>
            <a:endParaRPr lang="fr-CA"/>
          </a:p>
        </p:txBody>
      </p:sp>
    </p:spTree>
    <p:extLst>
      <p:ext uri="{BB962C8B-B14F-4D97-AF65-F5344CB8AC3E}">
        <p14:creationId xmlns:p14="http://schemas.microsoft.com/office/powerpoint/2010/main" val="422338523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1" dirty="0"/>
              <a:t>Définition générale</a:t>
            </a:r>
          </a:p>
          <a:p>
            <a:r>
              <a:rPr lang="fr-FR" dirty="0"/>
              <a:t>Un </a:t>
            </a:r>
            <a:r>
              <a:rPr lang="fr-FR" b="1" dirty="0"/>
              <a:t>fait</a:t>
            </a:r>
            <a:r>
              <a:rPr lang="fr-FR" dirty="0"/>
              <a:t>, c’est un </a:t>
            </a:r>
            <a:r>
              <a:rPr lang="fr-FR" b="1" dirty="0"/>
              <a:t>événement ou une donnée observable</a:t>
            </a:r>
            <a:r>
              <a:rPr lang="fr-FR" dirty="0"/>
              <a:t>, que l’on peut </a:t>
            </a:r>
            <a:r>
              <a:rPr lang="fr-FR" b="1" dirty="0"/>
              <a:t>décrire, vérifier et distinguer d’une opinion ou d’un jugement</a:t>
            </a:r>
            <a:r>
              <a:rPr lang="fr-FR" dirty="0"/>
              <a:t>.</a:t>
            </a:r>
          </a:p>
          <a:p>
            <a:r>
              <a:rPr lang="fr-FR" dirty="0"/>
              <a:t>C’est </a:t>
            </a:r>
            <a:r>
              <a:rPr lang="fr-FR" b="1" dirty="0"/>
              <a:t>ce qui est</a:t>
            </a:r>
            <a:r>
              <a:rPr lang="fr-FR" dirty="0"/>
              <a:t>, indépendamment de ce qu’on pense ou ressent.</a:t>
            </a:r>
            <a:br>
              <a:rPr lang="fr-FR" dirty="0"/>
            </a:br>
            <a:r>
              <a:rPr lang="fr-FR" dirty="0"/>
              <a:t>Mais dans la pratique, le “fait” n’est jamais totalement neutre : il faut l’</a:t>
            </a:r>
            <a:r>
              <a:rPr lang="fr-FR" b="1" dirty="0"/>
              <a:t>observer, le choisir, le formuler</a:t>
            </a:r>
            <a:r>
              <a:rPr lang="fr-FR" dirty="0"/>
              <a:t> — donc déjà l’interpréter un peu.</a:t>
            </a:r>
          </a:p>
          <a:p>
            <a:endParaRPr lang="fr-FR" dirty="0"/>
          </a:p>
          <a:p>
            <a:r>
              <a:rPr lang="fr-FR" b="1" dirty="0"/>
              <a:t>2. Le fait selon les journalistes</a:t>
            </a:r>
          </a:p>
          <a:p>
            <a:r>
              <a:rPr lang="fr-FR" dirty="0"/>
              <a:t>Dans le journalisme, un </a:t>
            </a:r>
            <a:r>
              <a:rPr lang="fr-FR" b="1" dirty="0"/>
              <a:t>fait</a:t>
            </a:r>
            <a:r>
              <a:rPr lang="fr-FR" dirty="0"/>
              <a:t> est :</a:t>
            </a:r>
          </a:p>
          <a:p>
            <a:r>
              <a:rPr lang="fr-FR" b="1" dirty="0"/>
              <a:t>vérifiable</a:t>
            </a:r>
            <a:r>
              <a:rPr lang="fr-FR" dirty="0"/>
              <a:t> (on peut le prouver ou le recouper),</a:t>
            </a:r>
          </a:p>
          <a:p>
            <a:r>
              <a:rPr lang="fr-FR" b="1" dirty="0"/>
              <a:t>contextualisé</a:t>
            </a:r>
            <a:r>
              <a:rPr lang="fr-FR" dirty="0"/>
              <a:t> (situé dans le temps, le lieu, les circonstances),</a:t>
            </a:r>
          </a:p>
          <a:p>
            <a:r>
              <a:rPr lang="fr-FR" dirty="0"/>
              <a:t>et </a:t>
            </a:r>
            <a:r>
              <a:rPr lang="fr-FR" b="1" dirty="0"/>
              <a:t>séparé des opinions</a:t>
            </a:r>
            <a:r>
              <a:rPr lang="fr-FR" dirty="0"/>
              <a:t> (on décrit avant d’analyser).</a:t>
            </a:r>
          </a:p>
          <a:p>
            <a:r>
              <a:rPr lang="fr-FR" dirty="0"/>
              <a:t>Exemple :</a:t>
            </a:r>
            <a:br>
              <a:rPr lang="fr-FR" dirty="0"/>
            </a:br>
            <a:r>
              <a:rPr lang="fr-FR" dirty="0"/>
              <a:t>“Un séisme de magnitude 6,2 a frappé la région à 3h12.” → </a:t>
            </a:r>
            <a:r>
              <a:rPr lang="fr-FR" b="1" dirty="0"/>
              <a:t>fait</a:t>
            </a:r>
            <a:r>
              <a:rPr lang="fr-FR" dirty="0"/>
              <a:t>.</a:t>
            </a:r>
            <a:br>
              <a:rPr lang="fr-FR" dirty="0"/>
            </a:br>
            <a:r>
              <a:rPr lang="fr-FR" dirty="0"/>
              <a:t>“Le gouvernement a mal géré la crise.” → </a:t>
            </a:r>
            <a:r>
              <a:rPr lang="fr-FR" b="1" dirty="0"/>
              <a:t>opinion/interprétation</a:t>
            </a:r>
            <a:r>
              <a:rPr lang="fr-FR" dirty="0"/>
              <a:t>.</a:t>
            </a:r>
          </a:p>
          <a:p>
            <a:r>
              <a:rPr lang="fr-FR" dirty="0"/>
              <a:t>Mais le journaliste choisit </a:t>
            </a:r>
            <a:r>
              <a:rPr lang="fr-FR" b="1" dirty="0"/>
              <a:t>quels faits retenir</a:t>
            </a:r>
            <a:r>
              <a:rPr lang="fr-FR" dirty="0"/>
              <a:t>, </a:t>
            </a:r>
            <a:r>
              <a:rPr lang="fr-FR" b="1" dirty="0"/>
              <a:t>comment les formuler</a:t>
            </a:r>
            <a:r>
              <a:rPr lang="fr-FR" dirty="0"/>
              <a:t>, </a:t>
            </a:r>
            <a:r>
              <a:rPr lang="fr-FR" b="1" dirty="0"/>
              <a:t>dans quel ordre les présenter</a:t>
            </a:r>
            <a:r>
              <a:rPr lang="fr-FR" dirty="0"/>
              <a:t> — ce qui montre que le fait, même “brut”, est toujours </a:t>
            </a:r>
            <a:r>
              <a:rPr lang="fr-FR" b="1" dirty="0"/>
              <a:t>construit dans un récit</a:t>
            </a:r>
            <a:r>
              <a:rPr lang="fr-FR" dirty="0"/>
              <a:t>.</a:t>
            </a:r>
          </a:p>
          <a:p>
            <a:endParaRPr lang="fr-FR" dirty="0"/>
          </a:p>
          <a:p>
            <a:r>
              <a:rPr lang="fr-FR" dirty="0"/>
              <a:t>Un fait, c’est </a:t>
            </a:r>
            <a:r>
              <a:rPr lang="fr-FR" b="1" dirty="0"/>
              <a:t>ce qu’on peut vérifier, observer, décrire</a:t>
            </a:r>
            <a:r>
              <a:rPr lang="fr-FR" dirty="0"/>
              <a:t>,</a:t>
            </a:r>
            <a:br>
              <a:rPr lang="fr-FR" dirty="0"/>
            </a:br>
            <a:r>
              <a:rPr lang="fr-FR" dirty="0"/>
              <a:t>mais c’est aussi </a:t>
            </a:r>
            <a:r>
              <a:rPr lang="fr-FR" b="1" dirty="0"/>
              <a:t>ce qu’on construit par le regard qu’on porte sur le monde</a:t>
            </a:r>
            <a:r>
              <a:rPr lang="fr-FR" dirty="0"/>
              <a:t>.</a:t>
            </a:r>
          </a:p>
          <a:p>
            <a:r>
              <a:rPr lang="fr-FR" dirty="0"/>
              <a:t>Il n’est pas “brut”, il est </a:t>
            </a:r>
            <a:r>
              <a:rPr lang="fr-FR" b="1" dirty="0"/>
              <a:t>fabriqué dans un cadre social, culturel ou médiatique</a:t>
            </a:r>
            <a:r>
              <a:rPr lang="fr-FR" dirty="0"/>
              <a:t>.</a:t>
            </a:r>
          </a:p>
          <a:p>
            <a:endParaRPr lang="fr-FR" dirty="0"/>
          </a:p>
          <a:p>
            <a:r>
              <a:rPr lang="fr-FR" dirty="0"/>
              <a:t>Le travail du journaliste ou du chercheur, c’est donc </a:t>
            </a:r>
            <a:r>
              <a:rPr lang="fr-FR" b="1" dirty="0"/>
              <a:t>de réduire au maximum la part d’interprétation</a:t>
            </a:r>
            <a:r>
              <a:rPr lang="fr-FR" dirty="0"/>
              <a:t>, pour permettre aux faits de </a:t>
            </a:r>
            <a:r>
              <a:rPr lang="fr-FR" b="1" dirty="0"/>
              <a:t>parler d’eux-mêmes — mais jamais tout seuls.</a:t>
            </a:r>
            <a:endParaRPr lang="fr-FR" dirty="0"/>
          </a:p>
          <a:p>
            <a:endParaRPr lang="fr-FR" dirty="0"/>
          </a:p>
          <a:p>
            <a:endParaRPr lang="fr-FR" dirty="0"/>
          </a:p>
          <a:p>
            <a:endParaRPr lang="fr-CA" dirty="0"/>
          </a:p>
        </p:txBody>
      </p:sp>
      <p:sp>
        <p:nvSpPr>
          <p:cNvPr id="4" name="Espace réservé du numéro de diapositive 3"/>
          <p:cNvSpPr>
            <a:spLocks noGrp="1"/>
          </p:cNvSpPr>
          <p:nvPr>
            <p:ph type="sldNum" sz="quarter" idx="5"/>
          </p:nvPr>
        </p:nvSpPr>
        <p:spPr/>
        <p:txBody>
          <a:bodyPr/>
          <a:lstStyle/>
          <a:p>
            <a:fld id="{D9D70B68-93CF-439A-A4D9-C851A4B89375}" type="slidenum">
              <a:rPr lang="fr-CA" smtClean="0"/>
              <a:t>76</a:t>
            </a:fld>
            <a:endParaRPr lang="fr-CA"/>
          </a:p>
        </p:txBody>
      </p:sp>
    </p:spTree>
    <p:extLst>
      <p:ext uri="{BB962C8B-B14F-4D97-AF65-F5344CB8AC3E}">
        <p14:creationId xmlns:p14="http://schemas.microsoft.com/office/powerpoint/2010/main" val="209906589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CA" altLang="fr-FR" dirty="0"/>
              <a:t>Ce qui distingue un fait d’une information ?</a:t>
            </a:r>
          </a:p>
          <a:p>
            <a:pPr marL="0" marR="0" indent="0" algn="l" defTabSz="914400" rtl="0" eaLnBrk="1" fontAlgn="auto" latinLnBrk="0" hangingPunct="1">
              <a:lnSpc>
                <a:spcPct val="100000"/>
              </a:lnSpc>
              <a:spcBef>
                <a:spcPts val="0"/>
              </a:spcBef>
              <a:spcAft>
                <a:spcPts val="0"/>
              </a:spcAft>
              <a:buClrTx/>
              <a:buSzTx/>
              <a:buFontTx/>
              <a:buNone/>
              <a:tabLst/>
              <a:defRPr/>
            </a:pPr>
            <a:endParaRPr lang="fr-CA" dirty="0"/>
          </a:p>
          <a:p>
            <a:pPr marL="0" marR="0" indent="0" algn="l" defTabSz="914400" rtl="0" eaLnBrk="1" fontAlgn="auto" latinLnBrk="0" hangingPunct="1">
              <a:lnSpc>
                <a:spcPct val="100000"/>
              </a:lnSpc>
              <a:spcBef>
                <a:spcPts val="0"/>
              </a:spcBef>
              <a:spcAft>
                <a:spcPts val="0"/>
              </a:spcAft>
              <a:buClrTx/>
              <a:buSzTx/>
              <a:buFontTx/>
              <a:buNone/>
              <a:tabLst/>
              <a:defRPr/>
            </a:pPr>
            <a:r>
              <a:rPr lang="fr-CA" dirty="0"/>
              <a:t>Cette notion est centrale dans la définition des normes professionnelles des journalistes. Ceux‑ci revendiquent en effet une approche factuelle de la vérité et de l’objectivité. Les faits, à la différence des commentaires, qui sont laissés à la liberté des lecteurs et des éditorialistes, sont la matière même avec laquelle ils travaillent. Ils doivent les respecter religieusement. </a:t>
            </a:r>
          </a:p>
          <a:p>
            <a:pPr marL="0" marR="0" indent="0" algn="l" defTabSz="914400" rtl="0" eaLnBrk="1" fontAlgn="auto" latinLnBrk="0" hangingPunct="1">
              <a:lnSpc>
                <a:spcPct val="100000"/>
              </a:lnSpc>
              <a:spcBef>
                <a:spcPts val="0"/>
              </a:spcBef>
              <a:spcAft>
                <a:spcPts val="0"/>
              </a:spcAft>
              <a:buClrTx/>
              <a:buSzTx/>
              <a:buFontTx/>
              <a:buNone/>
              <a:tabLst/>
              <a:defRPr/>
            </a:pPr>
            <a:endParaRPr lang="fr-CA" dirty="0"/>
          </a:p>
          <a:p>
            <a:pPr marL="0" marR="0" indent="0" algn="l" defTabSz="914400" rtl="0" eaLnBrk="1" fontAlgn="auto" latinLnBrk="0" hangingPunct="1">
              <a:lnSpc>
                <a:spcPct val="100000"/>
              </a:lnSpc>
              <a:spcBef>
                <a:spcPts val="0"/>
              </a:spcBef>
              <a:spcAft>
                <a:spcPts val="0"/>
              </a:spcAft>
              <a:buClrTx/>
              <a:buSzTx/>
              <a:buFontTx/>
              <a:buNone/>
              <a:tabLst/>
              <a:defRPr/>
            </a:pPr>
            <a:r>
              <a:rPr lang="fr-CA" dirty="0"/>
              <a:t>Selon l’adage de Charles </a:t>
            </a:r>
            <a:r>
              <a:rPr lang="fr-CA" dirty="0" err="1"/>
              <a:t>Prestwich</a:t>
            </a:r>
            <a:r>
              <a:rPr lang="fr-CA" dirty="0"/>
              <a:t> Scott, qui dirigea le Manchester Guardian dans les années 1870, le commentaire est libre mais les faits sont sacrés («  comment </a:t>
            </a:r>
            <a:r>
              <a:rPr lang="fr-CA" dirty="0" err="1"/>
              <a:t>is</a:t>
            </a:r>
            <a:r>
              <a:rPr lang="fr-CA" dirty="0"/>
              <a:t> free, but </a:t>
            </a:r>
            <a:r>
              <a:rPr lang="fr-CA" dirty="0" err="1"/>
              <a:t>facts</a:t>
            </a:r>
            <a:r>
              <a:rPr lang="fr-CA" dirty="0"/>
              <a:t> are </a:t>
            </a:r>
            <a:r>
              <a:rPr lang="fr-CA" dirty="0" err="1"/>
              <a:t>sacred</a:t>
            </a:r>
            <a:r>
              <a:rPr lang="fr-CA" dirty="0"/>
              <a:t> »). </a:t>
            </a:r>
          </a:p>
          <a:p>
            <a:pPr marL="0" marR="0" indent="0" algn="l" defTabSz="914400" rtl="0" eaLnBrk="1" fontAlgn="auto" latinLnBrk="0" hangingPunct="1">
              <a:lnSpc>
                <a:spcPct val="100000"/>
              </a:lnSpc>
              <a:spcBef>
                <a:spcPts val="0"/>
              </a:spcBef>
              <a:spcAft>
                <a:spcPts val="0"/>
              </a:spcAft>
              <a:buClrTx/>
              <a:buSzTx/>
              <a:buFontTx/>
              <a:buNone/>
              <a:tabLst/>
              <a:defRPr/>
            </a:pPr>
            <a:endParaRPr lang="fr-CA" dirty="0"/>
          </a:p>
          <a:p>
            <a:pPr marL="0" marR="0" indent="0" algn="l" defTabSz="914400" rtl="0" eaLnBrk="1" fontAlgn="auto" latinLnBrk="0" hangingPunct="1">
              <a:lnSpc>
                <a:spcPct val="100000"/>
              </a:lnSpc>
              <a:spcBef>
                <a:spcPts val="0"/>
              </a:spcBef>
              <a:spcAft>
                <a:spcPts val="0"/>
              </a:spcAft>
              <a:buClrTx/>
              <a:buSzTx/>
              <a:buFontTx/>
              <a:buNone/>
              <a:tabLst/>
              <a:defRPr/>
            </a:pPr>
            <a:r>
              <a:rPr lang="fr-CA" dirty="0"/>
              <a:t>En mai 1921, le grand rédacteur en chef du Manchester Guardian, CP Scott, écrivait un éditorial pour marquer le centenaire du journal. L’article, publié sous le titre « Cent ans », est toujours reconnu dans le monde entier comme le modèle du journalisme indépendant.</a:t>
            </a:r>
          </a:p>
          <a:p>
            <a:pPr marL="0" marR="0" indent="0" algn="l" defTabSz="914400" rtl="0" eaLnBrk="1" fontAlgn="auto" latinLnBrk="0" hangingPunct="1">
              <a:lnSpc>
                <a:spcPct val="100000"/>
              </a:lnSpc>
              <a:spcBef>
                <a:spcPts val="0"/>
              </a:spcBef>
              <a:spcAft>
                <a:spcPts val="0"/>
              </a:spcAft>
              <a:buClrTx/>
              <a:buSzTx/>
              <a:buFontTx/>
              <a:buNone/>
              <a:tabLst/>
              <a:defRPr/>
            </a:pPr>
            <a:endParaRPr lang="fr-CA" dirty="0"/>
          </a:p>
          <a:p>
            <a:pPr marL="0" marR="0" indent="0" algn="l" defTabSz="914400" rtl="0" eaLnBrk="1" fontAlgn="auto" latinLnBrk="0" hangingPunct="1">
              <a:lnSpc>
                <a:spcPct val="100000"/>
              </a:lnSpc>
              <a:spcBef>
                <a:spcPts val="0"/>
              </a:spcBef>
              <a:spcAft>
                <a:spcPts val="0"/>
              </a:spcAft>
              <a:buClrTx/>
              <a:buSzTx/>
              <a:buFontTx/>
              <a:buNone/>
              <a:tabLst/>
              <a:defRPr/>
            </a:pPr>
            <a:r>
              <a:rPr lang="fr-CA" dirty="0"/>
              <a:t>Les routines professionnelles du journalisme et de nombreuses formes d’écriture, comme la pyramide inversée, sont construites en grande partie pour respecter les faits et les séparer des commentaires.</a:t>
            </a:r>
          </a:p>
          <a:p>
            <a:pPr marL="0" marR="0" indent="0" algn="l" defTabSz="914400" rtl="0" eaLnBrk="1" fontAlgn="auto" latinLnBrk="0" hangingPunct="1">
              <a:lnSpc>
                <a:spcPct val="100000"/>
              </a:lnSpc>
              <a:spcBef>
                <a:spcPts val="0"/>
              </a:spcBef>
              <a:spcAft>
                <a:spcPts val="0"/>
              </a:spcAft>
              <a:buClrTx/>
              <a:buSzTx/>
              <a:buFontTx/>
              <a:buNone/>
              <a:tabLst/>
              <a:defRPr/>
            </a:pPr>
            <a:endParaRPr lang="fr-CA" dirty="0"/>
          </a:p>
          <a:p>
            <a:pPr marL="0" marR="0" indent="0" algn="l" defTabSz="914400" rtl="0" eaLnBrk="1" fontAlgn="auto" latinLnBrk="0" hangingPunct="1">
              <a:lnSpc>
                <a:spcPct val="100000"/>
              </a:lnSpc>
              <a:spcBef>
                <a:spcPts val="0"/>
              </a:spcBef>
              <a:spcAft>
                <a:spcPts val="0"/>
              </a:spcAft>
              <a:buClrTx/>
              <a:buSzTx/>
              <a:buFontTx/>
              <a:buNone/>
              <a:tabLst/>
              <a:defRPr/>
            </a:pPr>
            <a:r>
              <a:rPr lang="fr-CA" dirty="0"/>
              <a:t>Réf. : </a:t>
            </a:r>
            <a:r>
              <a:rPr lang="fr-CA" dirty="0" err="1"/>
              <a:t>Schudson</a:t>
            </a:r>
            <a:r>
              <a:rPr lang="fr-CA" dirty="0"/>
              <a:t>, </a:t>
            </a:r>
            <a:r>
              <a:rPr lang="fr-CA" dirty="0" err="1"/>
              <a:t>Discovering</a:t>
            </a:r>
            <a:r>
              <a:rPr lang="fr-CA" dirty="0"/>
              <a:t> the News. A Social </a:t>
            </a:r>
            <a:r>
              <a:rPr lang="fr-CA" dirty="0" err="1"/>
              <a:t>History</a:t>
            </a:r>
            <a:r>
              <a:rPr lang="fr-CA" dirty="0"/>
              <a:t> of American </a:t>
            </a:r>
            <a:r>
              <a:rPr lang="fr-CA" dirty="0" err="1"/>
              <a:t>Newspapers</a:t>
            </a:r>
            <a:r>
              <a:rPr lang="fr-CA" dirty="0"/>
              <a:t>, 1978, Basic Books ; </a:t>
            </a:r>
            <a:r>
              <a:rPr lang="fr-CA" dirty="0" err="1"/>
              <a:t>zelizer</a:t>
            </a:r>
            <a:r>
              <a:rPr lang="fr-CA" dirty="0"/>
              <a:t>, “</a:t>
            </a:r>
            <a:r>
              <a:rPr lang="fr-CA" dirty="0" err="1"/>
              <a:t>When</a:t>
            </a:r>
            <a:r>
              <a:rPr lang="fr-CA" dirty="0"/>
              <a:t> </a:t>
            </a:r>
            <a:r>
              <a:rPr lang="fr-CA" dirty="0" err="1"/>
              <a:t>Facts</a:t>
            </a:r>
            <a:r>
              <a:rPr lang="fr-CA" dirty="0"/>
              <a:t>, Truth and Reality are </a:t>
            </a:r>
            <a:r>
              <a:rPr lang="fr-CA" dirty="0" err="1"/>
              <a:t>God‑terms</a:t>
            </a:r>
            <a:r>
              <a:rPr lang="fr-CA" dirty="0"/>
              <a:t> : On </a:t>
            </a:r>
            <a:r>
              <a:rPr lang="fr-CA" dirty="0" err="1"/>
              <a:t>Journalism’s</a:t>
            </a:r>
            <a:r>
              <a:rPr lang="fr-CA" dirty="0"/>
              <a:t> </a:t>
            </a:r>
            <a:r>
              <a:rPr lang="fr-CA" dirty="0" err="1"/>
              <a:t>Uneasy</a:t>
            </a:r>
            <a:r>
              <a:rPr lang="fr-CA" dirty="0"/>
              <a:t> Place in Cultural </a:t>
            </a:r>
            <a:r>
              <a:rPr lang="fr-CA" dirty="0" err="1"/>
              <a:t>Studies</a:t>
            </a:r>
            <a:r>
              <a:rPr lang="fr-CA" dirty="0"/>
              <a:t>”, Communication and Critical/Cultural </a:t>
            </a:r>
            <a:r>
              <a:rPr lang="fr-CA" dirty="0" err="1"/>
              <a:t>Studies</a:t>
            </a:r>
            <a:r>
              <a:rPr lang="fr-CA" dirty="0"/>
              <a:t>, 2004.</a:t>
            </a:r>
          </a:p>
          <a:p>
            <a:endParaRPr lang="fr-CA" dirty="0"/>
          </a:p>
          <a:p>
            <a:r>
              <a:rPr lang="fr-CA" b="1" dirty="0"/>
              <a:t>Information</a:t>
            </a:r>
          </a:p>
          <a:p>
            <a:r>
              <a:rPr lang="fr-CA" altLang="fr-FR" dirty="0"/>
              <a:t>Surcharge informationnelle :  l'excès d'informations qu'une personne ne peut traiter ou supporter sans nuire à elle-même ou à son activité. Cette notion est également évoquée par le sociologue Edgar Morin sous l'appellation de «nuage informationnel».</a:t>
            </a:r>
          </a:p>
          <a:p>
            <a:pPr lvl="1"/>
            <a:r>
              <a:rPr lang="fr-CA" altLang="fr-FR" dirty="0"/>
              <a:t>Question des chaines d’info en continu</a:t>
            </a:r>
            <a:endParaRPr lang="fr-CA" dirty="0"/>
          </a:p>
        </p:txBody>
      </p:sp>
      <p:sp>
        <p:nvSpPr>
          <p:cNvPr id="4" name="Espace réservé du numéro de diapositive 3"/>
          <p:cNvSpPr>
            <a:spLocks noGrp="1"/>
          </p:cNvSpPr>
          <p:nvPr>
            <p:ph type="sldNum" sz="quarter" idx="10"/>
          </p:nvPr>
        </p:nvSpPr>
        <p:spPr/>
        <p:txBody>
          <a:bodyPr/>
          <a:lstStyle/>
          <a:p>
            <a:fld id="{D9D70B68-93CF-439A-A4D9-C851A4B89375}" type="slidenum">
              <a:rPr lang="fr-CA" smtClean="0"/>
              <a:t>77</a:t>
            </a:fld>
            <a:endParaRPr lang="fr-CA"/>
          </a:p>
        </p:txBody>
      </p:sp>
    </p:spTree>
    <p:extLst>
      <p:ext uri="{BB962C8B-B14F-4D97-AF65-F5344CB8AC3E}">
        <p14:creationId xmlns:p14="http://schemas.microsoft.com/office/powerpoint/2010/main" val="314645495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1" dirty="0"/>
              <a:t>Caractéristiques</a:t>
            </a:r>
            <a:r>
              <a:rPr lang="fr-FR" dirty="0"/>
              <a:t> : vérifiable, précis, concret, daté.</a:t>
            </a:r>
          </a:p>
          <a:p>
            <a:r>
              <a:rPr lang="fr-FR" dirty="0"/>
              <a:t>🔹 </a:t>
            </a:r>
            <a:r>
              <a:rPr lang="fr-FR" b="1" dirty="0"/>
              <a:t>Questions clés</a:t>
            </a:r>
            <a:r>
              <a:rPr lang="fr-FR" dirty="0"/>
              <a:t> : </a:t>
            </a:r>
            <a:r>
              <a:rPr lang="fr-FR" i="1" dirty="0"/>
              <a:t>Quoi ? Quand ? Où ? Qui ? Comment ?</a:t>
            </a:r>
            <a:endParaRPr lang="fr-FR" dirty="0"/>
          </a:p>
          <a:p>
            <a:r>
              <a:rPr lang="fr-FR" dirty="0"/>
              <a:t>🔹 </a:t>
            </a:r>
            <a:r>
              <a:rPr lang="fr-FR" b="1" dirty="0"/>
              <a:t>Exemples</a:t>
            </a:r>
            <a:r>
              <a:rPr lang="fr-FR" dirty="0"/>
              <a:t> :</a:t>
            </a:r>
          </a:p>
          <a:p>
            <a:pPr lvl="1"/>
            <a:r>
              <a:rPr lang="fr-FR" dirty="0"/>
              <a:t>“Le séisme a eu lieu à 3h12.”</a:t>
            </a:r>
          </a:p>
          <a:p>
            <a:pPr lvl="1"/>
            <a:r>
              <a:rPr lang="fr-FR" dirty="0"/>
              <a:t>“Le président a annoncé une réforme.”</a:t>
            </a:r>
          </a:p>
          <a:p>
            <a:pPr lvl="1"/>
            <a:r>
              <a:rPr lang="fr-FR" dirty="0"/>
              <a:t>“Le match s’est terminé sur un score de 2–1.”</a:t>
            </a:r>
          </a:p>
          <a:p>
            <a:r>
              <a:rPr lang="fr-FR" dirty="0"/>
              <a:t>🧩 → Le fait décrit </a:t>
            </a:r>
            <a:r>
              <a:rPr lang="fr-FR" b="1" dirty="0"/>
              <a:t>ce qui est</a:t>
            </a:r>
            <a:r>
              <a:rPr lang="fr-FR" dirty="0"/>
              <a:t>, sans jugement.</a:t>
            </a:r>
          </a:p>
          <a:p>
            <a:endParaRPr lang="fr-FR" dirty="0"/>
          </a:p>
          <a:p>
            <a:endParaRPr lang="fr-FR" dirty="0"/>
          </a:p>
          <a:p>
            <a:r>
              <a:rPr lang="fr-FR" b="1" dirty="0"/>
              <a:t>L’OPINION</a:t>
            </a:r>
          </a:p>
          <a:p>
            <a:r>
              <a:rPr lang="fr-FR" dirty="0"/>
              <a:t>Ce qu’une personne </a:t>
            </a:r>
            <a:r>
              <a:rPr lang="fr-FR" b="1" dirty="0"/>
              <a:t>pense ou ressent</a:t>
            </a:r>
            <a:r>
              <a:rPr lang="fr-FR" dirty="0"/>
              <a:t> à propos d’un fait.</a:t>
            </a:r>
            <a:br>
              <a:rPr lang="fr-FR" dirty="0"/>
            </a:br>
            <a:r>
              <a:rPr lang="fr-FR" dirty="0"/>
              <a:t>C’est </a:t>
            </a:r>
            <a:r>
              <a:rPr lang="fr-FR" b="1" dirty="0"/>
              <a:t>subjectif</a:t>
            </a:r>
            <a:r>
              <a:rPr lang="fr-FR" dirty="0"/>
              <a:t> et variable selon les individus.</a:t>
            </a:r>
          </a:p>
          <a:p>
            <a:r>
              <a:rPr lang="fr-FR" dirty="0"/>
              <a:t>🔹 </a:t>
            </a:r>
            <a:r>
              <a:rPr lang="fr-FR" b="1" dirty="0"/>
              <a:t>Caractéristiques</a:t>
            </a:r>
            <a:r>
              <a:rPr lang="fr-FR" dirty="0"/>
              <a:t> : personnelle, non vérifiable, liée aux valeurs.</a:t>
            </a:r>
          </a:p>
          <a:p>
            <a:r>
              <a:rPr lang="fr-FR" dirty="0"/>
              <a:t>🔹 </a:t>
            </a:r>
            <a:r>
              <a:rPr lang="fr-FR" b="1" dirty="0"/>
              <a:t>Questions clés</a:t>
            </a:r>
            <a:r>
              <a:rPr lang="fr-FR" dirty="0"/>
              <a:t> : </a:t>
            </a:r>
            <a:r>
              <a:rPr lang="fr-FR" i="1" dirty="0"/>
              <a:t>Que pense-t-on de cela ? Est-ce bien ou mal ?</a:t>
            </a:r>
            <a:endParaRPr lang="fr-FR" dirty="0"/>
          </a:p>
          <a:p>
            <a:r>
              <a:rPr lang="fr-FR" dirty="0"/>
              <a:t>🔹 </a:t>
            </a:r>
            <a:r>
              <a:rPr lang="fr-FR" b="1" dirty="0"/>
              <a:t>Exemples</a:t>
            </a:r>
            <a:r>
              <a:rPr lang="fr-FR" dirty="0"/>
              <a:t> :</a:t>
            </a:r>
          </a:p>
          <a:p>
            <a:pPr lvl="1"/>
            <a:r>
              <a:rPr lang="fr-FR" dirty="0"/>
              <a:t>“Cette réforme est injuste.”</a:t>
            </a:r>
          </a:p>
          <a:p>
            <a:pPr lvl="1"/>
            <a:r>
              <a:rPr lang="fr-FR" dirty="0"/>
              <a:t>“Le match était passionnant.”</a:t>
            </a:r>
          </a:p>
          <a:p>
            <a:pPr lvl="1"/>
            <a:r>
              <a:rPr lang="fr-FR" dirty="0"/>
              <a:t>“Le président a eu tort d’agir ainsi.”</a:t>
            </a:r>
          </a:p>
          <a:p>
            <a:r>
              <a:rPr lang="fr-FR" dirty="0"/>
              <a:t>🧩 → L’opinion </a:t>
            </a:r>
            <a:r>
              <a:rPr lang="fr-FR" b="1" dirty="0"/>
              <a:t>exprime un jugement de valeur</a:t>
            </a:r>
            <a:r>
              <a:rPr lang="fr-FR" dirty="0"/>
              <a:t>.</a:t>
            </a:r>
          </a:p>
          <a:p>
            <a:endParaRPr lang="fr-FR" dirty="0"/>
          </a:p>
          <a:p>
            <a:endParaRPr lang="fr-CA" dirty="0"/>
          </a:p>
        </p:txBody>
      </p:sp>
      <p:sp>
        <p:nvSpPr>
          <p:cNvPr id="4" name="Espace réservé du numéro de diapositive 3"/>
          <p:cNvSpPr>
            <a:spLocks noGrp="1"/>
          </p:cNvSpPr>
          <p:nvPr>
            <p:ph type="sldNum" sz="quarter" idx="5"/>
          </p:nvPr>
        </p:nvSpPr>
        <p:spPr/>
        <p:txBody>
          <a:bodyPr/>
          <a:lstStyle/>
          <a:p>
            <a:fld id="{D9D70B68-93CF-439A-A4D9-C851A4B89375}" type="slidenum">
              <a:rPr lang="fr-CA" smtClean="0"/>
              <a:t>78</a:t>
            </a:fld>
            <a:endParaRPr lang="fr-CA"/>
          </a:p>
        </p:txBody>
      </p:sp>
    </p:spTree>
    <p:extLst>
      <p:ext uri="{BB962C8B-B14F-4D97-AF65-F5344CB8AC3E}">
        <p14:creationId xmlns:p14="http://schemas.microsoft.com/office/powerpoint/2010/main" val="152855964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CCF4B7-5187-3012-A51D-3BC2D3AAFB11}"/>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F4265F48-7A23-AEED-5D0F-4FAA7C25CB33}"/>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618F3EE4-B613-E3AD-656E-6EF1C4E2E7A2}"/>
              </a:ext>
            </a:extLst>
          </p:cNvPr>
          <p:cNvSpPr>
            <a:spLocks noGrp="1"/>
          </p:cNvSpPr>
          <p:nvPr>
            <p:ph type="body" idx="1"/>
          </p:nvPr>
        </p:nvSpPr>
        <p:spPr/>
        <p:txBody>
          <a:bodyPr/>
          <a:lstStyle/>
          <a:p>
            <a:r>
              <a:rPr lang="fr-FR" b="1" dirty="0"/>
              <a:t>Caractéristiques</a:t>
            </a:r>
            <a:r>
              <a:rPr lang="fr-FR" dirty="0"/>
              <a:t> : vérifiable, précis, concret, daté.</a:t>
            </a:r>
          </a:p>
          <a:p>
            <a:r>
              <a:rPr lang="fr-FR" dirty="0"/>
              <a:t>🔹 </a:t>
            </a:r>
            <a:r>
              <a:rPr lang="fr-FR" b="1" dirty="0"/>
              <a:t>Questions clés</a:t>
            </a:r>
            <a:r>
              <a:rPr lang="fr-FR" dirty="0"/>
              <a:t> : </a:t>
            </a:r>
            <a:r>
              <a:rPr lang="fr-FR" i="1" dirty="0"/>
              <a:t>Quoi ? Quand ? Où ? Qui ? Comment ?</a:t>
            </a:r>
            <a:endParaRPr lang="fr-FR" dirty="0"/>
          </a:p>
          <a:p>
            <a:r>
              <a:rPr lang="fr-FR" dirty="0"/>
              <a:t>🔹 </a:t>
            </a:r>
            <a:r>
              <a:rPr lang="fr-FR" b="1" dirty="0"/>
              <a:t>Exemples</a:t>
            </a:r>
            <a:r>
              <a:rPr lang="fr-FR" dirty="0"/>
              <a:t> :</a:t>
            </a:r>
          </a:p>
          <a:p>
            <a:pPr lvl="1"/>
            <a:r>
              <a:rPr lang="fr-FR" dirty="0"/>
              <a:t>“Le séisme a eu lieu à 3h12.”</a:t>
            </a:r>
          </a:p>
          <a:p>
            <a:pPr lvl="1"/>
            <a:r>
              <a:rPr lang="fr-FR" dirty="0"/>
              <a:t>“Le président a annoncé une réforme.”</a:t>
            </a:r>
          </a:p>
          <a:p>
            <a:pPr lvl="1"/>
            <a:r>
              <a:rPr lang="fr-FR" dirty="0"/>
              <a:t>“Le match s’est terminé sur un score de 2–1.”</a:t>
            </a:r>
          </a:p>
          <a:p>
            <a:r>
              <a:rPr lang="fr-FR" dirty="0"/>
              <a:t>🧩 → Le fait décrit </a:t>
            </a:r>
            <a:r>
              <a:rPr lang="fr-FR" b="1" dirty="0"/>
              <a:t>ce qui est</a:t>
            </a:r>
            <a:r>
              <a:rPr lang="fr-FR" dirty="0"/>
              <a:t>, sans jugement.</a:t>
            </a:r>
          </a:p>
          <a:p>
            <a:endParaRPr lang="fr-FR" dirty="0"/>
          </a:p>
          <a:p>
            <a:endParaRPr lang="fr-FR" dirty="0"/>
          </a:p>
          <a:p>
            <a:r>
              <a:rPr lang="fr-FR" b="1" dirty="0"/>
              <a:t>L’OPINION</a:t>
            </a:r>
          </a:p>
          <a:p>
            <a:r>
              <a:rPr lang="fr-FR" dirty="0"/>
              <a:t>Ce qu’une personne </a:t>
            </a:r>
            <a:r>
              <a:rPr lang="fr-FR" b="1" dirty="0"/>
              <a:t>pense ou ressent</a:t>
            </a:r>
            <a:r>
              <a:rPr lang="fr-FR" dirty="0"/>
              <a:t> à propos d’un fait.</a:t>
            </a:r>
            <a:br>
              <a:rPr lang="fr-FR" dirty="0"/>
            </a:br>
            <a:r>
              <a:rPr lang="fr-FR" dirty="0"/>
              <a:t>C’est </a:t>
            </a:r>
            <a:r>
              <a:rPr lang="fr-FR" b="1" dirty="0"/>
              <a:t>subjectif</a:t>
            </a:r>
            <a:r>
              <a:rPr lang="fr-FR" dirty="0"/>
              <a:t> et variable selon les individus.</a:t>
            </a:r>
          </a:p>
          <a:p>
            <a:r>
              <a:rPr lang="fr-FR" dirty="0"/>
              <a:t>🔹 </a:t>
            </a:r>
            <a:r>
              <a:rPr lang="fr-FR" b="1" dirty="0"/>
              <a:t>Caractéristiques</a:t>
            </a:r>
            <a:r>
              <a:rPr lang="fr-FR" dirty="0"/>
              <a:t> : personnelle, non vérifiable, liée aux valeurs.</a:t>
            </a:r>
          </a:p>
          <a:p>
            <a:r>
              <a:rPr lang="fr-FR" dirty="0"/>
              <a:t>🔹 </a:t>
            </a:r>
            <a:r>
              <a:rPr lang="fr-FR" b="1" dirty="0"/>
              <a:t>Questions clés</a:t>
            </a:r>
            <a:r>
              <a:rPr lang="fr-FR" dirty="0"/>
              <a:t> : </a:t>
            </a:r>
            <a:r>
              <a:rPr lang="fr-FR" i="1" dirty="0"/>
              <a:t>Que pense-t-on de cela ? Est-ce bien ou mal ?</a:t>
            </a:r>
            <a:endParaRPr lang="fr-FR" dirty="0"/>
          </a:p>
          <a:p>
            <a:r>
              <a:rPr lang="fr-FR" dirty="0"/>
              <a:t>🔹 </a:t>
            </a:r>
            <a:r>
              <a:rPr lang="fr-FR" b="1" dirty="0"/>
              <a:t>Exemples</a:t>
            </a:r>
            <a:r>
              <a:rPr lang="fr-FR" dirty="0"/>
              <a:t> :</a:t>
            </a:r>
          </a:p>
          <a:p>
            <a:pPr lvl="1"/>
            <a:r>
              <a:rPr lang="fr-FR" dirty="0"/>
              <a:t>“Cette réforme est injuste.”</a:t>
            </a:r>
          </a:p>
          <a:p>
            <a:pPr lvl="1"/>
            <a:r>
              <a:rPr lang="fr-FR" dirty="0"/>
              <a:t>“Le match était passionnant.”</a:t>
            </a:r>
          </a:p>
          <a:p>
            <a:pPr lvl="1"/>
            <a:r>
              <a:rPr lang="fr-FR" dirty="0"/>
              <a:t>“Le président a eu tort d’agir ainsi.”</a:t>
            </a:r>
          </a:p>
          <a:p>
            <a:r>
              <a:rPr lang="fr-FR" dirty="0"/>
              <a:t>🧩 → L’opinion </a:t>
            </a:r>
            <a:r>
              <a:rPr lang="fr-FR" b="1" dirty="0"/>
              <a:t>exprime un jugement de valeur</a:t>
            </a:r>
            <a:r>
              <a:rPr lang="fr-FR" dirty="0"/>
              <a:t>.</a:t>
            </a:r>
          </a:p>
          <a:p>
            <a:endParaRPr lang="fr-FR" dirty="0"/>
          </a:p>
          <a:p>
            <a:endParaRPr lang="fr-CA" dirty="0"/>
          </a:p>
        </p:txBody>
      </p:sp>
      <p:sp>
        <p:nvSpPr>
          <p:cNvPr id="4" name="Espace réservé du numéro de diapositive 3">
            <a:extLst>
              <a:ext uri="{FF2B5EF4-FFF2-40B4-BE49-F238E27FC236}">
                <a16:creationId xmlns:a16="http://schemas.microsoft.com/office/drawing/2014/main" id="{F88E5E72-302E-E2FB-0528-1A28C04C0467}"/>
              </a:ext>
            </a:extLst>
          </p:cNvPr>
          <p:cNvSpPr>
            <a:spLocks noGrp="1"/>
          </p:cNvSpPr>
          <p:nvPr>
            <p:ph type="sldNum" sz="quarter" idx="5"/>
          </p:nvPr>
        </p:nvSpPr>
        <p:spPr/>
        <p:txBody>
          <a:bodyPr/>
          <a:lstStyle/>
          <a:p>
            <a:fld id="{D9D70B68-93CF-439A-A4D9-C851A4B89375}" type="slidenum">
              <a:rPr lang="fr-CA" smtClean="0"/>
              <a:t>79</a:t>
            </a:fld>
            <a:endParaRPr lang="fr-CA"/>
          </a:p>
        </p:txBody>
      </p:sp>
    </p:spTree>
    <p:extLst>
      <p:ext uri="{BB962C8B-B14F-4D97-AF65-F5344CB8AC3E}">
        <p14:creationId xmlns:p14="http://schemas.microsoft.com/office/powerpoint/2010/main" val="177674631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13DD03-B496-EADB-DC3D-8F5E458A8BA3}"/>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D141AB26-8737-8BF2-1CD5-92176085152B}"/>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63A45E67-3284-4637-BEE9-E2668DBC35BB}"/>
              </a:ext>
            </a:extLst>
          </p:cNvPr>
          <p:cNvSpPr>
            <a:spLocks noGrp="1"/>
          </p:cNvSpPr>
          <p:nvPr>
            <p:ph type="body" idx="1"/>
          </p:nvPr>
        </p:nvSpPr>
        <p:spPr/>
        <p:txBody>
          <a:bodyPr/>
          <a:lstStyle/>
          <a:p>
            <a:r>
              <a:rPr lang="fr-FR" b="1" dirty="0"/>
              <a:t>Caractéristiques</a:t>
            </a:r>
            <a:r>
              <a:rPr lang="fr-FR" dirty="0"/>
              <a:t> : vérifiable, précis, concret, daté.</a:t>
            </a:r>
          </a:p>
          <a:p>
            <a:r>
              <a:rPr lang="fr-FR" dirty="0"/>
              <a:t>🔹 </a:t>
            </a:r>
            <a:r>
              <a:rPr lang="fr-FR" b="1" dirty="0"/>
              <a:t>Questions clés</a:t>
            </a:r>
            <a:r>
              <a:rPr lang="fr-FR" dirty="0"/>
              <a:t> : </a:t>
            </a:r>
            <a:r>
              <a:rPr lang="fr-FR" i="1" dirty="0"/>
              <a:t>Quoi ? Quand ? Où ? Qui ? Comment ?</a:t>
            </a:r>
            <a:endParaRPr lang="fr-FR" dirty="0"/>
          </a:p>
          <a:p>
            <a:r>
              <a:rPr lang="fr-FR" dirty="0"/>
              <a:t>🔹 </a:t>
            </a:r>
            <a:r>
              <a:rPr lang="fr-FR" b="1" dirty="0"/>
              <a:t>Exemples</a:t>
            </a:r>
            <a:r>
              <a:rPr lang="fr-FR" dirty="0"/>
              <a:t> :</a:t>
            </a:r>
          </a:p>
          <a:p>
            <a:pPr lvl="1"/>
            <a:r>
              <a:rPr lang="fr-FR" dirty="0"/>
              <a:t>“Le séisme a eu lieu à 3h12.”</a:t>
            </a:r>
          </a:p>
          <a:p>
            <a:pPr lvl="1"/>
            <a:r>
              <a:rPr lang="fr-FR" dirty="0"/>
              <a:t>“Le président a annoncé une réforme.”</a:t>
            </a:r>
          </a:p>
          <a:p>
            <a:pPr lvl="1"/>
            <a:r>
              <a:rPr lang="fr-FR" dirty="0"/>
              <a:t>“Le match s’est terminé sur un score de 2–1.”</a:t>
            </a:r>
          </a:p>
          <a:p>
            <a:r>
              <a:rPr lang="fr-FR" dirty="0"/>
              <a:t>🧩 → Le fait décrit </a:t>
            </a:r>
            <a:r>
              <a:rPr lang="fr-FR" b="1" dirty="0"/>
              <a:t>ce qui est</a:t>
            </a:r>
            <a:r>
              <a:rPr lang="fr-FR" dirty="0"/>
              <a:t>, sans jugement.</a:t>
            </a:r>
          </a:p>
          <a:p>
            <a:endParaRPr lang="fr-FR" dirty="0"/>
          </a:p>
          <a:p>
            <a:endParaRPr lang="fr-FR" dirty="0"/>
          </a:p>
          <a:p>
            <a:r>
              <a:rPr lang="fr-FR" b="1" dirty="0"/>
              <a:t>L’OPINION</a:t>
            </a:r>
          </a:p>
          <a:p>
            <a:r>
              <a:rPr lang="fr-FR" dirty="0"/>
              <a:t>Ce qu’une personne </a:t>
            </a:r>
            <a:r>
              <a:rPr lang="fr-FR" b="1" dirty="0"/>
              <a:t>pense ou ressent</a:t>
            </a:r>
            <a:r>
              <a:rPr lang="fr-FR" dirty="0"/>
              <a:t> à propos d’un fait.</a:t>
            </a:r>
            <a:br>
              <a:rPr lang="fr-FR" dirty="0"/>
            </a:br>
            <a:r>
              <a:rPr lang="fr-FR" dirty="0"/>
              <a:t>C’est </a:t>
            </a:r>
            <a:r>
              <a:rPr lang="fr-FR" b="1" dirty="0"/>
              <a:t>subjectif</a:t>
            </a:r>
            <a:r>
              <a:rPr lang="fr-FR" dirty="0"/>
              <a:t> et variable selon les individus.</a:t>
            </a:r>
          </a:p>
          <a:p>
            <a:r>
              <a:rPr lang="fr-FR" dirty="0"/>
              <a:t>🔹 </a:t>
            </a:r>
            <a:r>
              <a:rPr lang="fr-FR" b="1" dirty="0"/>
              <a:t>Caractéristiques</a:t>
            </a:r>
            <a:r>
              <a:rPr lang="fr-FR" dirty="0"/>
              <a:t> : personnelle, non vérifiable, liée aux valeurs.</a:t>
            </a:r>
          </a:p>
          <a:p>
            <a:r>
              <a:rPr lang="fr-FR" dirty="0"/>
              <a:t>🔹 </a:t>
            </a:r>
            <a:r>
              <a:rPr lang="fr-FR" b="1" dirty="0"/>
              <a:t>Questions clés</a:t>
            </a:r>
            <a:r>
              <a:rPr lang="fr-FR" dirty="0"/>
              <a:t> : </a:t>
            </a:r>
            <a:r>
              <a:rPr lang="fr-FR" i="1" dirty="0"/>
              <a:t>Que pense-t-on de cela ? Est-ce bien ou mal ?</a:t>
            </a:r>
            <a:endParaRPr lang="fr-FR" dirty="0"/>
          </a:p>
          <a:p>
            <a:r>
              <a:rPr lang="fr-FR" dirty="0"/>
              <a:t>🔹 </a:t>
            </a:r>
            <a:r>
              <a:rPr lang="fr-FR" b="1" dirty="0"/>
              <a:t>Exemples</a:t>
            </a:r>
            <a:r>
              <a:rPr lang="fr-FR" dirty="0"/>
              <a:t> :</a:t>
            </a:r>
          </a:p>
          <a:p>
            <a:pPr lvl="1"/>
            <a:r>
              <a:rPr lang="fr-FR" dirty="0"/>
              <a:t>“Cette réforme est injuste.”</a:t>
            </a:r>
          </a:p>
          <a:p>
            <a:pPr lvl="1"/>
            <a:r>
              <a:rPr lang="fr-FR" dirty="0"/>
              <a:t>“Le match était passionnant.”</a:t>
            </a:r>
          </a:p>
          <a:p>
            <a:pPr lvl="1"/>
            <a:r>
              <a:rPr lang="fr-FR" dirty="0"/>
              <a:t>“Le président a eu tort d’agir ainsi.”</a:t>
            </a:r>
          </a:p>
          <a:p>
            <a:r>
              <a:rPr lang="fr-FR" dirty="0"/>
              <a:t>🧩 → L’opinion </a:t>
            </a:r>
            <a:r>
              <a:rPr lang="fr-FR" b="1" dirty="0"/>
              <a:t>exprime un jugement de valeur</a:t>
            </a:r>
            <a:r>
              <a:rPr lang="fr-FR" dirty="0"/>
              <a:t>.</a:t>
            </a:r>
          </a:p>
          <a:p>
            <a:endParaRPr lang="fr-FR" dirty="0"/>
          </a:p>
          <a:p>
            <a:r>
              <a:rPr lang="fr-FR" b="1" dirty="0"/>
              <a:t>L’INTERPRÉTATION</a:t>
            </a:r>
          </a:p>
          <a:p>
            <a:r>
              <a:rPr lang="fr-FR" dirty="0"/>
              <a:t>La </a:t>
            </a:r>
            <a:r>
              <a:rPr lang="fr-FR" b="1" dirty="0"/>
              <a:t>mise en sens d’un fait</a:t>
            </a:r>
            <a:r>
              <a:rPr lang="fr-FR" dirty="0"/>
              <a:t> : on essaie d’en expliquer les causes, les effets, les enjeux.</a:t>
            </a:r>
            <a:br>
              <a:rPr lang="fr-FR" dirty="0"/>
            </a:br>
            <a:r>
              <a:rPr lang="fr-FR" dirty="0"/>
              <a:t>C’est une </a:t>
            </a:r>
            <a:r>
              <a:rPr lang="fr-FR" b="1" dirty="0"/>
              <a:t>analyse argumentée</a:t>
            </a:r>
            <a:r>
              <a:rPr lang="fr-FR" dirty="0"/>
              <a:t>, entre fait et opinion.</a:t>
            </a:r>
          </a:p>
          <a:p>
            <a:r>
              <a:rPr lang="fr-FR" dirty="0"/>
              <a:t>🔹 </a:t>
            </a:r>
            <a:r>
              <a:rPr lang="fr-FR" b="1" dirty="0"/>
              <a:t>Caractéristiques</a:t>
            </a:r>
            <a:r>
              <a:rPr lang="fr-FR" dirty="0"/>
              <a:t> : fondée sur des faits, mais ouverte à la discussion.</a:t>
            </a:r>
          </a:p>
          <a:p>
            <a:r>
              <a:rPr lang="fr-FR" dirty="0"/>
              <a:t>🔹 </a:t>
            </a:r>
            <a:r>
              <a:rPr lang="fr-FR" b="1" dirty="0"/>
              <a:t>Questions clés</a:t>
            </a:r>
            <a:r>
              <a:rPr lang="fr-FR" dirty="0"/>
              <a:t> : </a:t>
            </a:r>
            <a:r>
              <a:rPr lang="fr-FR" i="1" dirty="0"/>
              <a:t>Pourquoi ? Qu’est-ce que cela signifie ? Quelles conséquences ?</a:t>
            </a:r>
            <a:endParaRPr lang="fr-FR" dirty="0"/>
          </a:p>
          <a:p>
            <a:r>
              <a:rPr lang="fr-FR" dirty="0"/>
              <a:t>🔹 </a:t>
            </a:r>
            <a:r>
              <a:rPr lang="fr-FR" b="1" dirty="0"/>
              <a:t>Exemples</a:t>
            </a:r>
            <a:r>
              <a:rPr lang="fr-FR" dirty="0"/>
              <a:t> :</a:t>
            </a:r>
          </a:p>
          <a:p>
            <a:pPr lvl="1"/>
            <a:r>
              <a:rPr lang="fr-FR" dirty="0"/>
              <a:t>“Cette réforme vise à réduire le déficit public.”</a:t>
            </a:r>
          </a:p>
          <a:p>
            <a:pPr lvl="1"/>
            <a:r>
              <a:rPr lang="fr-FR" dirty="0"/>
              <a:t>“Cette victoire reflète la stratégie défensive de l’équipe.”</a:t>
            </a:r>
          </a:p>
          <a:p>
            <a:pPr lvl="1"/>
            <a:r>
              <a:rPr lang="fr-FR" dirty="0"/>
              <a:t>“Ce séisme montre la fragilité des infrastructures.”</a:t>
            </a:r>
          </a:p>
          <a:p>
            <a:r>
              <a:rPr lang="fr-FR" dirty="0"/>
              <a:t>🧩 → L’interprétation </a:t>
            </a:r>
            <a:r>
              <a:rPr lang="fr-FR" b="1" dirty="0"/>
              <a:t>donne du sens</a:t>
            </a:r>
            <a:r>
              <a:rPr lang="fr-FR" dirty="0"/>
              <a:t> au fait, </a:t>
            </a:r>
            <a:r>
              <a:rPr lang="fr-FR" b="1" dirty="0"/>
              <a:t>sans basculer dans le jugement personnel</a:t>
            </a:r>
            <a:r>
              <a:rPr lang="fr-FR" dirty="0"/>
              <a:t>.</a:t>
            </a:r>
          </a:p>
          <a:p>
            <a:endParaRPr lang="fr-FR" dirty="0"/>
          </a:p>
          <a:p>
            <a:endParaRPr lang="fr-CA" dirty="0"/>
          </a:p>
        </p:txBody>
      </p:sp>
      <p:sp>
        <p:nvSpPr>
          <p:cNvPr id="4" name="Espace réservé du numéro de diapositive 3">
            <a:extLst>
              <a:ext uri="{FF2B5EF4-FFF2-40B4-BE49-F238E27FC236}">
                <a16:creationId xmlns:a16="http://schemas.microsoft.com/office/drawing/2014/main" id="{9ACC5838-79AD-1B45-6C02-23C759C54B10}"/>
              </a:ext>
            </a:extLst>
          </p:cNvPr>
          <p:cNvSpPr>
            <a:spLocks noGrp="1"/>
          </p:cNvSpPr>
          <p:nvPr>
            <p:ph type="sldNum" sz="quarter" idx="5"/>
          </p:nvPr>
        </p:nvSpPr>
        <p:spPr/>
        <p:txBody>
          <a:bodyPr/>
          <a:lstStyle/>
          <a:p>
            <a:fld id="{D9D70B68-93CF-439A-A4D9-C851A4B89375}" type="slidenum">
              <a:rPr lang="fr-CA" smtClean="0"/>
              <a:t>80</a:t>
            </a:fld>
            <a:endParaRPr lang="fr-CA"/>
          </a:p>
        </p:txBody>
      </p:sp>
    </p:spTree>
    <p:extLst>
      <p:ext uri="{BB962C8B-B14F-4D97-AF65-F5344CB8AC3E}">
        <p14:creationId xmlns:p14="http://schemas.microsoft.com/office/powerpoint/2010/main" val="148803645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CA" b="1" dirty="0"/>
              <a:t>Fait divers</a:t>
            </a:r>
          </a:p>
          <a:p>
            <a:pPr marL="0" marR="0" indent="0" algn="l" defTabSz="914400" rtl="0" eaLnBrk="1" fontAlgn="auto" latinLnBrk="0" hangingPunct="1">
              <a:lnSpc>
                <a:spcPct val="100000"/>
              </a:lnSpc>
              <a:spcBef>
                <a:spcPts val="0"/>
              </a:spcBef>
              <a:spcAft>
                <a:spcPts val="0"/>
              </a:spcAft>
              <a:buClrTx/>
              <a:buSzTx/>
              <a:buFontTx/>
              <a:buNone/>
              <a:tabLst/>
              <a:defRPr/>
            </a:pPr>
            <a:r>
              <a:rPr lang="fr-CA" dirty="0"/>
              <a:t>Le fait divers n’a pas de définition univoque. Il occupe une position basse dans la hiérarchie journalistique de la valeur de l’information. Sa place est cependant de plus en plus grande dans de nombreux médias. Il fut en effet un élément clé de la massification de la presse dès le </a:t>
            </a:r>
            <a:r>
              <a:rPr lang="fr-CA" dirty="0" err="1"/>
              <a:t>xixe</a:t>
            </a:r>
            <a:r>
              <a:rPr lang="fr-CA" dirty="0"/>
              <a:t> siècle. Le premier quotidien populaire, Le Petit Journal(1863), séduit par exemple les foules grâce à son prix abordable et à la présence de nombreux faits divers comme l’affaire du tueur de Pantin, Jean‑Baptiste </a:t>
            </a:r>
            <a:r>
              <a:rPr lang="fr-CA" dirty="0" err="1"/>
              <a:t>Troppmann</a:t>
            </a:r>
            <a:r>
              <a:rPr lang="fr-CA" dirty="0"/>
              <a:t>, dont les forfaits, le procès et l’exécution, racontés en feuilleton, firent passer le tirage du journal de 350 000 à 600 000 exemplaires par jour. </a:t>
            </a:r>
          </a:p>
          <a:p>
            <a:pPr marL="0" marR="0" indent="0" algn="l" defTabSz="914400" rtl="0" eaLnBrk="1" fontAlgn="auto" latinLnBrk="0" hangingPunct="1">
              <a:lnSpc>
                <a:spcPct val="100000"/>
              </a:lnSpc>
              <a:spcBef>
                <a:spcPts val="0"/>
              </a:spcBef>
              <a:spcAft>
                <a:spcPts val="0"/>
              </a:spcAft>
              <a:buClrTx/>
              <a:buSzTx/>
              <a:buFontTx/>
              <a:buNone/>
              <a:tabLst/>
              <a:defRPr/>
            </a:pPr>
            <a:endParaRPr lang="fr-CA" dirty="0"/>
          </a:p>
          <a:p>
            <a:pPr marL="0" marR="0" indent="0" algn="l" defTabSz="914400" rtl="0" eaLnBrk="1" fontAlgn="auto" latinLnBrk="0" hangingPunct="1">
              <a:lnSpc>
                <a:spcPct val="100000"/>
              </a:lnSpc>
              <a:spcBef>
                <a:spcPts val="0"/>
              </a:spcBef>
              <a:spcAft>
                <a:spcPts val="0"/>
              </a:spcAft>
              <a:buClrTx/>
              <a:buSzTx/>
              <a:buFontTx/>
              <a:buNone/>
              <a:tabLst/>
              <a:defRPr/>
            </a:pPr>
            <a:r>
              <a:rPr lang="fr-CA" dirty="0"/>
              <a:t>Il fut aussi un élément important de la mondialisation de l’information dès l’entre‑deux‑guerres, solidaire du développement d’une culture de la célébrité, comme le montre le cas de la forte médiatisation de l’enlèvement et de l’assassinat du bébé Lindbergh. Dans l’analyse structurale, très proche de la critique du divertissement, </a:t>
            </a:r>
          </a:p>
          <a:p>
            <a:pPr marL="0" marR="0" indent="0" algn="l" defTabSz="914400" rtl="0" eaLnBrk="1" fontAlgn="auto" latinLnBrk="0" hangingPunct="1">
              <a:lnSpc>
                <a:spcPct val="100000"/>
              </a:lnSpc>
              <a:spcBef>
                <a:spcPts val="0"/>
              </a:spcBef>
              <a:spcAft>
                <a:spcPts val="0"/>
              </a:spcAft>
              <a:buClrTx/>
              <a:buSzTx/>
              <a:buFontTx/>
              <a:buNone/>
              <a:tabLst/>
              <a:defRPr/>
            </a:pPr>
            <a:endParaRPr lang="fr-CA" dirty="0"/>
          </a:p>
          <a:p>
            <a:pPr marL="0" marR="0" indent="0" algn="l" defTabSz="914400" rtl="0" eaLnBrk="1" fontAlgn="auto" latinLnBrk="0" hangingPunct="1">
              <a:lnSpc>
                <a:spcPct val="100000"/>
              </a:lnSpc>
              <a:spcBef>
                <a:spcPts val="0"/>
              </a:spcBef>
              <a:spcAft>
                <a:spcPts val="0"/>
              </a:spcAft>
              <a:buClrTx/>
              <a:buSzTx/>
              <a:buFontTx/>
              <a:buNone/>
              <a:tabLst/>
              <a:defRPr/>
            </a:pPr>
            <a:r>
              <a:rPr lang="fr-CA" dirty="0"/>
              <a:t>le fait divers remplit une fonction qui est, selon Roland Barthes, de « préserver au sein de la société contemporaine l’ambiguïté du rationnel et de l’irrationnel, de l’intelligible et de l’insondable ; et cette ambiguïté est historiquement nécessaire dans la mesure où il faut encore à l’homme des signes (ce qui le rassure) mais où il faut aussi que ces signes soient de contenu incertain (ce qui l’</a:t>
            </a:r>
            <a:r>
              <a:rPr lang="fr-CA" dirty="0" err="1"/>
              <a:t>irresponsabilise</a:t>
            </a:r>
            <a:r>
              <a:rPr lang="fr-CA" dirty="0"/>
              <a:t>) ».Réf. : Barthes, « Structure du fait divers », in Barthes, essais critiques, 1964 ; </a:t>
            </a:r>
            <a:r>
              <a:rPr lang="fr-CA" dirty="0" err="1"/>
              <a:t>Pinker</a:t>
            </a:r>
            <a:r>
              <a:rPr lang="fr-CA" dirty="0"/>
              <a:t>, Faire sensation. De l’enlèvement du bébé Lindbergh au barnum médiatique, 2017, </a:t>
            </a:r>
            <a:r>
              <a:rPr lang="fr-CA" dirty="0" err="1"/>
              <a:t>Agone</a:t>
            </a:r>
            <a:r>
              <a:rPr lang="fr-CA" dirty="0"/>
              <a:t>.</a:t>
            </a:r>
          </a:p>
          <a:p>
            <a:endParaRPr lang="fr-CA" dirty="0"/>
          </a:p>
        </p:txBody>
      </p:sp>
      <p:sp>
        <p:nvSpPr>
          <p:cNvPr id="4" name="Espace réservé du numéro de diapositive 3"/>
          <p:cNvSpPr>
            <a:spLocks noGrp="1"/>
          </p:cNvSpPr>
          <p:nvPr>
            <p:ph type="sldNum" sz="quarter" idx="10"/>
          </p:nvPr>
        </p:nvSpPr>
        <p:spPr/>
        <p:txBody>
          <a:bodyPr/>
          <a:lstStyle/>
          <a:p>
            <a:fld id="{D9D70B68-93CF-439A-A4D9-C851A4B89375}" type="slidenum">
              <a:rPr lang="fr-CA" smtClean="0"/>
              <a:t>81</a:t>
            </a:fld>
            <a:endParaRPr lang="fr-CA"/>
          </a:p>
        </p:txBody>
      </p:sp>
    </p:spTree>
    <p:extLst>
      <p:ext uri="{BB962C8B-B14F-4D97-AF65-F5344CB8AC3E}">
        <p14:creationId xmlns:p14="http://schemas.microsoft.com/office/powerpoint/2010/main" val="72783663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sz="1200" b="1" i="0" kern="1200" dirty="0">
                <a:solidFill>
                  <a:schemeClr val="tx1"/>
                </a:solidFill>
                <a:effectLst/>
                <a:latin typeface="+mn-lt"/>
                <a:ea typeface="+mn-ea"/>
                <a:cs typeface="+mn-cs"/>
              </a:rPr>
              <a:t>Structure du fait divers</a:t>
            </a:r>
          </a:p>
          <a:p>
            <a:r>
              <a:rPr lang="fr-CA" sz="1200" b="0" i="0" kern="1200" dirty="0">
                <a:solidFill>
                  <a:schemeClr val="tx1"/>
                </a:solidFill>
                <a:effectLst/>
                <a:latin typeface="+mn-lt"/>
                <a:ea typeface="+mn-ea"/>
                <a:cs typeface="+mn-cs"/>
              </a:rPr>
              <a:t>Selon Roland Barthes, le fait divers est une catégorie de discours qui se définit par l’écart qu’il présente par rapport à la normalité instituée par l’ordre politique, juridique, religieux ou naturel. Dans son essai “Structure du fait divers” (1964), </a:t>
            </a:r>
            <a:r>
              <a:rPr lang="fr-CA" sz="1200" b="1" i="0" kern="1200" dirty="0">
                <a:solidFill>
                  <a:schemeClr val="tx1"/>
                </a:solidFill>
                <a:effectLst/>
                <a:latin typeface="+mn-lt"/>
                <a:ea typeface="+mn-ea"/>
                <a:cs typeface="+mn-cs"/>
              </a:rPr>
              <a:t>Barthes analyse le fait divers comme un récit d’événements variés considérés comme peu importants, qui ne relèvent d’aucune actualité politique, économique, sociale ou culturelle</a:t>
            </a:r>
            <a:r>
              <a:rPr lang="fr-CA" sz="1200" b="0" i="0" kern="1200" dirty="0">
                <a:solidFill>
                  <a:schemeClr val="tx1"/>
                </a:solidFill>
                <a:effectLst/>
                <a:latin typeface="+mn-lt"/>
                <a:ea typeface="+mn-ea"/>
                <a:cs typeface="+mn-cs"/>
              </a:rPr>
              <a:t>.</a:t>
            </a:r>
          </a:p>
          <a:p>
            <a:r>
              <a:rPr lang="fr-CA" sz="1200" b="1" i="0" kern="1200" dirty="0">
                <a:solidFill>
                  <a:schemeClr val="tx1"/>
                </a:solidFill>
                <a:effectLst/>
                <a:latin typeface="+mn-lt"/>
                <a:ea typeface="+mn-ea"/>
                <a:cs typeface="+mn-cs"/>
              </a:rPr>
              <a:t>Le fait divers comme “rebut inorganisé des nouvelles informes”</a:t>
            </a:r>
            <a:endParaRPr lang="fr-CA" sz="1200" b="0" i="0" kern="1200" dirty="0">
              <a:solidFill>
                <a:schemeClr val="tx1"/>
              </a:solidFill>
              <a:effectLst/>
              <a:latin typeface="+mn-lt"/>
              <a:ea typeface="+mn-ea"/>
              <a:cs typeface="+mn-cs"/>
            </a:endParaRPr>
          </a:p>
          <a:p>
            <a:r>
              <a:rPr lang="fr-CA" sz="1200" b="0" i="0" kern="1200" dirty="0">
                <a:solidFill>
                  <a:schemeClr val="tx1"/>
                </a:solidFill>
                <a:effectLst/>
                <a:latin typeface="+mn-lt"/>
                <a:ea typeface="+mn-ea"/>
                <a:cs typeface="+mn-cs"/>
              </a:rPr>
              <a:t>Barthes décrit le fait divers comme un “rebut inorganisé des nouvelles informes”, c’est-à-dire comme un élément qui ne peut être classé dans aucune rubrique, qui échappe à tout système de classification. Il est alimenté par des événements tels que des accidents, des catastrophes naturelles, des curiosités de la nature, des actes héroïques, des crimes ou des suicides.</a:t>
            </a:r>
          </a:p>
          <a:p>
            <a:r>
              <a:rPr lang="fr-CA" sz="1200" b="1" i="0" kern="1200" dirty="0">
                <a:solidFill>
                  <a:schemeClr val="tx1"/>
                </a:solidFill>
                <a:effectLst/>
                <a:latin typeface="+mn-lt"/>
                <a:ea typeface="+mn-ea"/>
                <a:cs typeface="+mn-cs"/>
              </a:rPr>
              <a:t>La fonction du fait divers</a:t>
            </a:r>
            <a:endParaRPr lang="fr-CA" sz="1200" b="0" i="0" kern="1200" dirty="0">
              <a:solidFill>
                <a:schemeClr val="tx1"/>
              </a:solidFill>
              <a:effectLst/>
              <a:latin typeface="+mn-lt"/>
              <a:ea typeface="+mn-ea"/>
              <a:cs typeface="+mn-cs"/>
            </a:endParaRPr>
          </a:p>
          <a:p>
            <a:r>
              <a:rPr lang="fr-CA" sz="1200" b="0" i="0" kern="1200" dirty="0">
                <a:solidFill>
                  <a:schemeClr val="tx1"/>
                </a:solidFill>
                <a:effectLst/>
                <a:latin typeface="+mn-lt"/>
                <a:ea typeface="+mn-ea"/>
                <a:cs typeface="+mn-cs"/>
              </a:rPr>
              <a:t>Barthes souligne que le fait divers joue un rôle important dans la vie quotidienne, en offrant une distraction, un réconfort ou une émotion aux lecteurs. Il peut également servir à illustrer un fait de société ou à révéler des contradictions dans la société.</a:t>
            </a:r>
          </a:p>
          <a:p>
            <a:r>
              <a:rPr lang="fr-CA" sz="1200" b="1" i="0" kern="1200" dirty="0">
                <a:solidFill>
                  <a:schemeClr val="tx1"/>
                </a:solidFill>
                <a:effectLst/>
                <a:latin typeface="+mn-lt"/>
                <a:ea typeface="+mn-ea"/>
                <a:cs typeface="+mn-cs"/>
              </a:rPr>
              <a:t>Critique de la notion de fait divers</a:t>
            </a:r>
            <a:endParaRPr lang="fr-CA" sz="1200" b="0" i="0" kern="1200" dirty="0">
              <a:solidFill>
                <a:schemeClr val="tx1"/>
              </a:solidFill>
              <a:effectLst/>
              <a:latin typeface="+mn-lt"/>
              <a:ea typeface="+mn-ea"/>
              <a:cs typeface="+mn-cs"/>
            </a:endParaRPr>
          </a:p>
          <a:p>
            <a:r>
              <a:rPr lang="fr-CA" sz="1200" b="0" i="0" kern="1200" dirty="0">
                <a:solidFill>
                  <a:schemeClr val="tx1"/>
                </a:solidFill>
                <a:effectLst/>
                <a:latin typeface="+mn-lt"/>
                <a:ea typeface="+mn-ea"/>
                <a:cs typeface="+mn-cs"/>
              </a:rPr>
              <a:t>Barthes critique la notion de fait divers en tant que catégorie journalistique, car elle contribue à créer une forme de “spectacle” de la vie quotidienne, en mettant en avant les événements les plus étranges ou les plus choquants. Il argue que cela peut avoir des effets négatifs, tels que la promotion de la curiosité morbide ou la </a:t>
            </a:r>
            <a:r>
              <a:rPr lang="fr-CA" sz="1200" b="0" i="0" kern="1200" dirty="0" err="1">
                <a:solidFill>
                  <a:schemeClr val="tx1"/>
                </a:solidFill>
                <a:effectLst/>
                <a:latin typeface="+mn-lt"/>
                <a:ea typeface="+mn-ea"/>
                <a:cs typeface="+mn-cs"/>
              </a:rPr>
              <a:t>trivialisation</a:t>
            </a:r>
            <a:r>
              <a:rPr lang="fr-CA" sz="1200" b="0" i="0" kern="1200" dirty="0">
                <a:solidFill>
                  <a:schemeClr val="tx1"/>
                </a:solidFill>
                <a:effectLst/>
                <a:latin typeface="+mn-lt"/>
                <a:ea typeface="+mn-ea"/>
                <a:cs typeface="+mn-cs"/>
              </a:rPr>
              <a:t> des événements graves.</a:t>
            </a:r>
          </a:p>
          <a:p>
            <a:r>
              <a:rPr lang="fr-CA" sz="1200" b="1" i="0" kern="1200" dirty="0">
                <a:solidFill>
                  <a:schemeClr val="tx1"/>
                </a:solidFill>
                <a:effectLst/>
                <a:latin typeface="+mn-lt"/>
                <a:ea typeface="+mn-ea"/>
                <a:cs typeface="+mn-cs"/>
              </a:rPr>
              <a:t>Influence de Barthes sur la théorie du fait divers</a:t>
            </a:r>
            <a:endParaRPr lang="fr-CA" sz="1200" b="0" i="0" kern="1200" dirty="0">
              <a:solidFill>
                <a:schemeClr val="tx1"/>
              </a:solidFill>
              <a:effectLst/>
              <a:latin typeface="+mn-lt"/>
              <a:ea typeface="+mn-ea"/>
              <a:cs typeface="+mn-cs"/>
            </a:endParaRPr>
          </a:p>
          <a:p>
            <a:r>
              <a:rPr lang="fr-CA" sz="1200" b="0" i="0" kern="1200" dirty="0">
                <a:solidFill>
                  <a:schemeClr val="tx1"/>
                </a:solidFill>
                <a:effectLst/>
                <a:latin typeface="+mn-lt"/>
                <a:ea typeface="+mn-ea"/>
                <a:cs typeface="+mn-cs"/>
              </a:rPr>
              <a:t>La théorie de Barthes sur le fait divers a eu une influence importante sur la recherche en sciences humaines et sociales, notamment en sociologie, en anthropologie et en études littéraires. Elle a également inspiré des travaux sur la nature de l’information et de la communication dans les médias.</a:t>
            </a:r>
          </a:p>
          <a:p>
            <a:r>
              <a:rPr lang="fr-CA" sz="1200" b="0" i="0" kern="1200" dirty="0">
                <a:solidFill>
                  <a:schemeClr val="tx1"/>
                </a:solidFill>
                <a:effectLst/>
                <a:latin typeface="+mn-lt"/>
                <a:ea typeface="+mn-ea"/>
                <a:cs typeface="+mn-cs"/>
              </a:rPr>
              <a:t>En résumé, la structure du fait divers selon Barthes </a:t>
            </a:r>
            <a:r>
              <a:rPr lang="fr-CA" sz="1200" b="1" i="0" kern="1200" dirty="0">
                <a:solidFill>
                  <a:schemeClr val="tx1"/>
                </a:solidFill>
                <a:effectLst/>
                <a:latin typeface="+mn-lt"/>
                <a:ea typeface="+mn-ea"/>
                <a:cs typeface="+mn-cs"/>
              </a:rPr>
              <a:t>est caractérisée par son écart par rapport à la normalité, son caractère inclassable et sa fonction de distraction ou d’événement émotionnel</a:t>
            </a:r>
            <a:r>
              <a:rPr lang="fr-CA" sz="1200" b="0" i="0" kern="1200" dirty="0">
                <a:solidFill>
                  <a:schemeClr val="tx1"/>
                </a:solidFill>
                <a:effectLst/>
                <a:latin typeface="+mn-lt"/>
                <a:ea typeface="+mn-ea"/>
                <a:cs typeface="+mn-cs"/>
              </a:rPr>
              <a:t>. Sa théorie critique la notion de fait divers en tant que catégorie journalistique et souligne l’importance de comprendre les effets de cette catégorie sur la société.</a:t>
            </a:r>
          </a:p>
        </p:txBody>
      </p:sp>
      <p:sp>
        <p:nvSpPr>
          <p:cNvPr id="4" name="Espace réservé du numéro de diapositive 3"/>
          <p:cNvSpPr>
            <a:spLocks noGrp="1"/>
          </p:cNvSpPr>
          <p:nvPr>
            <p:ph type="sldNum" sz="quarter" idx="10"/>
          </p:nvPr>
        </p:nvSpPr>
        <p:spPr/>
        <p:txBody>
          <a:bodyPr/>
          <a:lstStyle/>
          <a:p>
            <a:fld id="{D9D70B68-93CF-439A-A4D9-C851A4B89375}" type="slidenum">
              <a:rPr lang="fr-CA" smtClean="0"/>
              <a:t>82</a:t>
            </a:fld>
            <a:endParaRPr lang="fr-CA"/>
          </a:p>
        </p:txBody>
      </p:sp>
    </p:spTree>
    <p:extLst>
      <p:ext uri="{BB962C8B-B14F-4D97-AF65-F5344CB8AC3E}">
        <p14:creationId xmlns:p14="http://schemas.microsoft.com/office/powerpoint/2010/main" val="291978549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sz="1200" b="0" i="0" kern="1200" dirty="0">
                <a:solidFill>
                  <a:schemeClr val="tx1"/>
                </a:solidFill>
                <a:effectLst/>
                <a:latin typeface="+mn-lt"/>
                <a:ea typeface="+mn-ea"/>
                <a:cs typeface="+mn-cs"/>
              </a:rPr>
              <a:t>Le </a:t>
            </a:r>
            <a:r>
              <a:rPr lang="fr-CA" sz="1200" b="0" i="0" kern="1200" dirty="0" err="1">
                <a:solidFill>
                  <a:schemeClr val="tx1"/>
                </a:solidFill>
                <a:effectLst/>
                <a:latin typeface="+mn-lt"/>
                <a:ea typeface="+mn-ea"/>
                <a:cs typeface="+mn-cs"/>
              </a:rPr>
              <a:t>fact-checking</a:t>
            </a:r>
            <a:r>
              <a:rPr lang="fr-CA" sz="1200" b="0" i="0" kern="1200" dirty="0">
                <a:solidFill>
                  <a:schemeClr val="tx1"/>
                </a:solidFill>
                <a:effectLst/>
                <a:latin typeface="+mn-lt"/>
                <a:ea typeface="+mn-ea"/>
                <a:cs typeface="+mn-cs"/>
              </a:rPr>
              <a:t> est une </a:t>
            </a:r>
            <a:r>
              <a:rPr lang="fr-CA" sz="1200" b="1" i="0" kern="1200" dirty="0">
                <a:solidFill>
                  <a:schemeClr val="tx1"/>
                </a:solidFill>
                <a:effectLst/>
                <a:latin typeface="+mn-lt"/>
                <a:ea typeface="+mn-ea"/>
                <a:cs typeface="+mn-cs"/>
              </a:rPr>
              <a:t>pratique journalistique qui vise à vérifier l’exactitude des informations et des affirmations présentées dans les médias</a:t>
            </a:r>
            <a:r>
              <a:rPr lang="fr-CA" sz="1200" b="0" i="0" kern="1200" dirty="0">
                <a:solidFill>
                  <a:schemeClr val="tx1"/>
                </a:solidFill>
                <a:effectLst/>
                <a:latin typeface="+mn-lt"/>
                <a:ea typeface="+mn-ea"/>
                <a:cs typeface="+mn-cs"/>
              </a:rPr>
              <a:t>. Cette vérification est essentielle pour établir la confiance du public dans les sources d’information et pour lutter contre la désinformation.</a:t>
            </a:r>
          </a:p>
          <a:p>
            <a:r>
              <a:rPr lang="fr-CA" sz="1200" b="1" i="0" kern="1200" dirty="0">
                <a:solidFill>
                  <a:schemeClr val="tx1"/>
                </a:solidFill>
                <a:effectLst/>
                <a:latin typeface="+mn-lt"/>
                <a:ea typeface="+mn-ea"/>
                <a:cs typeface="+mn-cs"/>
              </a:rPr>
              <a:t>Historique du </a:t>
            </a:r>
            <a:r>
              <a:rPr lang="fr-CA" sz="1200" b="1" i="0" kern="1200" dirty="0" err="1">
                <a:solidFill>
                  <a:schemeClr val="tx1"/>
                </a:solidFill>
                <a:effectLst/>
                <a:latin typeface="+mn-lt"/>
                <a:ea typeface="+mn-ea"/>
                <a:cs typeface="+mn-cs"/>
              </a:rPr>
              <a:t>fact-checking</a:t>
            </a:r>
            <a:endParaRPr lang="fr-CA" sz="1200" b="0" i="0" kern="1200" dirty="0">
              <a:solidFill>
                <a:schemeClr val="tx1"/>
              </a:solidFill>
              <a:effectLst/>
              <a:latin typeface="+mn-lt"/>
              <a:ea typeface="+mn-ea"/>
              <a:cs typeface="+mn-cs"/>
            </a:endParaRPr>
          </a:p>
          <a:p>
            <a:r>
              <a:rPr lang="fr-CA" sz="1200" b="0" i="0" kern="1200" dirty="0">
                <a:solidFill>
                  <a:schemeClr val="tx1"/>
                </a:solidFill>
                <a:effectLst/>
                <a:latin typeface="+mn-lt"/>
                <a:ea typeface="+mn-ea"/>
                <a:cs typeface="+mn-cs"/>
              </a:rPr>
              <a:t>Le </a:t>
            </a:r>
            <a:r>
              <a:rPr lang="fr-CA" sz="1200" b="0" i="0" kern="1200" dirty="0" err="1">
                <a:solidFill>
                  <a:schemeClr val="tx1"/>
                </a:solidFill>
                <a:effectLst/>
                <a:latin typeface="+mn-lt"/>
                <a:ea typeface="+mn-ea"/>
                <a:cs typeface="+mn-cs"/>
              </a:rPr>
              <a:t>fact-checking</a:t>
            </a:r>
            <a:r>
              <a:rPr lang="fr-CA" sz="1200" b="0" i="0" kern="1200" dirty="0">
                <a:solidFill>
                  <a:schemeClr val="tx1"/>
                </a:solidFill>
                <a:effectLst/>
                <a:latin typeface="+mn-lt"/>
                <a:ea typeface="+mn-ea"/>
                <a:cs typeface="+mn-cs"/>
              </a:rPr>
              <a:t> a une longue histoire qui remonte aux années 1920 avec la création du service de vérification des faits au sein de la publication Time. Depuis lors, cette pratique a évolué et s’est généralisée dans les médias traditionnels et numériques.</a:t>
            </a:r>
          </a:p>
          <a:p>
            <a:r>
              <a:rPr lang="fr-CA" sz="1200" b="1" i="0" kern="1200" dirty="0">
                <a:solidFill>
                  <a:schemeClr val="tx1"/>
                </a:solidFill>
                <a:effectLst/>
                <a:latin typeface="+mn-lt"/>
                <a:ea typeface="+mn-ea"/>
                <a:cs typeface="+mn-cs"/>
              </a:rPr>
              <a:t>Rôle de l’intelligence artificielle</a:t>
            </a:r>
            <a:endParaRPr lang="fr-CA" sz="1200" b="0" i="0" kern="1200" dirty="0">
              <a:solidFill>
                <a:schemeClr val="tx1"/>
              </a:solidFill>
              <a:effectLst/>
              <a:latin typeface="+mn-lt"/>
              <a:ea typeface="+mn-ea"/>
              <a:cs typeface="+mn-cs"/>
            </a:endParaRPr>
          </a:p>
          <a:p>
            <a:r>
              <a:rPr lang="fr-CA" sz="1200" b="0" i="0" kern="1200" dirty="0">
                <a:solidFill>
                  <a:schemeClr val="tx1"/>
                </a:solidFill>
                <a:effectLst/>
                <a:latin typeface="+mn-lt"/>
                <a:ea typeface="+mn-ea"/>
                <a:cs typeface="+mn-cs"/>
              </a:rPr>
              <a:t>Aujourd’hui, l’intelligence artificielle (IA) joue un rôle important dans le </a:t>
            </a:r>
            <a:r>
              <a:rPr lang="fr-CA" sz="1200" b="0" i="0" kern="1200" dirty="0" err="1">
                <a:solidFill>
                  <a:schemeClr val="tx1"/>
                </a:solidFill>
                <a:effectLst/>
                <a:latin typeface="+mn-lt"/>
                <a:ea typeface="+mn-ea"/>
                <a:cs typeface="+mn-cs"/>
              </a:rPr>
              <a:t>fact-checking</a:t>
            </a:r>
            <a:r>
              <a:rPr lang="fr-CA" sz="1200" b="0" i="0" kern="1200" dirty="0">
                <a:solidFill>
                  <a:schemeClr val="tx1"/>
                </a:solidFill>
                <a:effectLst/>
                <a:latin typeface="+mn-lt"/>
                <a:ea typeface="+mn-ea"/>
                <a:cs typeface="+mn-cs"/>
              </a:rPr>
              <a:t> en aidant les journalistes et les chercheurs à vérifier les informations et à détecter les erreurs. Les algorithmes d’IA peuvent analyser rapidement une grande quantité de données et identifier les contradictions ou les incohérences.</a:t>
            </a:r>
          </a:p>
          <a:p>
            <a:r>
              <a:rPr lang="fr-CA" sz="1200" b="1" i="0" kern="1200" dirty="0">
                <a:solidFill>
                  <a:schemeClr val="tx1"/>
                </a:solidFill>
                <a:effectLst/>
                <a:latin typeface="+mn-lt"/>
                <a:ea typeface="+mn-ea"/>
                <a:cs typeface="+mn-cs"/>
              </a:rPr>
              <a:t>Exemples de </a:t>
            </a:r>
            <a:r>
              <a:rPr lang="fr-CA" sz="1200" b="1" i="0" kern="1200" dirty="0" err="1">
                <a:solidFill>
                  <a:schemeClr val="tx1"/>
                </a:solidFill>
                <a:effectLst/>
                <a:latin typeface="+mn-lt"/>
                <a:ea typeface="+mn-ea"/>
                <a:cs typeface="+mn-cs"/>
              </a:rPr>
              <a:t>fact-checking</a:t>
            </a:r>
            <a:endParaRPr lang="fr-CA" sz="1200" b="0" i="0" kern="1200" dirty="0">
              <a:solidFill>
                <a:schemeClr val="tx1"/>
              </a:solidFill>
              <a:effectLst/>
              <a:latin typeface="+mn-lt"/>
              <a:ea typeface="+mn-ea"/>
              <a:cs typeface="+mn-cs"/>
            </a:endParaRPr>
          </a:p>
          <a:p>
            <a:r>
              <a:rPr lang="fr-CA" sz="1200" b="0" i="0" kern="1200" dirty="0">
                <a:solidFill>
                  <a:schemeClr val="tx1"/>
                </a:solidFill>
                <a:effectLst/>
                <a:latin typeface="+mn-lt"/>
                <a:ea typeface="+mn-ea"/>
                <a:cs typeface="+mn-cs"/>
              </a:rPr>
              <a:t>L’Agence France-Presse (AFP) a créé une section dédiée au </a:t>
            </a:r>
            <a:r>
              <a:rPr lang="fr-CA" sz="1200" b="0" i="0" kern="1200" dirty="0" err="1">
                <a:solidFill>
                  <a:schemeClr val="tx1"/>
                </a:solidFill>
                <a:effectLst/>
                <a:latin typeface="+mn-lt"/>
                <a:ea typeface="+mn-ea"/>
                <a:cs typeface="+mn-cs"/>
              </a:rPr>
              <a:t>fact-checking</a:t>
            </a:r>
            <a:r>
              <a:rPr lang="fr-CA" sz="1200" b="0" i="0" kern="1200" dirty="0">
                <a:solidFill>
                  <a:schemeClr val="tx1"/>
                </a:solidFill>
                <a:effectLst/>
                <a:latin typeface="+mn-lt"/>
                <a:ea typeface="+mn-ea"/>
                <a:cs typeface="+mn-cs"/>
              </a:rPr>
              <a:t>, qui vérifie les informations et les affirmations pour les médias et les publics.</a:t>
            </a:r>
          </a:p>
          <a:p>
            <a:r>
              <a:rPr lang="fr-CA" sz="1200" b="0" i="0" kern="1200" dirty="0">
                <a:solidFill>
                  <a:schemeClr val="tx1"/>
                </a:solidFill>
                <a:effectLst/>
                <a:latin typeface="+mn-lt"/>
                <a:ea typeface="+mn-ea"/>
                <a:cs typeface="+mn-cs"/>
              </a:rPr>
              <a:t>Le Centre de Crise propose des conseils et des techniques pour appliquer le </a:t>
            </a:r>
            <a:r>
              <a:rPr lang="fr-CA" sz="1200" b="0" i="0" kern="1200" dirty="0" err="1">
                <a:solidFill>
                  <a:schemeClr val="tx1"/>
                </a:solidFill>
                <a:effectLst/>
                <a:latin typeface="+mn-lt"/>
                <a:ea typeface="+mn-ea"/>
                <a:cs typeface="+mn-cs"/>
              </a:rPr>
              <a:t>fact-checking</a:t>
            </a:r>
            <a:r>
              <a:rPr lang="fr-CA" sz="1200" b="0" i="0" kern="1200" dirty="0">
                <a:solidFill>
                  <a:schemeClr val="tx1"/>
                </a:solidFill>
                <a:effectLst/>
                <a:latin typeface="+mn-lt"/>
                <a:ea typeface="+mn-ea"/>
                <a:cs typeface="+mn-cs"/>
              </a:rPr>
              <a:t> sur les sites web.</a:t>
            </a:r>
          </a:p>
          <a:p>
            <a:r>
              <a:rPr lang="fr-CA" sz="1200" b="0" i="0" kern="1200" dirty="0">
                <a:solidFill>
                  <a:schemeClr val="tx1"/>
                </a:solidFill>
                <a:effectLst/>
                <a:latin typeface="+mn-lt"/>
                <a:ea typeface="+mn-ea"/>
                <a:cs typeface="+mn-cs"/>
              </a:rPr>
              <a:t>Les médias et les agences de presse utilisent également des partenaires pour développer des programmes de </a:t>
            </a:r>
            <a:r>
              <a:rPr lang="fr-CA" sz="1200" b="0" i="0" kern="1200" dirty="0" err="1">
                <a:solidFill>
                  <a:schemeClr val="tx1"/>
                </a:solidFill>
                <a:effectLst/>
                <a:latin typeface="+mn-lt"/>
                <a:ea typeface="+mn-ea"/>
                <a:cs typeface="+mn-cs"/>
              </a:rPr>
              <a:t>fact-checking</a:t>
            </a:r>
            <a:r>
              <a:rPr lang="fr-CA" sz="1200" b="0" i="0" kern="1200" dirty="0">
                <a:solidFill>
                  <a:schemeClr val="tx1"/>
                </a:solidFill>
                <a:effectLst/>
                <a:latin typeface="+mn-lt"/>
                <a:ea typeface="+mn-ea"/>
                <a:cs typeface="+mn-cs"/>
              </a:rPr>
              <a:t> global, comme l’AFP Fact Check.</a:t>
            </a:r>
          </a:p>
          <a:p>
            <a:r>
              <a:rPr lang="fr-CA" sz="1200" b="1" i="0" kern="1200" dirty="0">
                <a:solidFill>
                  <a:schemeClr val="tx1"/>
                </a:solidFill>
                <a:effectLst/>
                <a:latin typeface="+mn-lt"/>
                <a:ea typeface="+mn-ea"/>
                <a:cs typeface="+mn-cs"/>
              </a:rPr>
              <a:t>En résumé</a:t>
            </a:r>
            <a:endParaRPr lang="fr-CA" sz="1200" b="0" i="0" kern="1200" dirty="0">
              <a:solidFill>
                <a:schemeClr val="tx1"/>
              </a:solidFill>
              <a:effectLst/>
              <a:latin typeface="+mn-lt"/>
              <a:ea typeface="+mn-ea"/>
              <a:cs typeface="+mn-cs"/>
            </a:endParaRPr>
          </a:p>
          <a:p>
            <a:r>
              <a:rPr lang="fr-CA" sz="1200" b="0" i="0" kern="1200" dirty="0">
                <a:solidFill>
                  <a:schemeClr val="tx1"/>
                </a:solidFill>
                <a:effectLst/>
                <a:latin typeface="+mn-lt"/>
                <a:ea typeface="+mn-ea"/>
                <a:cs typeface="+mn-cs"/>
              </a:rPr>
              <a:t>Le </a:t>
            </a:r>
            <a:r>
              <a:rPr lang="fr-CA" sz="1200" b="0" i="0" kern="1200" dirty="0" err="1">
                <a:solidFill>
                  <a:schemeClr val="tx1"/>
                </a:solidFill>
                <a:effectLst/>
                <a:latin typeface="+mn-lt"/>
                <a:ea typeface="+mn-ea"/>
                <a:cs typeface="+mn-cs"/>
              </a:rPr>
              <a:t>fact-checking</a:t>
            </a:r>
            <a:r>
              <a:rPr lang="fr-CA" sz="1200" b="0" i="0" kern="1200" dirty="0">
                <a:solidFill>
                  <a:schemeClr val="tx1"/>
                </a:solidFill>
                <a:effectLst/>
                <a:latin typeface="+mn-lt"/>
                <a:ea typeface="+mn-ea"/>
                <a:cs typeface="+mn-cs"/>
              </a:rPr>
              <a:t> est une </a:t>
            </a:r>
            <a:r>
              <a:rPr lang="fr-CA" sz="1200" b="1" i="0" kern="1200" dirty="0">
                <a:solidFill>
                  <a:schemeClr val="tx1"/>
                </a:solidFill>
                <a:effectLst/>
                <a:latin typeface="+mn-lt"/>
                <a:ea typeface="+mn-ea"/>
                <a:cs typeface="+mn-cs"/>
              </a:rPr>
              <a:t>pratique essentielle pour établir la véracité des informations et lutter contre la désinformation</a:t>
            </a:r>
            <a:r>
              <a:rPr lang="fr-CA" sz="1200" b="0" i="0" kern="1200" dirty="0">
                <a:solidFill>
                  <a:schemeClr val="tx1"/>
                </a:solidFill>
                <a:effectLst/>
                <a:latin typeface="+mn-lt"/>
                <a:ea typeface="+mn-ea"/>
                <a:cs typeface="+mn-cs"/>
              </a:rPr>
              <a:t>. L’intelligence artificielle joue un rôle important dans cette pratique en aidant les journalistes et les chercheurs à vérifier les informations. Les exemples de </a:t>
            </a:r>
            <a:r>
              <a:rPr lang="fr-CA" sz="1200" b="0" i="0" kern="1200" dirty="0" err="1">
                <a:solidFill>
                  <a:schemeClr val="tx1"/>
                </a:solidFill>
                <a:effectLst/>
                <a:latin typeface="+mn-lt"/>
                <a:ea typeface="+mn-ea"/>
                <a:cs typeface="+mn-cs"/>
              </a:rPr>
              <a:t>fact-checking</a:t>
            </a:r>
            <a:r>
              <a:rPr lang="fr-CA" sz="1200" b="0" i="0" kern="1200" dirty="0">
                <a:solidFill>
                  <a:schemeClr val="tx1"/>
                </a:solidFill>
                <a:effectLst/>
                <a:latin typeface="+mn-lt"/>
                <a:ea typeface="+mn-ea"/>
                <a:cs typeface="+mn-cs"/>
              </a:rPr>
              <a:t> montrent que cette pratique est généralisée dans les médias traditionnels et numériques.</a:t>
            </a:r>
          </a:p>
          <a:p>
            <a:br>
              <a:rPr lang="fr-CA" sz="1200" b="0" i="0" kern="1200" dirty="0">
                <a:solidFill>
                  <a:schemeClr val="tx1"/>
                </a:solidFill>
                <a:effectLst/>
                <a:latin typeface="+mn-lt"/>
                <a:ea typeface="+mn-ea"/>
                <a:cs typeface="+mn-cs"/>
              </a:rPr>
            </a:br>
            <a:endParaRPr lang="fr-CA" dirty="0"/>
          </a:p>
          <a:p>
            <a:endParaRPr lang="fr-CA" dirty="0"/>
          </a:p>
          <a:p>
            <a:endParaRPr lang="fr-CA" dirty="0"/>
          </a:p>
          <a:p>
            <a:r>
              <a:rPr lang="fr-CA" dirty="0"/>
              <a:t>Au sens classique du terme, le </a:t>
            </a:r>
            <a:r>
              <a:rPr lang="fr-CA" dirty="0" err="1"/>
              <a:t>fact</a:t>
            </a:r>
            <a:r>
              <a:rPr lang="fr-CA" dirty="0"/>
              <a:t> </a:t>
            </a:r>
            <a:r>
              <a:rPr lang="fr-CA" dirty="0" err="1"/>
              <a:t>checking</a:t>
            </a:r>
            <a:r>
              <a:rPr lang="fr-CA" dirty="0"/>
              <a:t> est la base du journalisme. Un fait n’est un fait que s’il est vérifié et revérifié (check and double check, apprend-on dans les écoles de journalisme américaines, comme me le rappelle toujours l’ex-« étudiant étranger », en Virginie, Philippe Labro). Et si on n’a pas réussi à vérifier auprès d’une seconde source, il faut l’indiquer. La presse mondiale a pris une leçon en 2018 en annonçant que le journaliste </a:t>
            </a:r>
            <a:r>
              <a:rPr lang="fr-CA" dirty="0" err="1"/>
              <a:t>Arkadi</a:t>
            </a:r>
            <a:r>
              <a:rPr lang="fr-CA" dirty="0"/>
              <a:t> </a:t>
            </a:r>
            <a:r>
              <a:rPr lang="fr-CA" dirty="0" err="1"/>
              <a:t>Bobtchenko</a:t>
            </a:r>
            <a:r>
              <a:rPr lang="fr-CA" dirty="0"/>
              <a:t> avait été tué. Il fallait mentionner la source unique (« selon le gouvernement ukrainien »), car la nouvelle était… fausse. </a:t>
            </a:r>
          </a:p>
          <a:p>
            <a:r>
              <a:rPr lang="fr-CA" dirty="0"/>
              <a:t>Saluons l’initiative de France Info, qui a créé, sous l’impulsion de Laurent </a:t>
            </a:r>
            <a:r>
              <a:rPr lang="fr-CA" dirty="0" err="1"/>
              <a:t>Guimier</a:t>
            </a:r>
            <a:r>
              <a:rPr lang="fr-CA" dirty="0"/>
              <a:t>, une équipe de </a:t>
            </a:r>
            <a:r>
              <a:rPr lang="fr-CA" dirty="0" err="1"/>
              <a:t>fact</a:t>
            </a:r>
            <a:r>
              <a:rPr lang="fr-CA" dirty="0"/>
              <a:t> </a:t>
            </a:r>
            <a:r>
              <a:rPr lang="fr-CA" dirty="0" err="1"/>
              <a:t>checking</a:t>
            </a:r>
            <a:r>
              <a:rPr lang="fr-CA" dirty="0"/>
              <a:t> interne appelé « certification », vérifiant tout ce qui sort sur France Info, versions radio et télé.</a:t>
            </a:r>
          </a:p>
          <a:p>
            <a:endParaRPr lang="fr-CA" dirty="0"/>
          </a:p>
          <a:p>
            <a:r>
              <a:rPr lang="fr-CA" dirty="0"/>
              <a:t>Au sens xxi e siècle du terme, le </a:t>
            </a:r>
            <a:r>
              <a:rPr lang="fr-CA" dirty="0" err="1"/>
              <a:t>fact</a:t>
            </a:r>
            <a:r>
              <a:rPr lang="fr-CA" dirty="0"/>
              <a:t> </a:t>
            </a:r>
            <a:r>
              <a:rPr lang="fr-CA" dirty="0" err="1"/>
              <a:t>checking</a:t>
            </a:r>
            <a:r>
              <a:rPr lang="fr-CA" dirty="0"/>
              <a:t> est devenu la vérification des propos, notamment des hommes politiques. Grâce au live sur Internet et à Twitter, des journalistes (aux États-Unis : AP, New York Times, Washington Post…) font même en direct le </a:t>
            </a:r>
            <a:r>
              <a:rPr lang="fr-CA" dirty="0" err="1"/>
              <a:t>fact</a:t>
            </a:r>
            <a:r>
              <a:rPr lang="fr-CA" dirty="0"/>
              <a:t> </a:t>
            </a:r>
            <a:r>
              <a:rPr lang="fr-CA" dirty="0" err="1"/>
              <a:t>checking</a:t>
            </a:r>
            <a:r>
              <a:rPr lang="fr-CA" dirty="0"/>
              <a:t> des déclarations des candidats lors des grands débats de campagne. </a:t>
            </a:r>
          </a:p>
          <a:p>
            <a:endParaRPr lang="fr-CA" dirty="0"/>
          </a:p>
          <a:p>
            <a:r>
              <a:rPr lang="fr-CA" dirty="0"/>
              <a:t>Formidable outil démocratique. Le site </a:t>
            </a:r>
            <a:r>
              <a:rPr lang="fr-CA" dirty="0" err="1"/>
              <a:t>PolitiFact</a:t>
            </a:r>
            <a:r>
              <a:rPr lang="fr-CA" dirty="0"/>
              <a:t>, avec son Truth-O-</a:t>
            </a:r>
            <a:r>
              <a:rPr lang="fr-CA" dirty="0" err="1"/>
              <a:t>Meter</a:t>
            </a:r>
            <a:r>
              <a:rPr lang="fr-CA" dirty="0"/>
              <a:t>, a été finaliste du prix Pulitzer (catégorie reine du service public) en 2009 « pour avoir examiné 750 déclarations politiques séparant la vérité de la rhétorique, pendant la campagne présidentielle de 2008 » gagnée par Barack Obama. </a:t>
            </a:r>
          </a:p>
          <a:p>
            <a:endParaRPr lang="fr-CA" dirty="0"/>
          </a:p>
          <a:p>
            <a:r>
              <a:rPr lang="fr-CA" dirty="0"/>
              <a:t>Créé par le Tampa </a:t>
            </a:r>
            <a:r>
              <a:rPr lang="fr-CA" dirty="0" err="1"/>
              <a:t>Bay</a:t>
            </a:r>
            <a:r>
              <a:rPr lang="fr-CA" dirty="0"/>
              <a:t> Times en 2007, il a été transféré en 2018 à l’école de journalisme « non profit » </a:t>
            </a:r>
            <a:r>
              <a:rPr lang="fr-CA" dirty="0" err="1"/>
              <a:t>Poynter</a:t>
            </a:r>
            <a:r>
              <a:rPr lang="fr-CA" dirty="0"/>
              <a:t> Institute, à qui le journal de Floride appartient. </a:t>
            </a:r>
          </a:p>
          <a:p>
            <a:endParaRPr lang="fr-CA" dirty="0"/>
          </a:p>
          <a:p>
            <a:r>
              <a:rPr lang="fr-CA" dirty="0"/>
              <a:t>Son « thermomètre de la vérité » a 6 degrés : </a:t>
            </a:r>
            <a:r>
              <a:rPr lang="fr-CA" dirty="0" err="1"/>
              <a:t>true</a:t>
            </a:r>
            <a:r>
              <a:rPr lang="fr-CA" dirty="0"/>
              <a:t>, </a:t>
            </a:r>
            <a:r>
              <a:rPr lang="fr-CA" dirty="0" err="1"/>
              <a:t>mostly</a:t>
            </a:r>
            <a:r>
              <a:rPr lang="fr-CA" dirty="0"/>
              <a:t> </a:t>
            </a:r>
            <a:r>
              <a:rPr lang="fr-CA" dirty="0" err="1"/>
              <a:t>true</a:t>
            </a:r>
            <a:r>
              <a:rPr lang="fr-CA" dirty="0"/>
              <a:t>, </a:t>
            </a:r>
            <a:r>
              <a:rPr lang="fr-CA" dirty="0" err="1"/>
              <a:t>half</a:t>
            </a:r>
            <a:r>
              <a:rPr lang="fr-CA" dirty="0"/>
              <a:t> </a:t>
            </a:r>
            <a:r>
              <a:rPr lang="fr-CA" dirty="0" err="1"/>
              <a:t>true</a:t>
            </a:r>
            <a:r>
              <a:rPr lang="fr-CA" dirty="0"/>
              <a:t>, </a:t>
            </a:r>
            <a:r>
              <a:rPr lang="fr-CA" dirty="0" err="1"/>
              <a:t>mostly</a:t>
            </a:r>
            <a:r>
              <a:rPr lang="fr-CA" dirty="0"/>
              <a:t> false, false, pants on </a:t>
            </a:r>
            <a:r>
              <a:rPr lang="fr-CA" dirty="0" err="1"/>
              <a:t>fire</a:t>
            </a:r>
            <a:r>
              <a:rPr lang="fr-CA" dirty="0"/>
              <a:t> (« le feu aux fesses »).</a:t>
            </a:r>
          </a:p>
          <a:p>
            <a:endParaRPr lang="fr-CA" dirty="0"/>
          </a:p>
        </p:txBody>
      </p:sp>
      <p:sp>
        <p:nvSpPr>
          <p:cNvPr id="4" name="Espace réservé du numéro de diapositive 3"/>
          <p:cNvSpPr>
            <a:spLocks noGrp="1"/>
          </p:cNvSpPr>
          <p:nvPr>
            <p:ph type="sldNum" sz="quarter" idx="10"/>
          </p:nvPr>
        </p:nvSpPr>
        <p:spPr/>
        <p:txBody>
          <a:bodyPr/>
          <a:lstStyle/>
          <a:p>
            <a:fld id="{D9D70B68-93CF-439A-A4D9-C851A4B89375}" type="slidenum">
              <a:rPr lang="fr-CA" smtClean="0"/>
              <a:t>83</a:t>
            </a:fld>
            <a:endParaRPr lang="fr-CA"/>
          </a:p>
        </p:txBody>
      </p:sp>
    </p:spTree>
    <p:extLst>
      <p:ext uri="{BB962C8B-B14F-4D97-AF65-F5344CB8AC3E}">
        <p14:creationId xmlns:p14="http://schemas.microsoft.com/office/powerpoint/2010/main" val="385735407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sz="1200" b="0" i="0" kern="1200" dirty="0">
                <a:solidFill>
                  <a:schemeClr val="tx1"/>
                </a:solidFill>
                <a:effectLst/>
                <a:latin typeface="+mn-lt"/>
                <a:ea typeface="+mn-ea"/>
                <a:cs typeface="+mn-cs"/>
              </a:rPr>
              <a:t>Hannah Arendt considère que l’information est un élément essentiel de la société moderne, mais qu’elle doit être distinguée de la vérité et protégée contre la manipulation et la propagande. Elle pense que l’éducation critique et la discussion sont essentielles pour établir la vérité et pour préserver la démocratie et la liberté.</a:t>
            </a:r>
            <a:endParaRPr lang="fr-CA" sz="1200" b="1" i="0" kern="1200" dirty="0">
              <a:solidFill>
                <a:schemeClr val="tx1"/>
              </a:solidFill>
              <a:effectLst/>
              <a:latin typeface="+mn-lt"/>
              <a:ea typeface="+mn-ea"/>
              <a:cs typeface="+mn-cs"/>
            </a:endParaRPr>
          </a:p>
          <a:p>
            <a:endParaRPr lang="fr-CA" sz="1200" b="1" i="0" kern="1200" dirty="0">
              <a:solidFill>
                <a:schemeClr val="tx1"/>
              </a:solidFill>
              <a:effectLst/>
              <a:latin typeface="+mn-lt"/>
              <a:ea typeface="+mn-ea"/>
              <a:cs typeface="+mn-cs"/>
            </a:endParaRPr>
          </a:p>
          <a:p>
            <a:r>
              <a:rPr lang="fr-CA" sz="1200" b="1" i="0" kern="1200" dirty="0">
                <a:solidFill>
                  <a:schemeClr val="tx1"/>
                </a:solidFill>
                <a:effectLst/>
                <a:latin typeface="+mn-lt"/>
                <a:ea typeface="+mn-ea"/>
                <a:cs typeface="+mn-cs"/>
              </a:rPr>
              <a:t>La distinction entre l’information et la vérité</a:t>
            </a:r>
            <a:r>
              <a:rPr lang="fr-CA" sz="1200" b="0" i="0" kern="1200" dirty="0">
                <a:solidFill>
                  <a:schemeClr val="tx1"/>
                </a:solidFill>
                <a:effectLst/>
                <a:latin typeface="+mn-lt"/>
                <a:ea typeface="+mn-ea"/>
                <a:cs typeface="+mn-cs"/>
              </a:rPr>
              <a:t> : Arendt considère que l’information est souvent distincte de la vérité. Elle critique l’idée que l’information peut être considérée comme équivalente à la vérité, car elle peut être manipulée, fausse ou partialisée. Selon elle, la vérité est une notion plus profonde et plus complexe qui nécessite une réflexion critique et une évaluation approfondie.</a:t>
            </a:r>
          </a:p>
          <a:p>
            <a:r>
              <a:rPr lang="fr-CA" sz="1200" b="1" i="0" kern="1200" dirty="0">
                <a:solidFill>
                  <a:schemeClr val="tx1"/>
                </a:solidFill>
                <a:effectLst/>
                <a:latin typeface="+mn-lt"/>
                <a:ea typeface="+mn-ea"/>
                <a:cs typeface="+mn-cs"/>
              </a:rPr>
              <a:t>La crise de la croyance et de l’opinion</a:t>
            </a:r>
            <a:r>
              <a:rPr lang="fr-CA" sz="1200" b="0" i="0" kern="1200" dirty="0">
                <a:solidFill>
                  <a:schemeClr val="tx1"/>
                </a:solidFill>
                <a:effectLst/>
                <a:latin typeface="+mn-lt"/>
                <a:ea typeface="+mn-ea"/>
                <a:cs typeface="+mn-cs"/>
              </a:rPr>
              <a:t> : Dans son livre “La Crise de la culture” (1954), Arendt décrit la crise de la croyance et de l’opinion qui caractérise la société moderne. Elle attribue cette crise à la perte de confiance dans les institutions et les autorités, ainsi qu’à l’abondance d’informations contradictoires et souvent fausses. Selon elle, cette crise rend les individus vulnérables à la manipulation et à la propagande.</a:t>
            </a:r>
          </a:p>
          <a:p>
            <a:r>
              <a:rPr lang="fr-CA" sz="1200" b="1" i="0" kern="1200" dirty="0">
                <a:solidFill>
                  <a:schemeClr val="tx1"/>
                </a:solidFill>
                <a:effectLst/>
                <a:latin typeface="+mn-lt"/>
                <a:ea typeface="+mn-ea"/>
                <a:cs typeface="+mn-cs"/>
              </a:rPr>
              <a:t>L’importance de la discussion et du débat</a:t>
            </a:r>
            <a:r>
              <a:rPr lang="fr-CA" sz="1200" b="0" i="0" kern="1200" dirty="0">
                <a:solidFill>
                  <a:schemeClr val="tx1"/>
                </a:solidFill>
                <a:effectLst/>
                <a:latin typeface="+mn-lt"/>
                <a:ea typeface="+mn-ea"/>
                <a:cs typeface="+mn-cs"/>
              </a:rPr>
              <a:t> : Arendt considère que la discussion et le débat sont essentiels pour établir la vérité et pour permettre aux individus de prendre des décisions éclairées. Elle critique les formes de propagande et de manipulation qui cherchent à étouffer les débats et à imposer des opinions sans discussion.</a:t>
            </a:r>
          </a:p>
          <a:p>
            <a:r>
              <a:rPr lang="fr-CA" sz="1200" b="1" i="0" kern="1200" dirty="0">
                <a:solidFill>
                  <a:schemeClr val="tx1"/>
                </a:solidFill>
                <a:effectLst/>
                <a:latin typeface="+mn-lt"/>
                <a:ea typeface="+mn-ea"/>
                <a:cs typeface="+mn-cs"/>
              </a:rPr>
              <a:t>La nécessité d’une éducation critique</a:t>
            </a:r>
            <a:r>
              <a:rPr lang="fr-CA" sz="1200" b="0" i="0" kern="1200" dirty="0">
                <a:solidFill>
                  <a:schemeClr val="tx1"/>
                </a:solidFill>
                <a:effectLst/>
                <a:latin typeface="+mn-lt"/>
                <a:ea typeface="+mn-ea"/>
                <a:cs typeface="+mn-cs"/>
              </a:rPr>
              <a:t> : Arendt pense que l’éducation critique est essentielle pour permettre aux individus de faire la différence entre l’information et la vérité, et pour les aider à évaluer les sources et les arguments. Elle considère que l’éducation critique est un élément clé pour préserver la démocratie et la liberté.</a:t>
            </a:r>
          </a:p>
          <a:p>
            <a:r>
              <a:rPr lang="fr-CA" sz="1200" b="1" i="0" kern="1200" dirty="0">
                <a:solidFill>
                  <a:schemeClr val="tx1"/>
                </a:solidFill>
                <a:effectLst/>
                <a:latin typeface="+mn-lt"/>
                <a:ea typeface="+mn-ea"/>
                <a:cs typeface="+mn-cs"/>
              </a:rPr>
              <a:t>La menace du totalitarisme</a:t>
            </a:r>
            <a:r>
              <a:rPr lang="fr-CA" sz="1200" b="0" i="0" kern="1200" dirty="0">
                <a:solidFill>
                  <a:schemeClr val="tx1"/>
                </a:solidFill>
                <a:effectLst/>
                <a:latin typeface="+mn-lt"/>
                <a:ea typeface="+mn-ea"/>
                <a:cs typeface="+mn-cs"/>
              </a:rPr>
              <a:t> : Dans son livre “Les Origines du totalitarisme” (1951), Arendt étudie les conditions qui ont conduit au totalitarisme dans les XXe et XXIe siècles. Elle considère que la manipulation de l’information et la destruction de la liberté d’opinion sont des éléments clés du totalitarisme. Selon elle, la démocratie nécessite une protection active de la liberté d’expression et de la liberté d’opinion pour éviter la propagation du totalitarisme.</a:t>
            </a:r>
          </a:p>
        </p:txBody>
      </p:sp>
      <p:sp>
        <p:nvSpPr>
          <p:cNvPr id="4" name="Espace réservé du numéro de diapositive 3"/>
          <p:cNvSpPr>
            <a:spLocks noGrp="1"/>
          </p:cNvSpPr>
          <p:nvPr>
            <p:ph type="sldNum" sz="quarter" idx="10"/>
          </p:nvPr>
        </p:nvSpPr>
        <p:spPr/>
        <p:txBody>
          <a:bodyPr/>
          <a:lstStyle/>
          <a:p>
            <a:fld id="{D9D70B68-93CF-439A-A4D9-C851A4B89375}" type="slidenum">
              <a:rPr lang="fr-CA" smtClean="0"/>
              <a:t>84</a:t>
            </a:fld>
            <a:endParaRPr lang="fr-CA"/>
          </a:p>
        </p:txBody>
      </p:sp>
    </p:spTree>
    <p:extLst>
      <p:ext uri="{BB962C8B-B14F-4D97-AF65-F5344CB8AC3E}">
        <p14:creationId xmlns:p14="http://schemas.microsoft.com/office/powerpoint/2010/main" val="15874914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sz="1200" b="0" i="0" kern="1200" dirty="0">
                <a:solidFill>
                  <a:schemeClr val="tx1"/>
                </a:solidFill>
                <a:effectLst/>
                <a:latin typeface="+mn-lt"/>
                <a:ea typeface="+mn-ea"/>
                <a:cs typeface="+mn-cs"/>
              </a:rPr>
              <a:t>Selon Dominique </a:t>
            </a:r>
            <a:r>
              <a:rPr lang="fr-CA" sz="1200" b="0" i="0" kern="1200" dirty="0" err="1">
                <a:solidFill>
                  <a:schemeClr val="tx1"/>
                </a:solidFill>
                <a:effectLst/>
                <a:latin typeface="+mn-lt"/>
                <a:ea typeface="+mn-ea"/>
                <a:cs typeface="+mn-cs"/>
              </a:rPr>
              <a:t>Wolton</a:t>
            </a:r>
            <a:r>
              <a:rPr lang="fr-CA" sz="1200" b="0" i="0" kern="1200" dirty="0">
                <a:solidFill>
                  <a:schemeClr val="tx1"/>
                </a:solidFill>
                <a:effectLst/>
                <a:latin typeface="+mn-lt"/>
                <a:ea typeface="+mn-ea"/>
                <a:cs typeface="+mn-cs"/>
              </a:rPr>
              <a:t>, le mot « information » est « d'abord lié à une revendication politique : la liberté d'information comme condition de la démocratie et le complément de la liberté de conscience », puis « le symbole de la presse » et du « droit de savoir ce qu'il se passe », avant d'être repris dans l'informatique, pour parler de « système d'information »</a:t>
            </a:r>
            <a:r>
              <a:rPr lang="fr-CA" sz="1200" b="0" i="0" u="none" strike="noStrike" kern="1200" baseline="30000" dirty="0">
                <a:solidFill>
                  <a:schemeClr val="tx1"/>
                </a:solidFill>
                <a:effectLst/>
                <a:latin typeface="+mn-lt"/>
                <a:ea typeface="+mn-ea"/>
                <a:cs typeface="+mn-cs"/>
                <a:hlinkClick r:id="rId3"/>
              </a:rPr>
              <a:t>note 1</a:t>
            </a:r>
            <a:r>
              <a:rPr lang="fr-CA" sz="1200" b="0" i="0" kern="1200" dirty="0">
                <a:solidFill>
                  <a:schemeClr val="tx1"/>
                </a:solidFill>
                <a:effectLst/>
                <a:latin typeface="+mn-lt"/>
                <a:ea typeface="+mn-ea"/>
                <a:cs typeface="+mn-cs"/>
              </a:rPr>
              <a:t> d'une entreprise. Le développement d'</a:t>
            </a:r>
            <a:r>
              <a:rPr lang="fr-CA" sz="1200" b="0" i="0" u="none" strike="noStrike" kern="1200" dirty="0">
                <a:solidFill>
                  <a:schemeClr val="tx1"/>
                </a:solidFill>
                <a:effectLst/>
                <a:latin typeface="+mn-lt"/>
                <a:ea typeface="+mn-ea"/>
                <a:cs typeface="+mn-cs"/>
                <a:hlinkClick r:id="rId4" tooltip="Internet"/>
              </a:rPr>
              <a:t>Internet</a:t>
            </a:r>
            <a:r>
              <a:rPr lang="fr-CA" sz="1200" b="0" i="0" kern="1200" dirty="0">
                <a:solidFill>
                  <a:schemeClr val="tx1"/>
                </a:solidFill>
                <a:effectLst/>
                <a:latin typeface="+mn-lt"/>
                <a:ea typeface="+mn-ea"/>
                <a:cs typeface="+mn-cs"/>
              </a:rPr>
              <a:t> a multiplié les communications sous forme de </a:t>
            </a:r>
            <a:r>
              <a:rPr lang="fr-CA" sz="1200" b="0" i="0" u="none" strike="noStrike" kern="1200" dirty="0">
                <a:solidFill>
                  <a:schemeClr val="tx1"/>
                </a:solidFill>
                <a:effectLst/>
                <a:latin typeface="+mn-lt"/>
                <a:ea typeface="+mn-ea"/>
                <a:cs typeface="+mn-cs"/>
                <a:hlinkClick r:id="rId5" tooltip="Blog"/>
              </a:rPr>
              <a:t>blogs</a:t>
            </a:r>
            <a:r>
              <a:rPr lang="fr-CA" sz="1200" b="0" i="0" kern="1200" dirty="0">
                <a:solidFill>
                  <a:schemeClr val="tx1"/>
                </a:solidFill>
                <a:effectLst/>
                <a:latin typeface="+mn-lt"/>
                <a:ea typeface="+mn-ea"/>
                <a:cs typeface="+mn-cs"/>
              </a:rPr>
              <a:t> et de </a:t>
            </a:r>
            <a:r>
              <a:rPr lang="fr-CA" sz="1200" b="0" i="0" u="none" strike="noStrike" kern="1200" dirty="0">
                <a:solidFill>
                  <a:schemeClr val="tx1"/>
                </a:solidFill>
                <a:effectLst/>
                <a:latin typeface="+mn-lt"/>
                <a:ea typeface="+mn-ea"/>
                <a:cs typeface="+mn-cs"/>
                <a:hlinkClick r:id="rId6" tooltip="Courrier électronique"/>
              </a:rPr>
              <a:t>courrier électronique</a:t>
            </a:r>
            <a:r>
              <a:rPr lang="fr-CA" sz="1200" b="0" i="0" kern="1200" dirty="0">
                <a:solidFill>
                  <a:schemeClr val="tx1"/>
                </a:solidFill>
                <a:effectLst/>
                <a:latin typeface="+mn-lt"/>
                <a:ea typeface="+mn-ea"/>
                <a:cs typeface="+mn-cs"/>
              </a:rPr>
              <a:t>, riches en commentaires, où la part d'information est dès le départ modeste et plus faible (moins concentrée) que dans les « systèmes d'information » des entreprises.</a:t>
            </a:r>
          </a:p>
        </p:txBody>
      </p:sp>
      <p:sp>
        <p:nvSpPr>
          <p:cNvPr id="4" name="Espace réservé du numéro de diapositive 3"/>
          <p:cNvSpPr>
            <a:spLocks noGrp="1"/>
          </p:cNvSpPr>
          <p:nvPr>
            <p:ph type="sldNum" sz="quarter" idx="10"/>
          </p:nvPr>
        </p:nvSpPr>
        <p:spPr/>
        <p:txBody>
          <a:bodyPr/>
          <a:lstStyle/>
          <a:p>
            <a:fld id="{D9D70B68-93CF-439A-A4D9-C851A4B89375}" type="slidenum">
              <a:rPr lang="fr-CA" smtClean="0"/>
              <a:t>85</a:t>
            </a:fld>
            <a:endParaRPr lang="fr-CA"/>
          </a:p>
        </p:txBody>
      </p:sp>
    </p:spTree>
    <p:extLst>
      <p:ext uri="{BB962C8B-B14F-4D97-AF65-F5344CB8AC3E}">
        <p14:creationId xmlns:p14="http://schemas.microsoft.com/office/powerpoint/2010/main" val="198748979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sz="1200" b="0" i="0" kern="120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D9D70B68-93CF-439A-A4D9-C851A4B89375}" type="slidenum">
              <a:rPr lang="fr-CA" smtClean="0"/>
              <a:t>86</a:t>
            </a:fld>
            <a:endParaRPr lang="fr-CA"/>
          </a:p>
        </p:txBody>
      </p:sp>
    </p:spTree>
    <p:extLst>
      <p:ext uri="{BB962C8B-B14F-4D97-AF65-F5344CB8AC3E}">
        <p14:creationId xmlns:p14="http://schemas.microsoft.com/office/powerpoint/2010/main" val="391281999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CA" dirty="0"/>
              <a:t>Ces deux catégories sont centrales dans le travail des journalistes. L’information  « chaude »  (hard news en anglais) nécessite un traitement immédiat et est dotée de plus de valeur d’information par les journalistes que l’information froide (soft news), susceptible d’être traitée plus tard. Autant qu’aux faits eux‑mêmes (un résultat électoral ou une catastrophe sont des informations chaudes alors que la sortie d’un nouveau modèle de téléphone est une information froide), ces concepts renvoient aux hiérarchies et conventions internes au groupe professionnel des journalistes. </a:t>
            </a:r>
          </a:p>
          <a:p>
            <a:pPr marL="0" marR="0" indent="0" algn="l" defTabSz="914400" rtl="0" eaLnBrk="1" fontAlgn="auto" latinLnBrk="0" hangingPunct="1">
              <a:lnSpc>
                <a:spcPct val="100000"/>
              </a:lnSpc>
              <a:spcBef>
                <a:spcPts val="0"/>
              </a:spcBef>
              <a:spcAft>
                <a:spcPts val="0"/>
              </a:spcAft>
              <a:buClrTx/>
              <a:buSzTx/>
              <a:buFontTx/>
              <a:buNone/>
              <a:tabLst/>
              <a:defRPr/>
            </a:pPr>
            <a:endParaRPr lang="fr-CA" dirty="0"/>
          </a:p>
          <a:p>
            <a:pPr marL="0" marR="0" indent="0" algn="l" defTabSz="914400" rtl="0" eaLnBrk="1" fontAlgn="auto" latinLnBrk="0" hangingPunct="1">
              <a:lnSpc>
                <a:spcPct val="100000"/>
              </a:lnSpc>
              <a:spcBef>
                <a:spcPts val="0"/>
              </a:spcBef>
              <a:spcAft>
                <a:spcPts val="0"/>
              </a:spcAft>
              <a:buClrTx/>
              <a:buSzTx/>
              <a:buFontTx/>
              <a:buNone/>
              <a:tabLst/>
              <a:defRPr/>
            </a:pPr>
            <a:r>
              <a:rPr lang="fr-CA" dirty="0"/>
              <a:t>Les agences de presse participent par exemple à la catégorisation de l’information selon ces deux modalités qui s’imposent ensuite à tous (avec la diffusion des « flash » ou « urgent » qui sont caractéristiques de l’information chaude). </a:t>
            </a:r>
          </a:p>
          <a:p>
            <a:pPr marL="0" marR="0" indent="0" algn="l" defTabSz="914400" rtl="0" eaLnBrk="1" fontAlgn="auto" latinLnBrk="0" hangingPunct="1">
              <a:lnSpc>
                <a:spcPct val="100000"/>
              </a:lnSpc>
              <a:spcBef>
                <a:spcPts val="0"/>
              </a:spcBef>
              <a:spcAft>
                <a:spcPts val="0"/>
              </a:spcAft>
              <a:buClrTx/>
              <a:buSzTx/>
              <a:buFontTx/>
              <a:buNone/>
              <a:tabLst/>
              <a:defRPr/>
            </a:pPr>
            <a:endParaRPr lang="fr-CA" dirty="0"/>
          </a:p>
          <a:p>
            <a:pPr marL="0" marR="0" indent="0" algn="l" defTabSz="914400" rtl="0" eaLnBrk="1" fontAlgn="auto" latinLnBrk="0" hangingPunct="1">
              <a:lnSpc>
                <a:spcPct val="100000"/>
              </a:lnSpc>
              <a:spcBef>
                <a:spcPts val="0"/>
              </a:spcBef>
              <a:spcAft>
                <a:spcPts val="0"/>
              </a:spcAft>
              <a:buClrTx/>
              <a:buSzTx/>
              <a:buFontTx/>
              <a:buNone/>
              <a:tabLst/>
              <a:defRPr/>
            </a:pPr>
            <a:endParaRPr lang="fr-CA" dirty="0"/>
          </a:p>
          <a:p>
            <a:r>
              <a:rPr lang="fr-CA" sz="1200" b="0" i="0" kern="1200" dirty="0">
                <a:solidFill>
                  <a:schemeClr val="tx1"/>
                </a:solidFill>
                <a:effectLst/>
                <a:latin typeface="+mn-lt"/>
                <a:ea typeface="+mn-ea"/>
                <a:cs typeface="+mn-cs"/>
              </a:rPr>
              <a:t>Nous définissons un contenu « chaud » comme étant lié à l’actualité. Les Américains parlent d’ailleurs volontiers de « hot news », qui n’ont rien de pornographique. Quelques exemples de contenus chauds : le fil de brèves, les actualités, les évènements, les communiqués de presse, le direct, etc.</a:t>
            </a:r>
          </a:p>
          <a:p>
            <a:endParaRPr lang="fr-CA" sz="1200" b="0" i="0" kern="1200" dirty="0">
              <a:solidFill>
                <a:schemeClr val="tx1"/>
              </a:solidFill>
              <a:effectLst/>
              <a:latin typeface="+mn-lt"/>
              <a:ea typeface="+mn-ea"/>
              <a:cs typeface="+mn-cs"/>
            </a:endParaRPr>
          </a:p>
          <a:p>
            <a:endParaRPr lang="fr-CA" sz="1200" b="0" i="0" kern="1200" dirty="0">
              <a:solidFill>
                <a:schemeClr val="tx1"/>
              </a:solidFill>
              <a:effectLst/>
              <a:latin typeface="+mn-lt"/>
              <a:ea typeface="+mn-ea"/>
              <a:cs typeface="+mn-cs"/>
            </a:endParaRPr>
          </a:p>
          <a:p>
            <a:r>
              <a:rPr lang="fr-CA" sz="1200" b="0" i="0" kern="1200" dirty="0">
                <a:solidFill>
                  <a:schemeClr val="tx1"/>
                </a:solidFill>
                <a:effectLst/>
                <a:latin typeface="+mn-lt"/>
                <a:ea typeface="+mn-ea"/>
                <a:cs typeface="+mn-cs"/>
              </a:rPr>
              <a:t>Les contenus froids, quant à eux, sont moins liés à l’actualité. Ils gardent un pouvoir d’information permanent, moins limité dans le temps. Quelques exemples de contenus froids : les fiches pratiques, les dossiers thématiques, les tutoriels, les services en ligne, les infographies explicatives, etc.</a:t>
            </a:r>
          </a:p>
          <a:p>
            <a:pPr marL="0" marR="0" indent="0" algn="l" defTabSz="914400" rtl="0" eaLnBrk="1" fontAlgn="auto" latinLnBrk="0" hangingPunct="1">
              <a:lnSpc>
                <a:spcPct val="100000"/>
              </a:lnSpc>
              <a:spcBef>
                <a:spcPts val="0"/>
              </a:spcBef>
              <a:spcAft>
                <a:spcPts val="0"/>
              </a:spcAft>
              <a:buClrTx/>
              <a:buSzTx/>
              <a:buFontTx/>
              <a:buNone/>
              <a:tabLst/>
              <a:defRPr/>
            </a:pPr>
            <a:endParaRPr lang="fr-CA" dirty="0"/>
          </a:p>
          <a:p>
            <a:pPr marL="0" marR="0" indent="0" algn="l" defTabSz="914400" rtl="0" eaLnBrk="1" fontAlgn="auto" latinLnBrk="0" hangingPunct="1">
              <a:lnSpc>
                <a:spcPct val="100000"/>
              </a:lnSpc>
              <a:spcBef>
                <a:spcPts val="0"/>
              </a:spcBef>
              <a:spcAft>
                <a:spcPts val="0"/>
              </a:spcAft>
              <a:buClrTx/>
              <a:buSzTx/>
              <a:buFontTx/>
              <a:buNone/>
              <a:tabLst/>
              <a:defRPr/>
            </a:pPr>
            <a:endParaRPr lang="fr-CA" dirty="0"/>
          </a:p>
          <a:p>
            <a:pPr marL="0" marR="0" indent="0" algn="l" defTabSz="914400" rtl="0" eaLnBrk="1" fontAlgn="auto" latinLnBrk="0" hangingPunct="1">
              <a:lnSpc>
                <a:spcPct val="100000"/>
              </a:lnSpc>
              <a:spcBef>
                <a:spcPts val="0"/>
              </a:spcBef>
              <a:spcAft>
                <a:spcPts val="0"/>
              </a:spcAft>
              <a:buClrTx/>
              <a:buSzTx/>
              <a:buFontTx/>
              <a:buNone/>
              <a:tabLst/>
              <a:defRPr/>
            </a:pPr>
            <a:r>
              <a:rPr lang="fr-CA" dirty="0"/>
              <a:t>Dans une étude pionnière, Gaye </a:t>
            </a:r>
            <a:r>
              <a:rPr lang="fr-CA" dirty="0" err="1"/>
              <a:t>Tuchman</a:t>
            </a:r>
            <a:r>
              <a:rPr lang="fr-CA" dirty="0"/>
              <a:t> a montré que cette dichotomie pratique était l’un des moyens par lesquels les journalistes typifient et </a:t>
            </a:r>
            <a:r>
              <a:rPr lang="fr-CA" dirty="0" err="1"/>
              <a:t>routinisent</a:t>
            </a:r>
            <a:r>
              <a:rPr lang="fr-CA" dirty="0"/>
              <a:t> leur activité afin de gérer son caractère d’urgence permanente. Cette catégorisation binaire occulte cependant, d’une part, le fait que certains sujets peuvent changer de catégorie au fur et à mesure de leur traitement par le biais de routines professionnelles dans les rédactions. D’autre part, elle cache le rôle joué par les sources, qui a été mis en évidence depuis par les travaux de Harvey </a:t>
            </a:r>
            <a:r>
              <a:rPr lang="fr-CA" dirty="0" err="1"/>
              <a:t>Molotch</a:t>
            </a:r>
            <a:r>
              <a:rPr lang="fr-CA" dirty="0"/>
              <a:t> et Marylin Lester. Ceux‑ci s’appuient sur un autre principe de classification opposant l’événement routinier (sur lequel les relations publiques auront une prise forte) et l’accident ou le scandale qui sont imprévus et moins contrôlables par les </a:t>
            </a:r>
            <a:r>
              <a:rPr lang="fr-CA" dirty="0" err="1"/>
              <a:t>sources.Réf</a:t>
            </a:r>
            <a:r>
              <a:rPr lang="fr-CA" dirty="0"/>
              <a:t>. : </a:t>
            </a:r>
            <a:r>
              <a:rPr lang="fr-CA" dirty="0" err="1"/>
              <a:t>Tuchman</a:t>
            </a:r>
            <a:r>
              <a:rPr lang="fr-CA" dirty="0"/>
              <a:t>, “</a:t>
            </a:r>
            <a:r>
              <a:rPr lang="fr-CA" dirty="0" err="1"/>
              <a:t>Making</a:t>
            </a:r>
            <a:r>
              <a:rPr lang="fr-CA" dirty="0"/>
              <a:t> news by </a:t>
            </a:r>
            <a:r>
              <a:rPr lang="fr-CA" dirty="0" err="1"/>
              <a:t>Doing</a:t>
            </a:r>
            <a:r>
              <a:rPr lang="fr-CA" dirty="0"/>
              <a:t> </a:t>
            </a:r>
            <a:r>
              <a:rPr lang="fr-CA" dirty="0" err="1"/>
              <a:t>Work</a:t>
            </a:r>
            <a:r>
              <a:rPr lang="fr-CA" dirty="0"/>
              <a:t>. </a:t>
            </a:r>
            <a:r>
              <a:rPr lang="fr-CA" dirty="0" err="1"/>
              <a:t>Routinizing</a:t>
            </a:r>
            <a:r>
              <a:rPr lang="fr-CA" dirty="0"/>
              <a:t> the </a:t>
            </a:r>
            <a:r>
              <a:rPr lang="fr-CA" dirty="0" err="1"/>
              <a:t>Unexpected</a:t>
            </a:r>
            <a:r>
              <a:rPr lang="fr-CA" dirty="0"/>
              <a:t>”, </a:t>
            </a:r>
            <a:r>
              <a:rPr lang="fr-CA" dirty="0" err="1"/>
              <a:t>Ameri‑can</a:t>
            </a:r>
            <a:r>
              <a:rPr lang="fr-CA" dirty="0"/>
              <a:t> journal of </a:t>
            </a:r>
            <a:r>
              <a:rPr lang="fr-CA" dirty="0" err="1"/>
              <a:t>Sociology</a:t>
            </a:r>
            <a:r>
              <a:rPr lang="fr-CA" dirty="0"/>
              <a:t>, 1973 ; </a:t>
            </a:r>
            <a:r>
              <a:rPr lang="fr-CA" dirty="0" err="1"/>
              <a:t>Molotch</a:t>
            </a:r>
            <a:r>
              <a:rPr lang="fr-CA" dirty="0"/>
              <a:t> &amp; Lester, “news as </a:t>
            </a:r>
            <a:r>
              <a:rPr lang="fr-CA" dirty="0" err="1"/>
              <a:t>Purposive</a:t>
            </a:r>
            <a:r>
              <a:rPr lang="fr-CA" dirty="0"/>
              <a:t> </a:t>
            </a:r>
            <a:r>
              <a:rPr lang="fr-CA" dirty="0" err="1"/>
              <a:t>Behavior</a:t>
            </a:r>
            <a:r>
              <a:rPr lang="fr-CA" dirty="0"/>
              <a:t>: On the Strategic Use of Routine </a:t>
            </a:r>
            <a:r>
              <a:rPr lang="fr-CA" dirty="0" err="1"/>
              <a:t>events</a:t>
            </a:r>
            <a:r>
              <a:rPr lang="fr-CA" dirty="0"/>
              <a:t>, Accidents, and </a:t>
            </a:r>
            <a:r>
              <a:rPr lang="fr-CA" dirty="0" err="1"/>
              <a:t>Scandals</a:t>
            </a:r>
            <a:r>
              <a:rPr lang="fr-CA" dirty="0"/>
              <a:t>”, American </a:t>
            </a:r>
            <a:r>
              <a:rPr lang="fr-CA" dirty="0" err="1"/>
              <a:t>sociological</a:t>
            </a:r>
            <a:r>
              <a:rPr lang="fr-CA" dirty="0"/>
              <a:t> </a:t>
            </a:r>
            <a:r>
              <a:rPr lang="fr-CA" dirty="0" err="1"/>
              <a:t>review</a:t>
            </a:r>
            <a:r>
              <a:rPr lang="fr-CA" dirty="0"/>
              <a:t>, 1974 ;  Lagneau, L’objectivité sur le fil. La production des faits journalistiques à l’Agence France‑Presse, 2010, Institut d’études politiques ; </a:t>
            </a:r>
            <a:r>
              <a:rPr lang="fr-CA" dirty="0" err="1"/>
              <a:t>Pilmis</a:t>
            </a:r>
            <a:r>
              <a:rPr lang="fr-CA" dirty="0"/>
              <a:t>, « Produire en urgence. La gestion de l’imprévisible dans le monde du journalisme », Revue française de sociologie, 2014.</a:t>
            </a:r>
          </a:p>
          <a:p>
            <a:endParaRPr lang="fr-CA" dirty="0"/>
          </a:p>
        </p:txBody>
      </p:sp>
      <p:sp>
        <p:nvSpPr>
          <p:cNvPr id="4" name="Espace réservé du numéro de diapositive 3"/>
          <p:cNvSpPr>
            <a:spLocks noGrp="1"/>
          </p:cNvSpPr>
          <p:nvPr>
            <p:ph type="sldNum" sz="quarter" idx="10"/>
          </p:nvPr>
        </p:nvSpPr>
        <p:spPr/>
        <p:txBody>
          <a:bodyPr/>
          <a:lstStyle/>
          <a:p>
            <a:fld id="{D9D70B68-93CF-439A-A4D9-C851A4B89375}" type="slidenum">
              <a:rPr lang="fr-CA" smtClean="0"/>
              <a:t>87</a:t>
            </a:fld>
            <a:endParaRPr lang="fr-CA"/>
          </a:p>
        </p:txBody>
      </p:sp>
    </p:spTree>
    <p:extLst>
      <p:ext uri="{BB962C8B-B14F-4D97-AF65-F5344CB8AC3E}">
        <p14:creationId xmlns:p14="http://schemas.microsoft.com/office/powerpoint/2010/main" val="356925902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altLang="fr-FR" dirty="0"/>
              <a:t>Le mode </a:t>
            </a:r>
            <a:r>
              <a:rPr lang="fr-CA" altLang="fr-FR" dirty="0" err="1"/>
              <a:t>extreme</a:t>
            </a:r>
            <a:r>
              <a:rPr lang="fr-CA" altLang="fr-FR" dirty="0"/>
              <a:t>, intense de la présence de </a:t>
            </a:r>
            <a:r>
              <a:rPr lang="fr-CA" altLang="fr-FR" dirty="0" err="1"/>
              <a:t>quelquechose</a:t>
            </a:r>
            <a:r>
              <a:rPr lang="fr-CA" altLang="fr-FR" dirty="0"/>
              <a:t>.</a:t>
            </a:r>
          </a:p>
          <a:p>
            <a:pPr lvl="1"/>
            <a:r>
              <a:rPr lang="fr-CA" altLang="fr-FR" dirty="0"/>
              <a:t>Des actus – on voit dans le journal qui nous apprend les événements du jour</a:t>
            </a:r>
          </a:p>
          <a:p>
            <a:pPr lvl="1"/>
            <a:r>
              <a:rPr lang="fr-CA" altLang="fr-FR" dirty="0"/>
              <a:t>Actuel / Virtuel (Deleuze)</a:t>
            </a:r>
          </a:p>
          <a:p>
            <a:r>
              <a:rPr lang="fr-CA" altLang="fr-FR" dirty="0"/>
              <a:t>L’Actualité, le mode de réalisation de soi</a:t>
            </a:r>
          </a:p>
          <a:p>
            <a:pPr lvl="1"/>
            <a:r>
              <a:rPr lang="fr-CA" altLang="fr-FR" dirty="0"/>
              <a:t>Aristote. Existence en actes. </a:t>
            </a:r>
          </a:p>
          <a:p>
            <a:pPr lvl="1"/>
            <a:r>
              <a:rPr lang="fr-CA" altLang="fr-FR" dirty="0"/>
              <a:t>Révèle </a:t>
            </a:r>
            <a:r>
              <a:rPr lang="fr-CA" altLang="fr-FR" dirty="0" err="1"/>
              <a:t>quelquechose</a:t>
            </a:r>
            <a:r>
              <a:rPr lang="fr-CA" altLang="fr-FR" dirty="0"/>
              <a:t>, une essence cachée</a:t>
            </a:r>
          </a:p>
          <a:p>
            <a:r>
              <a:rPr lang="fr-CA" altLang="fr-FR" dirty="0"/>
              <a:t>Bergson – le principe de réalité masque ce que nous devons actualiser</a:t>
            </a:r>
          </a:p>
          <a:p>
            <a:endParaRPr lang="fr-CA" altLang="fr-FR" dirty="0"/>
          </a:p>
          <a:p>
            <a:endParaRPr lang="fr-CA" altLang="fr-FR" dirty="0"/>
          </a:p>
          <a:p>
            <a:r>
              <a:rPr lang="fr-CA" sz="1200" b="0" i="0" kern="1200" dirty="0">
                <a:solidFill>
                  <a:schemeClr val="tx1"/>
                </a:solidFill>
                <a:effectLst/>
                <a:latin typeface="+mn-lt"/>
                <a:ea typeface="+mn-ea"/>
                <a:cs typeface="+mn-cs"/>
              </a:rPr>
              <a:t>L’actualité désigne un </a:t>
            </a:r>
            <a:r>
              <a:rPr lang="fr-CA" sz="1200" b="1" i="0" kern="1200" dirty="0">
                <a:solidFill>
                  <a:schemeClr val="tx1"/>
                </a:solidFill>
                <a:effectLst/>
                <a:latin typeface="+mn-lt"/>
                <a:ea typeface="+mn-ea"/>
                <a:cs typeface="+mn-cs"/>
              </a:rPr>
              <a:t>ensemble d’événements récents ou en cours de déroulement, communiqués par les médias</a:t>
            </a:r>
            <a:r>
              <a:rPr lang="fr-CA" sz="1200" b="0" i="0" kern="1200" dirty="0">
                <a:solidFill>
                  <a:schemeClr val="tx1"/>
                </a:solidFill>
                <a:effectLst/>
                <a:latin typeface="+mn-lt"/>
                <a:ea typeface="+mn-ea"/>
                <a:cs typeface="+mn-cs"/>
              </a:rPr>
              <a:t>. Selon les sources, elle peut être définie comme :</a:t>
            </a:r>
          </a:p>
          <a:p>
            <a:r>
              <a:rPr lang="fr-CA" sz="1200" b="0" i="0" kern="1200" dirty="0">
                <a:solidFill>
                  <a:schemeClr val="tx1"/>
                </a:solidFill>
                <a:effectLst/>
                <a:latin typeface="+mn-lt"/>
                <a:ea typeface="+mn-ea"/>
                <a:cs typeface="+mn-cs"/>
              </a:rPr>
              <a:t>Caractère de ce qui est actuel, opposé à la virtualité (source : Wikipédia, 2024)</a:t>
            </a:r>
          </a:p>
          <a:p>
            <a:r>
              <a:rPr lang="fr-CA" sz="1200" b="1" i="0" kern="1200" dirty="0">
                <a:solidFill>
                  <a:schemeClr val="tx1"/>
                </a:solidFill>
                <a:effectLst/>
                <a:latin typeface="+mn-lt"/>
                <a:ea typeface="+mn-ea"/>
                <a:cs typeface="+mn-cs"/>
              </a:rPr>
              <a:t>Ensemble des événements actuels, des faits tout récents</a:t>
            </a:r>
            <a:r>
              <a:rPr lang="fr-CA" sz="1200" b="0" i="0" kern="1200" dirty="0">
                <a:solidFill>
                  <a:schemeClr val="tx1"/>
                </a:solidFill>
                <a:effectLst/>
                <a:latin typeface="+mn-lt"/>
                <a:ea typeface="+mn-ea"/>
                <a:cs typeface="+mn-cs"/>
              </a:rPr>
              <a:t> (source : Wikipédia, 2023)</a:t>
            </a:r>
          </a:p>
          <a:p>
            <a:r>
              <a:rPr lang="fr-CA" sz="1200" b="1" i="0" kern="1200" dirty="0">
                <a:solidFill>
                  <a:schemeClr val="tx1"/>
                </a:solidFill>
                <a:effectLst/>
                <a:latin typeface="+mn-lt"/>
                <a:ea typeface="+mn-ea"/>
                <a:cs typeface="+mn-cs"/>
              </a:rPr>
              <a:t>Fait qui se rapporte à l’époque actuelle</a:t>
            </a:r>
            <a:r>
              <a:rPr lang="fr-CA" sz="1200" b="0" i="0" kern="1200" dirty="0">
                <a:solidFill>
                  <a:schemeClr val="tx1"/>
                </a:solidFill>
                <a:effectLst/>
                <a:latin typeface="+mn-lt"/>
                <a:ea typeface="+mn-ea"/>
                <a:cs typeface="+mn-cs"/>
              </a:rPr>
              <a:t> (source : Définitions : actualité, actualités - Dictionnaire de français Larousse)</a:t>
            </a:r>
          </a:p>
          <a:p>
            <a:r>
              <a:rPr lang="fr-CA" sz="1200" b="0" i="0" kern="1200" dirty="0">
                <a:solidFill>
                  <a:schemeClr val="tx1"/>
                </a:solidFill>
                <a:effectLst/>
                <a:latin typeface="+mn-lt"/>
                <a:ea typeface="+mn-ea"/>
                <a:cs typeface="+mn-cs"/>
              </a:rPr>
              <a:t>Qualité de ce qui appartient ou convient au moment présent (source : Dictionnaire de français Larousse)</a:t>
            </a:r>
          </a:p>
          <a:p>
            <a:endParaRPr lang="fr-CA" sz="1200" b="0" i="0" kern="1200" dirty="0">
              <a:solidFill>
                <a:schemeClr val="tx1"/>
              </a:solidFill>
              <a:effectLst/>
              <a:latin typeface="+mn-lt"/>
              <a:ea typeface="+mn-ea"/>
              <a:cs typeface="+mn-cs"/>
            </a:endParaRPr>
          </a:p>
          <a:p>
            <a:r>
              <a:rPr lang="fr-CA" sz="1200" b="0" i="0" kern="1200" dirty="0">
                <a:solidFill>
                  <a:schemeClr val="tx1"/>
                </a:solidFill>
                <a:effectLst/>
                <a:latin typeface="+mn-lt"/>
                <a:ea typeface="+mn-ea"/>
                <a:cs typeface="+mn-cs"/>
              </a:rPr>
              <a:t>Dans la philosophie, l’actualité a également un sens technique, lié à la notion de présence et d’intensité, comme le souligne une source (2021) : “le mode le plus intense de la présence de quelque chose pour nous”.</a:t>
            </a:r>
          </a:p>
          <a:p>
            <a:r>
              <a:rPr lang="fr-CA" sz="1200" b="0" i="0" kern="1200" dirty="0">
                <a:solidFill>
                  <a:schemeClr val="tx1"/>
                </a:solidFill>
                <a:effectLst/>
                <a:latin typeface="+mn-lt"/>
                <a:ea typeface="+mn-ea"/>
                <a:cs typeface="+mn-cs"/>
              </a:rPr>
              <a:t>En résumé, l’actualité désigne les informations récentes et en cours de déroulement, communiquées par les médias, qui concernent des événements importants pour notre vie quotidienne ou qui ont un impact significatif.</a:t>
            </a:r>
          </a:p>
          <a:p>
            <a:endParaRPr lang="fr-CA" altLang="fr-FR" dirty="0"/>
          </a:p>
        </p:txBody>
      </p:sp>
      <p:sp>
        <p:nvSpPr>
          <p:cNvPr id="4" name="Espace réservé du numéro de diapositive 3"/>
          <p:cNvSpPr>
            <a:spLocks noGrp="1"/>
          </p:cNvSpPr>
          <p:nvPr>
            <p:ph type="sldNum" sz="quarter" idx="10"/>
          </p:nvPr>
        </p:nvSpPr>
        <p:spPr/>
        <p:txBody>
          <a:bodyPr/>
          <a:lstStyle/>
          <a:p>
            <a:fld id="{D9D70B68-93CF-439A-A4D9-C851A4B89375}" type="slidenum">
              <a:rPr lang="fr-CA" smtClean="0"/>
              <a:t>88</a:t>
            </a:fld>
            <a:endParaRPr lang="fr-CA"/>
          </a:p>
        </p:txBody>
      </p:sp>
    </p:spTree>
    <p:extLst>
      <p:ext uri="{BB962C8B-B14F-4D97-AF65-F5344CB8AC3E}">
        <p14:creationId xmlns:p14="http://schemas.microsoft.com/office/powerpoint/2010/main" val="318790843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dirty="0"/>
          </a:p>
        </p:txBody>
      </p:sp>
      <p:sp>
        <p:nvSpPr>
          <p:cNvPr id="4" name="Espace réservé du numéro de diapositive 3"/>
          <p:cNvSpPr>
            <a:spLocks noGrp="1"/>
          </p:cNvSpPr>
          <p:nvPr>
            <p:ph type="sldNum" sz="quarter" idx="10"/>
          </p:nvPr>
        </p:nvSpPr>
        <p:spPr/>
        <p:txBody>
          <a:bodyPr/>
          <a:lstStyle/>
          <a:p>
            <a:fld id="{D9D70B68-93CF-439A-A4D9-C851A4B89375}" type="slidenum">
              <a:rPr lang="fr-CA" smtClean="0"/>
              <a:t>90</a:t>
            </a:fld>
            <a:endParaRPr lang="fr-CA"/>
          </a:p>
        </p:txBody>
      </p:sp>
    </p:spTree>
    <p:extLst>
      <p:ext uri="{BB962C8B-B14F-4D97-AF65-F5344CB8AC3E}">
        <p14:creationId xmlns:p14="http://schemas.microsoft.com/office/powerpoint/2010/main" val="143605430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dirty="0"/>
          </a:p>
        </p:txBody>
      </p:sp>
      <p:sp>
        <p:nvSpPr>
          <p:cNvPr id="4" name="Espace réservé du numéro de diapositive 3"/>
          <p:cNvSpPr>
            <a:spLocks noGrp="1"/>
          </p:cNvSpPr>
          <p:nvPr>
            <p:ph type="sldNum" sz="quarter" idx="10"/>
          </p:nvPr>
        </p:nvSpPr>
        <p:spPr/>
        <p:txBody>
          <a:bodyPr/>
          <a:lstStyle/>
          <a:p>
            <a:fld id="{D9D70B68-93CF-439A-A4D9-C851A4B89375}" type="slidenum">
              <a:rPr lang="fr-CA" smtClean="0"/>
              <a:t>91</a:t>
            </a:fld>
            <a:endParaRPr lang="fr-CA"/>
          </a:p>
        </p:txBody>
      </p:sp>
    </p:spTree>
    <p:extLst>
      <p:ext uri="{BB962C8B-B14F-4D97-AF65-F5344CB8AC3E}">
        <p14:creationId xmlns:p14="http://schemas.microsoft.com/office/powerpoint/2010/main" val="272514942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dirty="0"/>
              <a:t> </a:t>
            </a:r>
          </a:p>
        </p:txBody>
      </p:sp>
      <p:sp>
        <p:nvSpPr>
          <p:cNvPr id="4" name="Espace réservé du numéro de diapositive 3"/>
          <p:cNvSpPr>
            <a:spLocks noGrp="1"/>
          </p:cNvSpPr>
          <p:nvPr>
            <p:ph type="sldNum" sz="quarter" idx="10"/>
          </p:nvPr>
        </p:nvSpPr>
        <p:spPr/>
        <p:txBody>
          <a:bodyPr/>
          <a:lstStyle/>
          <a:p>
            <a:fld id="{D9D70B68-93CF-439A-A4D9-C851A4B89375}" type="slidenum">
              <a:rPr lang="fr-CA" smtClean="0"/>
              <a:t>92</a:t>
            </a:fld>
            <a:endParaRPr lang="fr-CA"/>
          </a:p>
        </p:txBody>
      </p:sp>
    </p:spTree>
    <p:extLst>
      <p:ext uri="{BB962C8B-B14F-4D97-AF65-F5344CB8AC3E}">
        <p14:creationId xmlns:p14="http://schemas.microsoft.com/office/powerpoint/2010/main" val="401776734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dirty="0"/>
          </a:p>
        </p:txBody>
      </p:sp>
      <p:sp>
        <p:nvSpPr>
          <p:cNvPr id="4" name="Espace réservé du numéro de diapositive 3"/>
          <p:cNvSpPr>
            <a:spLocks noGrp="1"/>
          </p:cNvSpPr>
          <p:nvPr>
            <p:ph type="sldNum" sz="quarter" idx="10"/>
          </p:nvPr>
        </p:nvSpPr>
        <p:spPr/>
        <p:txBody>
          <a:bodyPr/>
          <a:lstStyle/>
          <a:p>
            <a:fld id="{D9D70B68-93CF-439A-A4D9-C851A4B89375}" type="slidenum">
              <a:rPr lang="fr-CA" smtClean="0"/>
              <a:t>93</a:t>
            </a:fld>
            <a:endParaRPr lang="fr-CA"/>
          </a:p>
        </p:txBody>
      </p:sp>
    </p:spTree>
    <p:extLst>
      <p:ext uri="{BB962C8B-B14F-4D97-AF65-F5344CB8AC3E}">
        <p14:creationId xmlns:p14="http://schemas.microsoft.com/office/powerpoint/2010/main" val="534548123"/>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ltLang="fr-FR" dirty="0"/>
              <a:t>Passage du Web statique (1.0) au Web participatif (2.0), puis au Web sémantique (3.0) </a:t>
            </a:r>
          </a:p>
          <a:p>
            <a:pPr lvl="1"/>
            <a:r>
              <a:rPr lang="fr-FR" altLang="fr-FR" dirty="0"/>
              <a:t>Web 1.0 : les pages statiques avec navigation par hyperliens.</a:t>
            </a:r>
          </a:p>
          <a:p>
            <a:pPr lvl="1"/>
            <a:r>
              <a:rPr lang="fr-FR" altLang="fr-FR" dirty="0"/>
              <a:t>Web 2.0 : un Web de pages « dynamiques » où le contenu séparé du contenant avec des bases des données. Naissance des réseaux sociaux…</a:t>
            </a:r>
          </a:p>
          <a:p>
            <a:pPr lvl="1"/>
            <a:r>
              <a:rPr lang="fr-FR" altLang="fr-FR" dirty="0"/>
              <a:t>Web 3.0 : un Web qui permet aux machines de comprendre la signification des données et de mieux les exploiter. </a:t>
            </a:r>
          </a:p>
          <a:p>
            <a:r>
              <a:rPr lang="fr-FR" altLang="fr-FR" dirty="0"/>
              <a:t>Ces passages déterminent la structuration des connaissances et comportent une série de questionnements politiques, philosophiques, économiques, sociaux et techniques. </a:t>
            </a:r>
          </a:p>
          <a:p>
            <a:endParaRPr lang="fr-FR" altLang="fr-FR" dirty="0"/>
          </a:p>
          <a:p>
            <a:r>
              <a:rPr lang="fr-CA" altLang="fr-FR" b="1" dirty="0"/>
              <a:t>Journalisme 4.0 : ce que le numérique fait au journalisme, ce que le journalisme fait au numérique.</a:t>
            </a:r>
            <a:endParaRPr lang="fr-FR" altLang="fr-FR" b="1" dirty="0"/>
          </a:p>
          <a:p>
            <a:endParaRPr lang="fr-CA" dirty="0"/>
          </a:p>
        </p:txBody>
      </p:sp>
      <p:sp>
        <p:nvSpPr>
          <p:cNvPr id="4" name="Espace réservé du numéro de diapositive 3"/>
          <p:cNvSpPr>
            <a:spLocks noGrp="1"/>
          </p:cNvSpPr>
          <p:nvPr>
            <p:ph type="sldNum" sz="quarter" idx="10"/>
          </p:nvPr>
        </p:nvSpPr>
        <p:spPr/>
        <p:txBody>
          <a:bodyPr/>
          <a:lstStyle/>
          <a:p>
            <a:fld id="{D9D70B68-93CF-439A-A4D9-C851A4B89375}" type="slidenum">
              <a:rPr lang="fr-CA" smtClean="0"/>
              <a:t>94</a:t>
            </a:fld>
            <a:endParaRPr lang="fr-CA"/>
          </a:p>
        </p:txBody>
      </p:sp>
    </p:spTree>
    <p:extLst>
      <p:ext uri="{BB962C8B-B14F-4D97-AF65-F5344CB8AC3E}">
        <p14:creationId xmlns:p14="http://schemas.microsoft.com/office/powerpoint/2010/main" val="181596953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dirty="0"/>
          </a:p>
          <a:p>
            <a:r>
              <a:rPr lang="fr-CA" dirty="0"/>
              <a:t>Quel </a:t>
            </a:r>
            <a:r>
              <a:rPr lang="fr-CA" dirty="0" err="1"/>
              <a:t>Role</a:t>
            </a:r>
            <a:r>
              <a:rPr lang="fr-CA" dirty="0"/>
              <a:t> aux outils dans les textes, discours. Quelles compétences techniques dans la production d’information ?</a:t>
            </a:r>
          </a:p>
          <a:p>
            <a:endParaRPr lang="fr-CA" dirty="0"/>
          </a:p>
          <a:p>
            <a:r>
              <a:rPr lang="fr-CA" dirty="0"/>
              <a:t>Le développement des médias informatisés s’est beaucoup inspiré des pratiques journalistiques : blogs, applications de capture d’image en mobilité et autres espaces de publication numériques, sont porteurs d’une promesse technologique – celle de rendre accessibles à tous les gestes d’écriture et de publication jusque là réservés aux professionnels de l’information.</a:t>
            </a:r>
            <a:endParaRPr lang="fr-CA" altLang="fr-FR" dirty="0"/>
          </a:p>
          <a:p>
            <a:endParaRPr lang="fr-CA" altLang="fr-FR" dirty="0"/>
          </a:p>
          <a:p>
            <a:r>
              <a:rPr lang="fr-CA" altLang="fr-FR" dirty="0"/>
              <a:t>Réfléchissons aux dangers et aux opportunités que le développement du numérique a introduit dans un domaine essentiel à la vie démocratique des pays, le journalisme.</a:t>
            </a:r>
          </a:p>
          <a:p>
            <a:r>
              <a:rPr lang="fr-CA" altLang="fr-FR" dirty="0"/>
              <a:t>Dans tous les pays, les « anciens » médias se trouvent confrontés à de multiples difficultés : </a:t>
            </a:r>
          </a:p>
          <a:p>
            <a:pPr lvl="1"/>
            <a:r>
              <a:rPr lang="fr-CA" altLang="fr-FR" dirty="0"/>
              <a:t>de nouveaux concurrents avec une puissance économique qui semble illimitée, </a:t>
            </a:r>
          </a:p>
          <a:p>
            <a:pPr lvl="1"/>
            <a:r>
              <a:rPr lang="fr-CA" altLang="fr-FR" dirty="0"/>
              <a:t>un public qui ne se renouvelle pas avec les générations comme autrefois,</a:t>
            </a:r>
          </a:p>
          <a:p>
            <a:pPr lvl="1"/>
            <a:r>
              <a:rPr lang="fr-CA" altLang="fr-FR" dirty="0"/>
              <a:t> la difficulté à conserver l’équilibre économique et à trouver la bonne voie pour l’avenir. Il suffit de regarder la variété des stratégies mises en place par rapport au paiement ou non-paiement en ligne des organes de presse écrite  Pour s’en convaincre. </a:t>
            </a:r>
          </a:p>
          <a:p>
            <a:r>
              <a:rPr lang="fr-CA" altLang="fr-FR" dirty="0"/>
              <a:t>Les « nouveaux » médias sont animés, soit par des journalistes qui ont changé de support technique (de la presse écrite ou de la télévision vers Internet) parce qu’ils y ont vu une opportunité pour avoir plus d’indépendance, soit par des acteurs venus du numérique avec une grande capacité d’innovation technique, mais sans compétence particulière en journalisme : on pense par exemple à Google actualités.</a:t>
            </a:r>
            <a:endParaRPr lang="fr-FR" altLang="fr-FR" dirty="0"/>
          </a:p>
        </p:txBody>
      </p:sp>
      <p:sp>
        <p:nvSpPr>
          <p:cNvPr id="4" name="Espace réservé du numéro de diapositive 3"/>
          <p:cNvSpPr>
            <a:spLocks noGrp="1"/>
          </p:cNvSpPr>
          <p:nvPr>
            <p:ph type="sldNum" sz="quarter" idx="10"/>
          </p:nvPr>
        </p:nvSpPr>
        <p:spPr/>
        <p:txBody>
          <a:bodyPr/>
          <a:lstStyle/>
          <a:p>
            <a:fld id="{D9D70B68-93CF-439A-A4D9-C851A4B89375}" type="slidenum">
              <a:rPr lang="fr-CA" smtClean="0"/>
              <a:t>95</a:t>
            </a:fld>
            <a:endParaRPr lang="fr-CA"/>
          </a:p>
        </p:txBody>
      </p:sp>
    </p:spTree>
    <p:extLst>
      <p:ext uri="{BB962C8B-B14F-4D97-AF65-F5344CB8AC3E}">
        <p14:creationId xmlns:p14="http://schemas.microsoft.com/office/powerpoint/2010/main" val="268775495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CA" dirty="0"/>
              <a:t>Cinq lettres d’un acronyme anglo-saxon que peu connaissent mais qui nous concernent tous. OSINT, pour Open Source Intelligence, Renseignement en sources ouvertes. En français, on parle aussi de ROSO, pour Renseignement d’origine source ouverte. </a:t>
            </a:r>
          </a:p>
          <a:p>
            <a:pPr marL="0" marR="0" indent="0" algn="l" defTabSz="914400" rtl="0" eaLnBrk="1" fontAlgn="auto" latinLnBrk="0" hangingPunct="1">
              <a:lnSpc>
                <a:spcPct val="100000"/>
              </a:lnSpc>
              <a:spcBef>
                <a:spcPts val="0"/>
              </a:spcBef>
              <a:spcAft>
                <a:spcPts val="0"/>
              </a:spcAft>
              <a:buClrTx/>
              <a:buSzTx/>
              <a:buFontTx/>
              <a:buNone/>
              <a:tabLst/>
              <a:defRPr/>
            </a:pPr>
            <a:endParaRPr lang="fr-CA" dirty="0"/>
          </a:p>
          <a:p>
            <a:pPr marL="0" marR="0" indent="0" algn="l" defTabSz="914400" rtl="0" eaLnBrk="1" fontAlgn="auto" latinLnBrk="0" hangingPunct="1">
              <a:lnSpc>
                <a:spcPct val="100000"/>
              </a:lnSpc>
              <a:spcBef>
                <a:spcPts val="0"/>
              </a:spcBef>
              <a:spcAft>
                <a:spcPts val="0"/>
              </a:spcAft>
              <a:buClrTx/>
              <a:buSzTx/>
              <a:buFontTx/>
              <a:buNone/>
              <a:tabLst/>
              <a:defRPr/>
            </a:pPr>
            <a:r>
              <a:rPr lang="fr-CA" dirty="0"/>
              <a:t>Son utilisation ne date pas d’hier mais elle a été décuplée par l’arrivée d’Internet, des réseaux sociaux et la numérisation de l’information. L’OSINT doit sa popularité au conflit russo-ukrainien déclenché en février 2022, date à laquelle il est devenu une pratique de tous les instants, systématique et permanente. Son champ d’application est large et ses outils ont des implications dans tous les domaines des activités humaines. Pour faire court : il consiste en la récolte et en l’exploitation de toutes les informations non-classifiées, dit vulgairement de tout ce qui n’est pas secret.</a:t>
            </a:r>
          </a:p>
          <a:p>
            <a:endParaRPr lang="fr-CA" dirty="0"/>
          </a:p>
          <a:p>
            <a:r>
              <a:rPr lang="fr-CA" dirty="0"/>
              <a:t>Possibilité pour tous de « devenir un espion », les « détectives Twitter  ou X » se multiplient et les canaux </a:t>
            </a:r>
            <a:r>
              <a:rPr lang="fr-CA" dirty="0" err="1"/>
              <a:t>Telegram</a:t>
            </a:r>
            <a:r>
              <a:rPr lang="fr-CA" dirty="0"/>
              <a:t> foisonnent, les rédactions des grands journaux y consacrent des équipes entières, les entreprises s’en servent dans la conduite de leurs affaires, la justice y voit un vivier d’éléments de preuves, les services de renseignement mettent le paquet dans ce domaine et ont des liens à peine voilés avec des sites de journalisme d’investigation spécialisés dans l’OSINT.</a:t>
            </a:r>
          </a:p>
          <a:p>
            <a:endParaRPr lang="fr-CA" dirty="0"/>
          </a:p>
          <a:p>
            <a:r>
              <a:rPr lang="fr-CA" sz="1200" b="0" i="0" kern="1200" dirty="0">
                <a:solidFill>
                  <a:schemeClr val="tx1"/>
                </a:solidFill>
                <a:effectLst/>
                <a:latin typeface="+mn-lt"/>
                <a:ea typeface="+mn-ea"/>
                <a:cs typeface="+mn-cs"/>
              </a:rPr>
              <a:t>Les évolutions technologiques ont débouché sur un nouveau paradigme du renseignement : le citoyen lambda a potentiellement à sa disposition « une quantité faramineuse de données et une manne d’informations presque sans limites »</a:t>
            </a:r>
          </a:p>
          <a:p>
            <a:endParaRPr lang="fr-CA" sz="1200" b="0" i="0" kern="1200" dirty="0">
              <a:solidFill>
                <a:schemeClr val="tx1"/>
              </a:solidFill>
              <a:effectLst/>
              <a:latin typeface="+mn-lt"/>
              <a:ea typeface="+mn-ea"/>
              <a:cs typeface="+mn-cs"/>
            </a:endParaRPr>
          </a:p>
          <a:p>
            <a:r>
              <a:rPr lang="fr-CA" sz="1200" b="0" i="0" kern="1200" dirty="0">
                <a:solidFill>
                  <a:schemeClr val="tx1"/>
                </a:solidFill>
                <a:effectLst/>
                <a:latin typeface="+mn-lt"/>
                <a:ea typeface="+mn-ea"/>
                <a:cs typeface="+mn-cs"/>
              </a:rPr>
              <a:t>Par nature transverse, l’OSINT peut être utilisé par différents acteurs dans de multiples domaines :</a:t>
            </a:r>
            <a:br>
              <a:rPr lang="fr-CA" sz="1200" b="0" i="0" kern="1200" dirty="0">
                <a:solidFill>
                  <a:schemeClr val="tx1"/>
                </a:solidFill>
                <a:effectLst/>
                <a:latin typeface="+mn-lt"/>
                <a:ea typeface="+mn-ea"/>
                <a:cs typeface="+mn-cs"/>
              </a:rPr>
            </a:br>
            <a:r>
              <a:rPr lang="fr-CA" sz="1200" b="0" i="0" kern="1200" dirty="0">
                <a:solidFill>
                  <a:schemeClr val="tx1"/>
                </a:solidFill>
                <a:effectLst/>
                <a:latin typeface="+mn-lt"/>
                <a:ea typeface="+mn-ea"/>
                <a:cs typeface="+mn-cs"/>
              </a:rPr>
              <a:t>	Dans le journalisme, à des fins de vérification des faits ;</a:t>
            </a:r>
          </a:p>
          <a:p>
            <a:r>
              <a:rPr lang="fr-CA" sz="1200" b="0" i="0" kern="1200" dirty="0">
                <a:solidFill>
                  <a:schemeClr val="tx1"/>
                </a:solidFill>
                <a:effectLst/>
                <a:latin typeface="+mn-lt"/>
                <a:ea typeface="+mn-ea"/>
                <a:cs typeface="+mn-cs"/>
              </a:rPr>
              <a:t>	À titre individuel, afin de voir ce que l’on peut laisser comme traces sur le Web.</a:t>
            </a:r>
            <a:br>
              <a:rPr lang="fr-CA" dirty="0"/>
            </a:br>
            <a:br>
              <a:rPr lang="fr-CA" dirty="0"/>
            </a:br>
            <a:r>
              <a:rPr lang="fr-CA" dirty="0">
                <a:hlinkClick r:id="rId3"/>
              </a:rPr>
              <a:t>https://osintfr.com/fr/accueil/</a:t>
            </a:r>
            <a:endParaRPr lang="fr-CA" dirty="0"/>
          </a:p>
          <a:p>
            <a:pPr fontAlgn="base"/>
            <a:r>
              <a:rPr lang="fr-CA" dirty="0">
                <a:hlinkClick r:id="rId4"/>
              </a:rPr>
              <a:t>https://osintfr.com/fr/outils/</a:t>
            </a:r>
          </a:p>
          <a:p>
            <a:pPr fontAlgn="base"/>
            <a:r>
              <a:rPr lang="fr-CA" dirty="0">
                <a:hlinkClick r:id="rId4"/>
              </a:rPr>
              <a:t>https://sourcing.games/</a:t>
            </a:r>
            <a:endParaRPr lang="fr-CA" dirty="0"/>
          </a:p>
          <a:p>
            <a:pPr fontAlgn="base"/>
            <a:r>
              <a:rPr lang="fr-CA" dirty="0"/>
              <a:t>https://osintcurio.us/</a:t>
            </a:r>
          </a:p>
          <a:p>
            <a:endParaRPr lang="fr-CA" dirty="0"/>
          </a:p>
        </p:txBody>
      </p:sp>
      <p:sp>
        <p:nvSpPr>
          <p:cNvPr id="4" name="Espace réservé du numéro de diapositive 3"/>
          <p:cNvSpPr>
            <a:spLocks noGrp="1"/>
          </p:cNvSpPr>
          <p:nvPr>
            <p:ph type="sldNum" sz="quarter" idx="10"/>
          </p:nvPr>
        </p:nvSpPr>
        <p:spPr/>
        <p:txBody>
          <a:bodyPr/>
          <a:lstStyle/>
          <a:p>
            <a:fld id="{D9D70B68-93CF-439A-A4D9-C851A4B89375}" type="slidenum">
              <a:rPr lang="fr-CA" smtClean="0"/>
              <a:t>96</a:t>
            </a:fld>
            <a:endParaRPr lang="fr-CA"/>
          </a:p>
        </p:txBody>
      </p:sp>
    </p:spTree>
    <p:extLst>
      <p:ext uri="{BB962C8B-B14F-4D97-AF65-F5344CB8AC3E}">
        <p14:creationId xmlns:p14="http://schemas.microsoft.com/office/powerpoint/2010/main" val="2286695088"/>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dirty="0"/>
              <a:t>Pensez</a:t>
            </a:r>
            <a:r>
              <a:rPr lang="fr-CA" baseline="0" dirty="0"/>
              <a:t> alternative</a:t>
            </a:r>
          </a:p>
          <a:p>
            <a:r>
              <a:rPr lang="fr-CA" baseline="0" dirty="0"/>
              <a:t>A Quelles autres actions pensez-vous ? </a:t>
            </a:r>
            <a:endParaRPr lang="fr-CA" dirty="0"/>
          </a:p>
        </p:txBody>
      </p:sp>
      <p:sp>
        <p:nvSpPr>
          <p:cNvPr id="4" name="Espace réservé du numéro de diapositive 3"/>
          <p:cNvSpPr>
            <a:spLocks noGrp="1"/>
          </p:cNvSpPr>
          <p:nvPr>
            <p:ph type="sldNum" sz="quarter" idx="10"/>
          </p:nvPr>
        </p:nvSpPr>
        <p:spPr/>
        <p:txBody>
          <a:bodyPr/>
          <a:lstStyle/>
          <a:p>
            <a:fld id="{D9D70B68-93CF-439A-A4D9-C851A4B89375}" type="slidenum">
              <a:rPr lang="fr-CA" smtClean="0"/>
              <a:t>97</a:t>
            </a:fld>
            <a:endParaRPr lang="fr-CA"/>
          </a:p>
        </p:txBody>
      </p:sp>
    </p:spTree>
    <p:extLst>
      <p:ext uri="{BB962C8B-B14F-4D97-AF65-F5344CB8AC3E}">
        <p14:creationId xmlns:p14="http://schemas.microsoft.com/office/powerpoint/2010/main" val="295006387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CA" dirty="0"/>
              <a:t>Les amateurs, traditionnellement considérés comme moins légitimes que les professionnels, ont pourtant vu leur place grandir dans la fabrication de l’information au </a:t>
            </a:r>
            <a:r>
              <a:rPr lang="fr-CA" dirty="0" err="1"/>
              <a:t>xxie</a:t>
            </a:r>
            <a:r>
              <a:rPr lang="fr-CA" dirty="0"/>
              <a:t> siècle. Les contenus qu’ils génèrent (textes, commentaires, photos, vidéos, etc.), parfois appelés en anglais UGC (</a:t>
            </a:r>
            <a:r>
              <a:rPr lang="fr-CA" dirty="0" err="1"/>
              <a:t>users</a:t>
            </a:r>
            <a:r>
              <a:rPr lang="fr-CA" dirty="0"/>
              <a:t> </a:t>
            </a:r>
            <a:r>
              <a:rPr lang="fr-CA" dirty="0" err="1"/>
              <a:t>generated</a:t>
            </a:r>
            <a:r>
              <a:rPr lang="fr-CA" dirty="0"/>
              <a:t> contents), jouent par exemple un rôle de plus en plus important dans les médias et sur les réseaux sociaux. </a:t>
            </a:r>
          </a:p>
          <a:p>
            <a:pPr marL="0" marR="0" indent="0" algn="l" defTabSz="914400" rtl="0" eaLnBrk="1" fontAlgn="auto" latinLnBrk="0" hangingPunct="1">
              <a:lnSpc>
                <a:spcPct val="100000"/>
              </a:lnSpc>
              <a:spcBef>
                <a:spcPts val="0"/>
              </a:spcBef>
              <a:spcAft>
                <a:spcPts val="0"/>
              </a:spcAft>
              <a:buClrTx/>
              <a:buSzTx/>
              <a:buFontTx/>
              <a:buNone/>
              <a:tabLst/>
              <a:defRPr/>
            </a:pPr>
            <a:endParaRPr lang="fr-CA" dirty="0"/>
          </a:p>
          <a:p>
            <a:pPr marL="0" marR="0" indent="0" algn="l" defTabSz="914400" rtl="0" eaLnBrk="1" fontAlgn="auto" latinLnBrk="0" hangingPunct="1">
              <a:lnSpc>
                <a:spcPct val="100000"/>
              </a:lnSpc>
              <a:spcBef>
                <a:spcPts val="0"/>
              </a:spcBef>
              <a:spcAft>
                <a:spcPts val="0"/>
              </a:spcAft>
              <a:buClrTx/>
              <a:buSzTx/>
              <a:buFontTx/>
              <a:buNone/>
              <a:tabLst/>
              <a:defRPr/>
            </a:pPr>
            <a:r>
              <a:rPr lang="fr-CA" dirty="0"/>
              <a:t>L’intégration des amateurs dans l’économie se fait notamment par le biais de rémunérations à la tâche et à bas coût, directement par les médias ou sur des plateformes de partage de contenus. Pour autant, la transformation généralisée des amateurs en journalistes citoyens concurrençant les professionnels semble plus relever du discours que de la réalité.</a:t>
            </a:r>
          </a:p>
          <a:p>
            <a:pPr marL="0" marR="0" indent="0" algn="l" defTabSz="914400" rtl="0" eaLnBrk="1" fontAlgn="auto" latinLnBrk="0" hangingPunct="1">
              <a:lnSpc>
                <a:spcPct val="100000"/>
              </a:lnSpc>
              <a:spcBef>
                <a:spcPts val="0"/>
              </a:spcBef>
              <a:spcAft>
                <a:spcPts val="0"/>
              </a:spcAft>
              <a:buClrTx/>
              <a:buSzTx/>
              <a:buFontTx/>
              <a:buNone/>
              <a:tabLst/>
              <a:defRPr/>
            </a:pPr>
            <a:endParaRPr lang="fr-CA" dirty="0"/>
          </a:p>
          <a:p>
            <a:pPr marL="0" marR="0" indent="0" algn="l" defTabSz="914400" rtl="0" eaLnBrk="1" fontAlgn="auto" latinLnBrk="0" hangingPunct="1">
              <a:lnSpc>
                <a:spcPct val="100000"/>
              </a:lnSpc>
              <a:spcBef>
                <a:spcPts val="0"/>
              </a:spcBef>
              <a:spcAft>
                <a:spcPts val="0"/>
              </a:spcAft>
              <a:buClrTx/>
              <a:buSzTx/>
              <a:buFontTx/>
              <a:buNone/>
              <a:tabLst/>
              <a:defRPr/>
            </a:pPr>
            <a:r>
              <a:rPr lang="fr-CA" dirty="0"/>
              <a:t>Réf.: </a:t>
            </a:r>
            <a:r>
              <a:rPr lang="fr-CA" dirty="0" err="1"/>
              <a:t>Leadbeater</a:t>
            </a:r>
            <a:r>
              <a:rPr lang="fr-CA" dirty="0"/>
              <a:t> &amp; Miller, The Pro‑Am </a:t>
            </a:r>
            <a:r>
              <a:rPr lang="fr-CA" dirty="0" err="1"/>
              <a:t>Revolution</a:t>
            </a:r>
            <a:r>
              <a:rPr lang="fr-CA" dirty="0"/>
              <a:t>: How </a:t>
            </a:r>
            <a:r>
              <a:rPr lang="fr-CA" dirty="0" err="1"/>
              <a:t>Enthusiasts</a:t>
            </a:r>
            <a:r>
              <a:rPr lang="fr-CA" dirty="0"/>
              <a:t> are </a:t>
            </a:r>
            <a:r>
              <a:rPr lang="fr-CA" dirty="0" err="1"/>
              <a:t>Changing</a:t>
            </a:r>
            <a:r>
              <a:rPr lang="fr-CA" dirty="0"/>
              <a:t> Our Society and </a:t>
            </a:r>
            <a:r>
              <a:rPr lang="fr-CA" dirty="0" err="1"/>
              <a:t>Economy</a:t>
            </a:r>
            <a:r>
              <a:rPr lang="fr-CA" dirty="0"/>
              <a:t>, 2004, </a:t>
            </a:r>
            <a:r>
              <a:rPr lang="fr-CA" dirty="0" err="1"/>
              <a:t>Demos</a:t>
            </a:r>
            <a:r>
              <a:rPr lang="fr-CA" dirty="0"/>
              <a:t> ; Bruns, Blogs, </a:t>
            </a:r>
            <a:r>
              <a:rPr lang="fr-CA" dirty="0" err="1"/>
              <a:t>Wikipedia</a:t>
            </a:r>
            <a:r>
              <a:rPr lang="fr-CA" dirty="0"/>
              <a:t>, Second Life and Beyond: </a:t>
            </a:r>
            <a:r>
              <a:rPr lang="fr-CA" dirty="0" err="1"/>
              <a:t>From</a:t>
            </a:r>
            <a:r>
              <a:rPr lang="fr-CA" dirty="0"/>
              <a:t> Production to </a:t>
            </a:r>
            <a:r>
              <a:rPr lang="fr-CA" dirty="0" err="1"/>
              <a:t>Produsage</a:t>
            </a:r>
            <a:r>
              <a:rPr lang="fr-CA" dirty="0"/>
              <a:t>, 2007, Peter Lang ; </a:t>
            </a:r>
            <a:r>
              <a:rPr lang="fr-CA" dirty="0" err="1"/>
              <a:t>Flichy</a:t>
            </a:r>
            <a:r>
              <a:rPr lang="fr-CA" dirty="0"/>
              <a:t>, Le sacre de l’amateur. Sociologie des passions ordinaires à l’ère numérique, 2010</a:t>
            </a:r>
          </a:p>
        </p:txBody>
      </p:sp>
      <p:sp>
        <p:nvSpPr>
          <p:cNvPr id="4" name="Espace réservé du numéro de diapositive 3"/>
          <p:cNvSpPr>
            <a:spLocks noGrp="1"/>
          </p:cNvSpPr>
          <p:nvPr>
            <p:ph type="sldNum" sz="quarter" idx="10"/>
          </p:nvPr>
        </p:nvSpPr>
        <p:spPr/>
        <p:txBody>
          <a:bodyPr/>
          <a:lstStyle/>
          <a:p>
            <a:fld id="{D9D70B68-93CF-439A-A4D9-C851A4B89375}" type="slidenum">
              <a:rPr lang="fr-CA" smtClean="0"/>
              <a:t>98</a:t>
            </a:fld>
            <a:endParaRPr lang="fr-CA"/>
          </a:p>
        </p:txBody>
      </p:sp>
    </p:spTree>
    <p:extLst>
      <p:ext uri="{BB962C8B-B14F-4D97-AF65-F5344CB8AC3E}">
        <p14:creationId xmlns:p14="http://schemas.microsoft.com/office/powerpoint/2010/main" val="1548126147"/>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CA" altLang="fr-FR" dirty="0"/>
              <a:t>L’internaute relaie l’information, mais surtout écrit pour son propre compte sur des médias digitaux. Alors, le journalisme citoyen qu’est-ce que c’est ? Quelle place laisse-t-il aux professionnels des rédactions ?</a:t>
            </a:r>
          </a:p>
          <a:p>
            <a:endParaRPr lang="fr-CA" b="1" dirty="0"/>
          </a:p>
          <a:p>
            <a:endParaRPr lang="fr-CA" b="1" dirty="0"/>
          </a:p>
          <a:p>
            <a:pPr marL="0" marR="0" indent="0" algn="l" defTabSz="914400" rtl="0" eaLnBrk="1" fontAlgn="auto" latinLnBrk="0" hangingPunct="1">
              <a:lnSpc>
                <a:spcPct val="100000"/>
              </a:lnSpc>
              <a:spcBef>
                <a:spcPts val="0"/>
              </a:spcBef>
              <a:spcAft>
                <a:spcPts val="0"/>
              </a:spcAft>
              <a:buClrTx/>
              <a:buSzTx/>
              <a:buFontTx/>
              <a:buNone/>
              <a:tabLst/>
              <a:defRPr/>
            </a:pPr>
            <a:r>
              <a:rPr lang="fr-CA" dirty="0"/>
              <a:t>a reçu une attention importante au début des années 2000, au moment où l’émergence de plateformes de publication sur le Web a permis à des amateurs de revendiquer une participation forte à la production d’information et de critiquer la prééminence des médias de masse employant des </a:t>
            </a:r>
            <a:r>
              <a:rPr lang="fr-CA" dirty="0" err="1"/>
              <a:t>profes‑sionnels</a:t>
            </a:r>
            <a:r>
              <a:rPr lang="fr-CA" dirty="0"/>
              <a:t>. Avec celui du journalisme public (ou civique), le modèle du journalisme citoyen est une des deux formes de contestation du professionnalisme dans le journalisme </a:t>
            </a:r>
            <a:r>
              <a:rPr lang="fr-CA" dirty="0" err="1"/>
              <a:t>aujourd’hui.Réf</a:t>
            </a:r>
            <a:r>
              <a:rPr lang="fr-CA" dirty="0"/>
              <a:t>. : </a:t>
            </a:r>
            <a:r>
              <a:rPr lang="fr-CA" dirty="0" err="1"/>
              <a:t>Gillmor</a:t>
            </a:r>
            <a:r>
              <a:rPr lang="fr-CA" dirty="0"/>
              <a:t>, </a:t>
            </a:r>
            <a:r>
              <a:rPr lang="fr-CA" dirty="0" err="1"/>
              <a:t>We</a:t>
            </a:r>
            <a:r>
              <a:rPr lang="fr-CA" dirty="0"/>
              <a:t> the media. </a:t>
            </a:r>
            <a:r>
              <a:rPr lang="fr-CA" dirty="0" err="1"/>
              <a:t>Grassroots</a:t>
            </a:r>
            <a:r>
              <a:rPr lang="fr-CA" dirty="0"/>
              <a:t> </a:t>
            </a:r>
            <a:r>
              <a:rPr lang="fr-CA" dirty="0" err="1"/>
              <a:t>journalism</a:t>
            </a:r>
            <a:r>
              <a:rPr lang="fr-CA" dirty="0"/>
              <a:t> by the people for the people, 2004, </a:t>
            </a:r>
            <a:r>
              <a:rPr lang="fr-CA" dirty="0" err="1"/>
              <a:t>O’Reilly</a:t>
            </a:r>
            <a:r>
              <a:rPr lang="fr-CA" dirty="0"/>
              <a:t> Media ; de Rosnay &amp; Revelli, La révolte du </a:t>
            </a:r>
            <a:r>
              <a:rPr lang="fr-CA" dirty="0" err="1"/>
              <a:t>pronétariat</a:t>
            </a:r>
            <a:r>
              <a:rPr lang="fr-CA" dirty="0"/>
              <a:t>. Des mass media aux médias des masses, 2006, Fayard ; Allan &amp; </a:t>
            </a:r>
            <a:r>
              <a:rPr lang="fr-CA" dirty="0" err="1"/>
              <a:t>Thorsen</a:t>
            </a:r>
            <a:r>
              <a:rPr lang="fr-CA" dirty="0"/>
              <a:t>, Citizen </a:t>
            </a:r>
            <a:r>
              <a:rPr lang="fr-CA" dirty="0" err="1"/>
              <a:t>journalism</a:t>
            </a:r>
            <a:r>
              <a:rPr lang="fr-CA" dirty="0"/>
              <a:t>. Global perspectives, 2009, Peter Lang.</a:t>
            </a:r>
          </a:p>
          <a:p>
            <a:endParaRPr lang="fr-CA" b="1" dirty="0"/>
          </a:p>
          <a:p>
            <a:endParaRPr lang="fr-CA" b="1" dirty="0"/>
          </a:p>
          <a:p>
            <a:r>
              <a:rPr lang="fr-CA" b="1" dirty="0"/>
              <a:t>D’amateurs</a:t>
            </a:r>
            <a:r>
              <a:rPr lang="fr-CA" b="1" baseline="0" dirty="0"/>
              <a:t> à journaliste citoyen</a:t>
            </a:r>
          </a:p>
          <a:p>
            <a:pPr marL="0" marR="0" indent="0" algn="l" defTabSz="914400" rtl="0" eaLnBrk="1" fontAlgn="auto" latinLnBrk="0" hangingPunct="1">
              <a:lnSpc>
                <a:spcPct val="100000"/>
              </a:lnSpc>
              <a:spcBef>
                <a:spcPts val="0"/>
              </a:spcBef>
              <a:spcAft>
                <a:spcPts val="0"/>
              </a:spcAft>
              <a:buClrTx/>
              <a:buSzTx/>
              <a:buFontTx/>
              <a:buNone/>
              <a:tabLst/>
              <a:defRPr/>
            </a:pPr>
            <a:r>
              <a:rPr lang="fr-CA" dirty="0"/>
              <a:t>Les amateurs, traditionnellement considérés comme moins légitimes que les professionnels, ont pourtant vu leur place grandir dans la fabrication de l’information au </a:t>
            </a:r>
            <a:r>
              <a:rPr lang="fr-CA" dirty="0" err="1"/>
              <a:t>xxie</a:t>
            </a:r>
            <a:r>
              <a:rPr lang="fr-CA" dirty="0"/>
              <a:t> siècle. Les contenus qu’ils génèrent (textes, commentaires, photos, vidéos, etc.), parfois appelés en anglais UGC (</a:t>
            </a:r>
            <a:r>
              <a:rPr lang="fr-CA" dirty="0" err="1"/>
              <a:t>users</a:t>
            </a:r>
            <a:r>
              <a:rPr lang="fr-CA" dirty="0"/>
              <a:t> </a:t>
            </a:r>
            <a:r>
              <a:rPr lang="fr-CA" dirty="0" err="1"/>
              <a:t>generated</a:t>
            </a:r>
            <a:r>
              <a:rPr lang="fr-CA" dirty="0"/>
              <a:t> contents), jouent par exemple un rôle de plus en plus important dans les médias et sur les réseaux sociaux. L’intégration des amateurs dans l’économie se fait notamment par le biais de rémunérations à la tâche et à bas coût, directement par les médias ou sur des plateformes de partage de contenus. Pour autant, la transformation généralisée des amateurs en journalistes citoyens concurrençant les professionnels semble plus relever du discours que de la réalité.</a:t>
            </a:r>
          </a:p>
          <a:p>
            <a:pPr marL="0" marR="0" indent="0" algn="l" defTabSz="914400" rtl="0" eaLnBrk="1" fontAlgn="auto" latinLnBrk="0" hangingPunct="1">
              <a:lnSpc>
                <a:spcPct val="100000"/>
              </a:lnSpc>
              <a:spcBef>
                <a:spcPts val="0"/>
              </a:spcBef>
              <a:spcAft>
                <a:spcPts val="0"/>
              </a:spcAft>
              <a:buClrTx/>
              <a:buSzTx/>
              <a:buFontTx/>
              <a:buNone/>
              <a:tabLst/>
              <a:defRPr/>
            </a:pPr>
            <a:endParaRPr lang="fr-CA" dirty="0"/>
          </a:p>
          <a:p>
            <a:pPr marL="0" marR="0" indent="0" algn="l" defTabSz="914400" rtl="0" eaLnBrk="1" fontAlgn="auto" latinLnBrk="0" hangingPunct="1">
              <a:lnSpc>
                <a:spcPct val="100000"/>
              </a:lnSpc>
              <a:spcBef>
                <a:spcPts val="0"/>
              </a:spcBef>
              <a:spcAft>
                <a:spcPts val="0"/>
              </a:spcAft>
              <a:buClrTx/>
              <a:buSzTx/>
              <a:buFontTx/>
              <a:buNone/>
              <a:tabLst/>
              <a:defRPr/>
            </a:pPr>
            <a:r>
              <a:rPr lang="fr-CA" dirty="0"/>
              <a:t>Réf.: </a:t>
            </a:r>
            <a:r>
              <a:rPr lang="fr-CA" dirty="0" err="1"/>
              <a:t>Leadbeater</a:t>
            </a:r>
            <a:r>
              <a:rPr lang="fr-CA" dirty="0"/>
              <a:t> &amp; Miller, The Pro‑Am </a:t>
            </a:r>
            <a:r>
              <a:rPr lang="fr-CA" dirty="0" err="1"/>
              <a:t>Revolution</a:t>
            </a:r>
            <a:r>
              <a:rPr lang="fr-CA" dirty="0"/>
              <a:t>: How </a:t>
            </a:r>
            <a:r>
              <a:rPr lang="fr-CA" dirty="0" err="1"/>
              <a:t>Enthusiasts</a:t>
            </a:r>
            <a:r>
              <a:rPr lang="fr-CA" dirty="0"/>
              <a:t> are </a:t>
            </a:r>
            <a:r>
              <a:rPr lang="fr-CA" dirty="0" err="1"/>
              <a:t>Changing</a:t>
            </a:r>
            <a:r>
              <a:rPr lang="fr-CA" dirty="0"/>
              <a:t> Our Society and </a:t>
            </a:r>
            <a:r>
              <a:rPr lang="fr-CA" dirty="0" err="1"/>
              <a:t>Economy</a:t>
            </a:r>
            <a:r>
              <a:rPr lang="fr-CA" dirty="0"/>
              <a:t>, 2004, </a:t>
            </a:r>
            <a:r>
              <a:rPr lang="fr-CA" dirty="0" err="1"/>
              <a:t>Demos</a:t>
            </a:r>
            <a:r>
              <a:rPr lang="fr-CA" dirty="0"/>
              <a:t> ; Bruns, Blogs, </a:t>
            </a:r>
            <a:r>
              <a:rPr lang="fr-CA" dirty="0" err="1"/>
              <a:t>Wikipedia</a:t>
            </a:r>
            <a:r>
              <a:rPr lang="fr-CA" dirty="0"/>
              <a:t>, Second Life and Beyond: </a:t>
            </a:r>
            <a:r>
              <a:rPr lang="fr-CA" dirty="0" err="1"/>
              <a:t>From</a:t>
            </a:r>
            <a:r>
              <a:rPr lang="fr-CA" dirty="0"/>
              <a:t> Production to </a:t>
            </a:r>
            <a:r>
              <a:rPr lang="fr-CA" dirty="0" err="1"/>
              <a:t>Produsage</a:t>
            </a:r>
            <a:r>
              <a:rPr lang="fr-CA" dirty="0"/>
              <a:t>, 2007, Peter Lang ; </a:t>
            </a:r>
            <a:r>
              <a:rPr lang="fr-CA" dirty="0" err="1"/>
              <a:t>Flichy</a:t>
            </a:r>
            <a:r>
              <a:rPr lang="fr-CA" dirty="0"/>
              <a:t>, </a:t>
            </a:r>
          </a:p>
          <a:p>
            <a:pPr marL="0" marR="0" indent="0" algn="l" defTabSz="914400" rtl="0" eaLnBrk="1" fontAlgn="auto" latinLnBrk="0" hangingPunct="1">
              <a:lnSpc>
                <a:spcPct val="100000"/>
              </a:lnSpc>
              <a:spcBef>
                <a:spcPts val="0"/>
              </a:spcBef>
              <a:spcAft>
                <a:spcPts val="0"/>
              </a:spcAft>
              <a:buClrTx/>
              <a:buSzTx/>
              <a:buFontTx/>
              <a:buNone/>
              <a:tabLst/>
              <a:defRPr/>
            </a:pPr>
            <a:r>
              <a:rPr lang="fr-CA" dirty="0"/>
              <a:t>Le sacre de l’amateur. Sociologie des passions ordinaires à l’ère numérique, 2010</a:t>
            </a:r>
          </a:p>
          <a:p>
            <a:endParaRPr lang="fr-CA" dirty="0"/>
          </a:p>
          <a:p>
            <a:r>
              <a:rPr lang="fr-CA" b="1" dirty="0"/>
              <a:t>Journalisme citoyen</a:t>
            </a:r>
          </a:p>
          <a:p>
            <a:r>
              <a:rPr lang="fr-CA" dirty="0"/>
              <a:t>a reçu une attention importante au début des années 2000, au moment où l’émergence de plateformes de publication sur le Web a permis à des amateurs de revendiquer une participation forte à la production d’information et de critiquer la prééminence des médias de masse employant des professionnels. Avec celui du journalisme public (ou civique), le modèle du journalisme citoyen est une des deux formes de contestation du professionnalisme dans le journalisme aujourd’hui.</a:t>
            </a:r>
          </a:p>
          <a:p>
            <a:endParaRPr lang="fr-CA" dirty="0"/>
          </a:p>
          <a:p>
            <a:r>
              <a:rPr lang="fr-CA" dirty="0"/>
              <a:t>Réf. : </a:t>
            </a:r>
            <a:r>
              <a:rPr lang="fr-CA" dirty="0" err="1"/>
              <a:t>Gillmor</a:t>
            </a:r>
            <a:r>
              <a:rPr lang="fr-CA" dirty="0"/>
              <a:t>, </a:t>
            </a:r>
            <a:r>
              <a:rPr lang="fr-CA" dirty="0" err="1"/>
              <a:t>We</a:t>
            </a:r>
            <a:r>
              <a:rPr lang="fr-CA" dirty="0"/>
              <a:t> the media. </a:t>
            </a:r>
            <a:r>
              <a:rPr lang="fr-CA" dirty="0" err="1"/>
              <a:t>Grassroots</a:t>
            </a:r>
            <a:r>
              <a:rPr lang="fr-CA" dirty="0"/>
              <a:t> </a:t>
            </a:r>
            <a:r>
              <a:rPr lang="fr-CA" dirty="0" err="1"/>
              <a:t>journalism</a:t>
            </a:r>
            <a:r>
              <a:rPr lang="fr-CA" dirty="0"/>
              <a:t> by the people for the people, 2004, </a:t>
            </a:r>
            <a:r>
              <a:rPr lang="fr-CA" dirty="0" err="1"/>
              <a:t>O’Reilly</a:t>
            </a:r>
            <a:r>
              <a:rPr lang="fr-CA" dirty="0"/>
              <a:t> Media ; de Rosnay &amp; Revelli, La révolte du </a:t>
            </a:r>
            <a:r>
              <a:rPr lang="fr-CA" dirty="0" err="1"/>
              <a:t>pronétariat</a:t>
            </a:r>
            <a:r>
              <a:rPr lang="fr-CA" dirty="0"/>
              <a:t>. Des mass media aux médias des masses, 2006, Fayard ; Allan &amp; </a:t>
            </a:r>
            <a:r>
              <a:rPr lang="fr-CA" dirty="0" err="1"/>
              <a:t>Thorsen</a:t>
            </a:r>
            <a:r>
              <a:rPr lang="fr-CA" dirty="0"/>
              <a:t>, Citizen </a:t>
            </a:r>
            <a:r>
              <a:rPr lang="fr-CA" dirty="0" err="1"/>
              <a:t>journalism</a:t>
            </a:r>
            <a:r>
              <a:rPr lang="fr-CA" dirty="0"/>
              <a:t>. Global perspectives, 2009, Peter Lang.</a:t>
            </a:r>
          </a:p>
          <a:p>
            <a:endParaRPr lang="fr-CA" dirty="0"/>
          </a:p>
          <a:p>
            <a:r>
              <a:rPr lang="fr-CA" b="1" dirty="0"/>
              <a:t>Le journalisme citoyen</a:t>
            </a:r>
          </a:p>
          <a:p>
            <a:r>
              <a:rPr lang="fr-CA" altLang="fr-FR" dirty="0"/>
              <a:t>Le journalisme citoyen contraint les journalistes à se réengager auprès de leur lectorat. Idéalement, la prochaine génération de professionnels de l’information maîtrisera parfaitement les dynamiques numériques du journalisme.</a:t>
            </a:r>
          </a:p>
          <a:p>
            <a:r>
              <a:rPr lang="fr-CA" altLang="fr-FR" dirty="0"/>
              <a:t>Elle aura pris conscience de l’importance des canaux digitaux comme relai de l’information, mais aussi comme sphère d’expression citoyenne et de partage de l’actualité. Cette prise de conscience permettra aux futurs professionnels de savoir se positionner vis-à-vis d’initiatives comme le journalisme citoyen. Ils pourront s’en inspirer, voire l’accompagner dans son développement. En effet, des courants comme le journalisme citoyen montrent qu’il est crucial que les journalistes demeurent maîtres de leur domaine tout en apprenant à faire une place plus importante à la participation, à l’intervention et aux commentaires de leur public.</a:t>
            </a:r>
          </a:p>
          <a:p>
            <a:endParaRPr lang="fr-CA" altLang="fr-FR" dirty="0"/>
          </a:p>
          <a:p>
            <a:r>
              <a:rPr lang="fr-CA" altLang="fr-FR" dirty="0"/>
              <a:t>Cela vient</a:t>
            </a:r>
            <a:r>
              <a:rPr lang="fr-CA" altLang="fr-FR" baseline="0" dirty="0"/>
              <a:t> en écho aux problématiques des </a:t>
            </a:r>
            <a:r>
              <a:rPr lang="fr-CA" altLang="fr-FR" baseline="0" dirty="0" err="1"/>
              <a:t>fake</a:t>
            </a:r>
            <a:r>
              <a:rPr lang="fr-CA" altLang="fr-FR" baseline="0" dirty="0"/>
              <a:t> news car il y a l</a:t>
            </a:r>
            <a:r>
              <a:rPr lang="fr-CA" altLang="fr-FR" dirty="0"/>
              <a:t>e risque élevé d’alimenter la sphère de </a:t>
            </a:r>
            <a:r>
              <a:rPr lang="fr-CA" altLang="fr-FR" dirty="0" err="1"/>
              <a:t>fake</a:t>
            </a:r>
            <a:r>
              <a:rPr lang="fr-CA" altLang="fr-FR" dirty="0"/>
              <a:t> news sur Internet avec la pratique du journalisme citoyen. Mais il consiste néanmoins en une initiative démocratique importante, qui doit être soutenue par les professionnels en y apportant leurs compétences expertes.</a:t>
            </a:r>
          </a:p>
          <a:p>
            <a:endParaRPr lang="fr-CA" altLang="fr-FR" dirty="0"/>
          </a:p>
          <a:p>
            <a:r>
              <a:rPr lang="fr-CA" altLang="fr-FR" dirty="0"/>
              <a:t>Le citoyen-journaliste tient généralement un blog ou un compte sur un réseau social et y est très actif. Certaines plateformes internet regroupent un grand nombre d’écrivains, comme </a:t>
            </a:r>
            <a:r>
              <a:rPr lang="fr-CA" altLang="fr-FR" dirty="0" err="1"/>
              <a:t>AgoraVox</a:t>
            </a:r>
            <a:r>
              <a:rPr lang="fr-CA" altLang="fr-FR" dirty="0"/>
              <a:t> ou </a:t>
            </a:r>
            <a:r>
              <a:rPr lang="fr-CA" altLang="fr-FR" dirty="0" err="1"/>
              <a:t>CitizenSide</a:t>
            </a:r>
            <a:r>
              <a:rPr lang="fr-CA" altLang="fr-FR" dirty="0"/>
              <a:t>.</a:t>
            </a:r>
          </a:p>
          <a:p>
            <a:r>
              <a:rPr lang="fr-CA" altLang="fr-FR" dirty="0"/>
              <a:t>Dans le journalisme citoyen, ce qui marque, c’est l’inversion des rôles. Les citoyens ne sont plus simples récepteurs de l’actualité, mais véritablement émetteurs de contenu. On commence à parler de « citoyen reporter » pour qualifier les internautes qui réagissent sur ce qui les entoure, qui témoignent de ce qu’ils voient, entendent ou constatent.</a:t>
            </a:r>
          </a:p>
          <a:p>
            <a:r>
              <a:rPr lang="fr-CA" altLang="fr-FR" dirty="0"/>
              <a:t>Attention, pour que l’intervention des particuliers sur la Toile soit considérée comme du journalisme citoyen, il est impératif que le contenu publié soit de l’information, de la récupération de reportage ou de l’analyse d’actualité. Le but doit être de fournir des informations indépendantes et nécessaires à une démocratie.</a:t>
            </a:r>
          </a:p>
          <a:p>
            <a:r>
              <a:rPr lang="fr-CA" altLang="fr-FR" dirty="0"/>
              <a:t>Le journalisme citoyen pose cependant des questions pour les professionnels et on voit se définir les limites de ce type d’initiatives. Le fait que de nombreux citoyens-journalistes soient des militants politiques laisse planer le doute sur l’objectivité de l’information ainsi relayée. Le contenu et la qualité des articles publiés sur les plateformes collaboratives font aussi grincer des dents les professionnels, qui soulignent à juste titre que le travail de vérification des sources n’est quasiment jamais effectué.</a:t>
            </a:r>
            <a:endParaRPr lang="fr-CA" dirty="0"/>
          </a:p>
        </p:txBody>
      </p:sp>
      <p:sp>
        <p:nvSpPr>
          <p:cNvPr id="4" name="Espace réservé du numéro de diapositive 3"/>
          <p:cNvSpPr>
            <a:spLocks noGrp="1"/>
          </p:cNvSpPr>
          <p:nvPr>
            <p:ph type="sldNum" sz="quarter" idx="10"/>
          </p:nvPr>
        </p:nvSpPr>
        <p:spPr/>
        <p:txBody>
          <a:bodyPr/>
          <a:lstStyle/>
          <a:p>
            <a:fld id="{D9D70B68-93CF-439A-A4D9-C851A4B89375}" type="slidenum">
              <a:rPr lang="fr-CA" smtClean="0"/>
              <a:t>99</a:t>
            </a:fld>
            <a:endParaRPr lang="fr-CA"/>
          </a:p>
        </p:txBody>
      </p:sp>
    </p:spTree>
    <p:extLst>
      <p:ext uri="{BB962C8B-B14F-4D97-AF65-F5344CB8AC3E}">
        <p14:creationId xmlns:p14="http://schemas.microsoft.com/office/powerpoint/2010/main" val="3887722595"/>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altLang="fr-FR" dirty="0"/>
              <a:t>Le citoyen-journaliste tient généralement un blog ou un compte sur un réseau social et y est très actif. Certaines plateformes internet regroupent un grand nombre d’écrivains, comme </a:t>
            </a:r>
            <a:r>
              <a:rPr lang="fr-CA" altLang="fr-FR" dirty="0" err="1"/>
              <a:t>AgoraVox</a:t>
            </a:r>
            <a:r>
              <a:rPr lang="fr-CA" altLang="fr-FR" dirty="0"/>
              <a:t> ou </a:t>
            </a:r>
            <a:r>
              <a:rPr lang="fr-CA" altLang="fr-FR" dirty="0" err="1"/>
              <a:t>CitizenSide</a:t>
            </a:r>
            <a:r>
              <a:rPr lang="fr-CA" altLang="fr-FR" dirty="0"/>
              <a:t>.</a:t>
            </a:r>
          </a:p>
          <a:p>
            <a:endParaRPr lang="fr-CA" altLang="fr-FR" dirty="0"/>
          </a:p>
          <a:p>
            <a:r>
              <a:rPr lang="fr-CA" altLang="fr-FR" dirty="0"/>
              <a:t>Dans le journalisme citoyen, ce qui marque, c’est l’inversion des rôles. Les citoyens ne sont plus simples récepteurs de l’actualité, mais véritablement émetteurs de contenu. On commence à parler de « citoyen reporter » pour qualifier les internautes qui réagissent sur ce qui les entoure, qui témoignent de ce qu’ils voient, entendent ou constatent.</a:t>
            </a:r>
          </a:p>
          <a:p>
            <a:r>
              <a:rPr lang="fr-CA" altLang="fr-FR" dirty="0"/>
              <a:t>Attention, pour que l’intervention des particuliers sur la Toile soit considérée comme du journalisme citoyen, il est impératif que le contenu publié soit de l’information, de la récupération de reportage ou de l’analyse d’actualité. Le but doit être de fournir des informations indépendantes et nécessaires à une démocratie.</a:t>
            </a:r>
          </a:p>
          <a:p>
            <a:r>
              <a:rPr lang="fr-CA" altLang="fr-FR" dirty="0"/>
              <a:t>Le journalisme citoyen pose cependant des questions pour les professionnels et on voit se définir les limites de ce type d’initiatives. Le fait que de nombreux citoyens-journalistes soient des militants politiques laisse planer le doute sur l’objectivité de l’information ainsi relayée. Le contenu et la qualité des articles publiés sur les plateformes collaboratives font aussi grincer des dents les professionnels, qui soulignent à juste titre que le travail de vérification des sources n’est quasiment jamais effectué.</a:t>
            </a:r>
          </a:p>
        </p:txBody>
      </p:sp>
      <p:sp>
        <p:nvSpPr>
          <p:cNvPr id="4" name="Espace réservé du numéro de diapositive 3"/>
          <p:cNvSpPr>
            <a:spLocks noGrp="1"/>
          </p:cNvSpPr>
          <p:nvPr>
            <p:ph type="sldNum" sz="quarter" idx="10"/>
          </p:nvPr>
        </p:nvSpPr>
        <p:spPr/>
        <p:txBody>
          <a:bodyPr/>
          <a:lstStyle/>
          <a:p>
            <a:fld id="{D9D70B68-93CF-439A-A4D9-C851A4B89375}" type="slidenum">
              <a:rPr lang="fr-CA" smtClean="0"/>
              <a:t>100</a:t>
            </a:fld>
            <a:endParaRPr lang="fr-CA"/>
          </a:p>
        </p:txBody>
      </p:sp>
    </p:spTree>
    <p:extLst>
      <p:ext uri="{BB962C8B-B14F-4D97-AF65-F5344CB8AC3E}">
        <p14:creationId xmlns:p14="http://schemas.microsoft.com/office/powerpoint/2010/main" val="3290231293"/>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CA" dirty="0"/>
              <a:t>originellement le détournement de technologies par des amateurs et des bricoleurs souhaitant en démocratiser l’accès – désigne aujourd’hui l’intrusion dans des systèmes informatiques afin d’en perturber le fonctionnement ou d’y trouver des informations que l’on souhaite rendre publiques. Depuis les années 2000, la transformation d’Internet en un espace fermé par des logiques commerciales (abonnement à des services, accès à l’information par des applications et non des moteurs de recherche...) et le développement des technologies de surveillance des individus sur le Web ont conduit de nombreux hackers à utiliser leurs compétences afin de publier des documents secrets prouvant des abus de gouvernements ou de grandes entreprises. Le cas de Wikileaks, fondé par Julian Assange, ou encore les révélations d’Edward </a:t>
            </a:r>
            <a:r>
              <a:rPr lang="fr-CA" dirty="0" err="1"/>
              <a:t>Snowden</a:t>
            </a:r>
            <a:r>
              <a:rPr lang="fr-CA" dirty="0"/>
              <a:t> illustrent ce phénomène. Les grands journaux de référence ont rapidement compris l’intérêt de cette démarche, qui renouvelle l’usage ancien des fuites dans la presse. Ils collaborent aujourd’hui de plus en plus avec les réseaux d’</a:t>
            </a:r>
            <a:r>
              <a:rPr lang="fr-CA" dirty="0" err="1"/>
              <a:t>hacktivistes</a:t>
            </a:r>
            <a:r>
              <a:rPr lang="fr-CA" dirty="0"/>
              <a:t> qui leur fournissent les masses de documents qui sont la matière première de leurs enquêtes, ainsi que des outils pour les analyser.</a:t>
            </a:r>
          </a:p>
          <a:p>
            <a:pPr marL="0" marR="0" indent="0" algn="l" defTabSz="914400" rtl="0" eaLnBrk="1" fontAlgn="auto" latinLnBrk="0" hangingPunct="1">
              <a:lnSpc>
                <a:spcPct val="100000"/>
              </a:lnSpc>
              <a:spcBef>
                <a:spcPts val="0"/>
              </a:spcBef>
              <a:spcAft>
                <a:spcPts val="0"/>
              </a:spcAft>
              <a:buClrTx/>
              <a:buSzTx/>
              <a:buFontTx/>
              <a:buNone/>
              <a:tabLst/>
              <a:defRPr/>
            </a:pPr>
            <a:endParaRPr lang="fr-CA" dirty="0"/>
          </a:p>
          <a:p>
            <a:pPr marL="0" marR="0" indent="0" algn="l" defTabSz="914400" rtl="0" eaLnBrk="1" fontAlgn="auto" latinLnBrk="0" hangingPunct="1">
              <a:lnSpc>
                <a:spcPct val="100000"/>
              </a:lnSpc>
              <a:spcBef>
                <a:spcPts val="0"/>
              </a:spcBef>
              <a:spcAft>
                <a:spcPts val="0"/>
              </a:spcAft>
              <a:buClrTx/>
              <a:buSzTx/>
              <a:buFontTx/>
              <a:buNone/>
              <a:tabLst/>
              <a:defRPr/>
            </a:pPr>
            <a:endParaRPr lang="fr-CA" dirty="0"/>
          </a:p>
          <a:p>
            <a:pPr marL="0" marR="0" indent="0" algn="l" defTabSz="914400" rtl="0" eaLnBrk="1" fontAlgn="auto" latinLnBrk="0" hangingPunct="1">
              <a:lnSpc>
                <a:spcPct val="100000"/>
              </a:lnSpc>
              <a:spcBef>
                <a:spcPts val="0"/>
              </a:spcBef>
              <a:spcAft>
                <a:spcPts val="0"/>
              </a:spcAft>
              <a:buClrTx/>
              <a:buSzTx/>
              <a:buFontTx/>
              <a:buNone/>
              <a:tabLst/>
              <a:defRPr/>
            </a:pPr>
            <a:r>
              <a:rPr lang="fr-CA" dirty="0"/>
              <a:t>Réf. : Coleman, Hacker, </a:t>
            </a:r>
            <a:r>
              <a:rPr lang="fr-CA" dirty="0" err="1"/>
              <a:t>hoaxer</a:t>
            </a:r>
            <a:r>
              <a:rPr lang="fr-CA" dirty="0"/>
              <a:t>, </a:t>
            </a:r>
            <a:r>
              <a:rPr lang="fr-CA" dirty="0" err="1"/>
              <a:t>whistleblower</a:t>
            </a:r>
            <a:r>
              <a:rPr lang="fr-CA" dirty="0"/>
              <a:t>, </a:t>
            </a:r>
            <a:r>
              <a:rPr lang="fr-CA" dirty="0" err="1"/>
              <a:t>spy</a:t>
            </a:r>
            <a:r>
              <a:rPr lang="fr-CA" dirty="0"/>
              <a:t>: The </a:t>
            </a:r>
            <a:r>
              <a:rPr lang="fr-CA" dirty="0" err="1"/>
              <a:t>many</a:t>
            </a:r>
            <a:r>
              <a:rPr lang="fr-CA" dirty="0"/>
              <a:t> faces of Anonymous,  2013 ; </a:t>
            </a:r>
            <a:r>
              <a:rPr lang="fr-CA" dirty="0" err="1"/>
              <a:t>Greenberg</a:t>
            </a:r>
            <a:r>
              <a:rPr lang="fr-CA" dirty="0"/>
              <a:t>, This machine </a:t>
            </a:r>
            <a:r>
              <a:rPr lang="fr-CA" dirty="0" err="1"/>
              <a:t>kills</a:t>
            </a:r>
            <a:r>
              <a:rPr lang="fr-CA" dirty="0"/>
              <a:t> secrets : How Wikileaks, </a:t>
            </a:r>
            <a:r>
              <a:rPr lang="fr-CA" dirty="0" err="1"/>
              <a:t>cypherpunks</a:t>
            </a:r>
            <a:r>
              <a:rPr lang="fr-CA" dirty="0"/>
              <a:t>, and </a:t>
            </a:r>
            <a:r>
              <a:rPr lang="fr-CA" dirty="0" err="1"/>
              <a:t>hacktivists</a:t>
            </a:r>
            <a:r>
              <a:rPr lang="fr-CA" dirty="0"/>
              <a:t> </a:t>
            </a:r>
            <a:r>
              <a:rPr lang="fr-CA" dirty="0" err="1"/>
              <a:t>aim</a:t>
            </a:r>
            <a:r>
              <a:rPr lang="fr-CA" dirty="0"/>
              <a:t> to free the </a:t>
            </a:r>
            <a:r>
              <a:rPr lang="fr-CA" dirty="0" err="1"/>
              <a:t>world’s</a:t>
            </a:r>
            <a:r>
              <a:rPr lang="fr-CA" dirty="0"/>
              <a:t> information, 2012 ; </a:t>
            </a:r>
            <a:r>
              <a:rPr lang="fr-CA" dirty="0" err="1"/>
              <a:t>Greenwald</a:t>
            </a:r>
            <a:r>
              <a:rPr lang="fr-CA" dirty="0"/>
              <a:t>, No place to </a:t>
            </a:r>
            <a:r>
              <a:rPr lang="fr-CA" dirty="0" err="1"/>
              <a:t>hide</a:t>
            </a:r>
            <a:r>
              <a:rPr lang="fr-CA" dirty="0"/>
              <a:t>: Edward </a:t>
            </a:r>
            <a:r>
              <a:rPr lang="fr-CA" dirty="0" err="1"/>
              <a:t>Snowden</a:t>
            </a:r>
            <a:r>
              <a:rPr lang="fr-CA" dirty="0"/>
              <a:t>, the NSA, and the US surveillance state, 2014.</a:t>
            </a:r>
          </a:p>
        </p:txBody>
      </p:sp>
      <p:sp>
        <p:nvSpPr>
          <p:cNvPr id="4" name="Espace réservé du numéro de diapositive 3"/>
          <p:cNvSpPr>
            <a:spLocks noGrp="1"/>
          </p:cNvSpPr>
          <p:nvPr>
            <p:ph type="sldNum" sz="quarter" idx="10"/>
          </p:nvPr>
        </p:nvSpPr>
        <p:spPr/>
        <p:txBody>
          <a:bodyPr/>
          <a:lstStyle/>
          <a:p>
            <a:fld id="{D9D70B68-93CF-439A-A4D9-C851A4B89375}" type="slidenum">
              <a:rPr lang="fr-CA" smtClean="0"/>
              <a:t>101</a:t>
            </a:fld>
            <a:endParaRPr lang="fr-CA"/>
          </a:p>
        </p:txBody>
      </p:sp>
    </p:spTree>
    <p:extLst>
      <p:ext uri="{BB962C8B-B14F-4D97-AF65-F5344CB8AC3E}">
        <p14:creationId xmlns:p14="http://schemas.microsoft.com/office/powerpoint/2010/main" val="2475973525"/>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CA" dirty="0"/>
              <a:t>Il connaît un essor important depuis le début du </a:t>
            </a:r>
            <a:r>
              <a:rPr lang="fr-CA" dirty="0" err="1"/>
              <a:t>xxie</a:t>
            </a:r>
            <a:r>
              <a:rPr lang="fr-CA" dirty="0"/>
              <a:t> siècle du fait de l’augmentation de la quantité de données disponibles en open </a:t>
            </a:r>
            <a:r>
              <a:rPr lang="fr-CA" dirty="0" err="1"/>
              <a:t>access</a:t>
            </a:r>
            <a:r>
              <a:rPr lang="fr-CA" dirty="0"/>
              <a:t> et de la vulgarisation des outils informatiques pour leur traitement. On peut le considérer comme une continuation du journalisme de précision et du journalisme assisté par ordinateur (CAR).Réf. : Rogers, </a:t>
            </a:r>
            <a:r>
              <a:rPr lang="fr-CA" dirty="0" err="1"/>
              <a:t>Facts</a:t>
            </a:r>
            <a:r>
              <a:rPr lang="fr-CA" dirty="0"/>
              <a:t> are </a:t>
            </a:r>
            <a:r>
              <a:rPr lang="fr-CA" dirty="0" err="1"/>
              <a:t>Sacred</a:t>
            </a:r>
            <a:r>
              <a:rPr lang="fr-CA" dirty="0"/>
              <a:t>. The power of data, 2011, Simon Rogers</a:t>
            </a:r>
          </a:p>
        </p:txBody>
      </p:sp>
      <p:sp>
        <p:nvSpPr>
          <p:cNvPr id="4" name="Espace réservé du numéro de diapositive 3"/>
          <p:cNvSpPr>
            <a:spLocks noGrp="1"/>
          </p:cNvSpPr>
          <p:nvPr>
            <p:ph type="sldNum" sz="quarter" idx="10"/>
          </p:nvPr>
        </p:nvSpPr>
        <p:spPr/>
        <p:txBody>
          <a:bodyPr/>
          <a:lstStyle/>
          <a:p>
            <a:fld id="{D9D70B68-93CF-439A-A4D9-C851A4B89375}" type="slidenum">
              <a:rPr lang="fr-CA" smtClean="0"/>
              <a:t>102</a:t>
            </a:fld>
            <a:endParaRPr lang="fr-CA"/>
          </a:p>
        </p:txBody>
      </p:sp>
    </p:spTree>
    <p:extLst>
      <p:ext uri="{BB962C8B-B14F-4D97-AF65-F5344CB8AC3E}">
        <p14:creationId xmlns:p14="http://schemas.microsoft.com/office/powerpoint/2010/main" val="3960718593"/>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CA" b="1" dirty="0"/>
              <a:t>Data</a:t>
            </a:r>
            <a:r>
              <a:rPr lang="fr-CA" b="1" baseline="0" dirty="0"/>
              <a:t> Journalisme</a:t>
            </a:r>
          </a:p>
          <a:p>
            <a:pPr marL="0" marR="0" indent="0" algn="l" defTabSz="914400" rtl="0" eaLnBrk="1" fontAlgn="auto" latinLnBrk="0" hangingPunct="1">
              <a:lnSpc>
                <a:spcPct val="100000"/>
              </a:lnSpc>
              <a:spcBef>
                <a:spcPts val="0"/>
              </a:spcBef>
              <a:spcAft>
                <a:spcPts val="0"/>
              </a:spcAft>
              <a:buClrTx/>
              <a:buSzTx/>
              <a:buFontTx/>
              <a:buNone/>
              <a:tabLst/>
              <a:defRPr/>
            </a:pPr>
            <a:r>
              <a:rPr lang="fr-CA" dirty="0"/>
              <a:t>Le journalisme de données, ou datajournalisme, est fondé sur l’analyse statistique de jeux de données et leur visualisation au moyen d’infographies sophistiquées. Il connaît un essor important depuis le début du </a:t>
            </a:r>
            <a:r>
              <a:rPr lang="fr-CA" dirty="0" err="1"/>
              <a:t>xxie</a:t>
            </a:r>
            <a:r>
              <a:rPr lang="fr-CA" dirty="0"/>
              <a:t> siècle du fait de l’augmentation de la quantité de données disponibles en open </a:t>
            </a:r>
            <a:r>
              <a:rPr lang="fr-CA" dirty="0" err="1"/>
              <a:t>access</a:t>
            </a:r>
            <a:r>
              <a:rPr lang="fr-CA" dirty="0"/>
              <a:t> et de la vulgarisation des outils informatiques pour leur traitement. On peut le considérer comme une continuation du journalisme de précision et du journalisme assisté par ordinateur (CAR).Réf. : Rogers, </a:t>
            </a:r>
            <a:r>
              <a:rPr lang="fr-CA" dirty="0" err="1"/>
              <a:t>Facts</a:t>
            </a:r>
            <a:r>
              <a:rPr lang="fr-CA" dirty="0"/>
              <a:t> are </a:t>
            </a:r>
            <a:r>
              <a:rPr lang="fr-CA" dirty="0" err="1"/>
              <a:t>Sacred</a:t>
            </a:r>
            <a:r>
              <a:rPr lang="fr-CA" dirty="0"/>
              <a:t>. The power of data, 2011, Simon Rogers</a:t>
            </a:r>
          </a:p>
          <a:p>
            <a:pPr marL="0" marR="0" indent="0" algn="l" defTabSz="914400" rtl="0" eaLnBrk="1" fontAlgn="auto" latinLnBrk="0" hangingPunct="1">
              <a:lnSpc>
                <a:spcPct val="100000"/>
              </a:lnSpc>
              <a:spcBef>
                <a:spcPts val="0"/>
              </a:spcBef>
              <a:spcAft>
                <a:spcPts val="0"/>
              </a:spcAft>
              <a:buClrTx/>
              <a:buSzTx/>
              <a:buFontTx/>
              <a:buNone/>
              <a:tabLst/>
              <a:defRPr/>
            </a:pPr>
            <a:endParaRPr lang="fr-CA" dirty="0"/>
          </a:p>
          <a:p>
            <a:pPr marL="0" marR="0" indent="0" algn="l" defTabSz="914400" rtl="0" eaLnBrk="1" fontAlgn="auto" latinLnBrk="0" hangingPunct="1">
              <a:lnSpc>
                <a:spcPct val="100000"/>
              </a:lnSpc>
              <a:spcBef>
                <a:spcPts val="0"/>
              </a:spcBef>
              <a:spcAft>
                <a:spcPts val="0"/>
              </a:spcAft>
              <a:buClrTx/>
              <a:buSzTx/>
              <a:buFontTx/>
              <a:buNone/>
              <a:tabLst/>
              <a:defRPr/>
            </a:pPr>
            <a:endParaRPr lang="fr-CA" dirty="0"/>
          </a:p>
          <a:p>
            <a:pPr marL="0" marR="0" indent="0" algn="l" defTabSz="914400" rtl="0" eaLnBrk="1" fontAlgn="auto" latinLnBrk="0" hangingPunct="1">
              <a:lnSpc>
                <a:spcPct val="100000"/>
              </a:lnSpc>
              <a:spcBef>
                <a:spcPts val="0"/>
              </a:spcBef>
              <a:spcAft>
                <a:spcPts val="0"/>
              </a:spcAft>
              <a:buClrTx/>
              <a:buSzTx/>
              <a:buFontTx/>
              <a:buNone/>
              <a:tabLst/>
              <a:defRPr/>
            </a:pPr>
            <a:r>
              <a:rPr lang="fr-CA" dirty="0"/>
              <a:t>Il connaît un essor important depuis le début du </a:t>
            </a:r>
            <a:r>
              <a:rPr lang="fr-CA" dirty="0" err="1"/>
              <a:t>xxie</a:t>
            </a:r>
            <a:r>
              <a:rPr lang="fr-CA" dirty="0"/>
              <a:t> siècle du fait de l’augmentation de la quantité de données disponibles en open </a:t>
            </a:r>
            <a:r>
              <a:rPr lang="fr-CA" dirty="0" err="1"/>
              <a:t>access</a:t>
            </a:r>
            <a:r>
              <a:rPr lang="fr-CA" dirty="0"/>
              <a:t> et de la vulgarisation des outils informatiques pour leur traitement. On peut le considérer comme une continuation du journalisme de précision et du journalisme assisté par ordinateur (CAR).Réf. : Rogers, </a:t>
            </a:r>
            <a:r>
              <a:rPr lang="fr-CA" dirty="0" err="1"/>
              <a:t>Facts</a:t>
            </a:r>
            <a:r>
              <a:rPr lang="fr-CA" dirty="0"/>
              <a:t> are </a:t>
            </a:r>
            <a:r>
              <a:rPr lang="fr-CA" dirty="0" err="1"/>
              <a:t>Sacred</a:t>
            </a:r>
            <a:r>
              <a:rPr lang="fr-CA" dirty="0"/>
              <a:t>. The power of data, 2011, Simon Rogers</a:t>
            </a:r>
          </a:p>
        </p:txBody>
      </p:sp>
      <p:sp>
        <p:nvSpPr>
          <p:cNvPr id="4" name="Espace réservé du numéro de diapositive 3"/>
          <p:cNvSpPr>
            <a:spLocks noGrp="1"/>
          </p:cNvSpPr>
          <p:nvPr>
            <p:ph type="sldNum" sz="quarter" idx="10"/>
          </p:nvPr>
        </p:nvSpPr>
        <p:spPr/>
        <p:txBody>
          <a:bodyPr/>
          <a:lstStyle/>
          <a:p>
            <a:fld id="{D9D70B68-93CF-439A-A4D9-C851A4B89375}" type="slidenum">
              <a:rPr lang="fr-CA" smtClean="0"/>
              <a:t>103</a:t>
            </a:fld>
            <a:endParaRPr lang="fr-CA"/>
          </a:p>
        </p:txBody>
      </p:sp>
    </p:spTree>
    <p:extLst>
      <p:ext uri="{BB962C8B-B14F-4D97-AF65-F5344CB8AC3E}">
        <p14:creationId xmlns:p14="http://schemas.microsoft.com/office/powerpoint/2010/main" val="144967747"/>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dirty="0"/>
          </a:p>
        </p:txBody>
      </p:sp>
      <p:sp>
        <p:nvSpPr>
          <p:cNvPr id="4" name="Espace réservé du numéro de diapositive 3"/>
          <p:cNvSpPr>
            <a:spLocks noGrp="1"/>
          </p:cNvSpPr>
          <p:nvPr>
            <p:ph type="sldNum" sz="quarter" idx="10"/>
          </p:nvPr>
        </p:nvSpPr>
        <p:spPr/>
        <p:txBody>
          <a:bodyPr/>
          <a:lstStyle/>
          <a:p>
            <a:fld id="{D9D70B68-93CF-439A-A4D9-C851A4B89375}" type="slidenum">
              <a:rPr lang="fr-CA" smtClean="0"/>
              <a:t>104</a:t>
            </a:fld>
            <a:endParaRPr lang="fr-CA"/>
          </a:p>
        </p:txBody>
      </p:sp>
    </p:spTree>
    <p:extLst>
      <p:ext uri="{BB962C8B-B14F-4D97-AF65-F5344CB8AC3E}">
        <p14:creationId xmlns:p14="http://schemas.microsoft.com/office/powerpoint/2010/main" val="3907757749"/>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dirty="0"/>
              <a:t>L’investigation, est un journalisme plus approfondi. une spécialisation. Les informations dans ce genre de journalisme sont des informations sensibles, confidentielles, et qui étaient destinées à rester cachées</a:t>
            </a:r>
          </a:p>
          <a:p>
            <a:pPr lvl="1"/>
            <a:r>
              <a:rPr lang="fr-CA" dirty="0"/>
              <a:t>Affaire </a:t>
            </a:r>
            <a:r>
              <a:rPr lang="fr-CA" dirty="0" err="1"/>
              <a:t>Cahuzac</a:t>
            </a:r>
            <a:r>
              <a:rPr lang="fr-CA" dirty="0"/>
              <a:t>, ministre du Budget.</a:t>
            </a:r>
          </a:p>
          <a:p>
            <a:pPr lvl="1"/>
            <a:r>
              <a:rPr lang="fr-CA" dirty="0"/>
              <a:t>La mise en examen de Nicolas Sarkozy en 2018.</a:t>
            </a:r>
          </a:p>
          <a:p>
            <a:pPr lvl="1"/>
            <a:r>
              <a:rPr lang="fr-CA" dirty="0"/>
              <a:t>L’affaire du Watergate</a:t>
            </a:r>
          </a:p>
          <a:p>
            <a:pPr lvl="1"/>
            <a:r>
              <a:rPr lang="fr-CA" dirty="0"/>
              <a:t>Le canard enchainé</a:t>
            </a:r>
          </a:p>
          <a:p>
            <a:r>
              <a:rPr lang="fr-CA" dirty="0"/>
              <a:t>La justice et le journaliste n’ont pas le même rôle. </a:t>
            </a:r>
          </a:p>
          <a:p>
            <a:pPr lvl="1"/>
            <a:r>
              <a:rPr lang="fr-CA" dirty="0"/>
              <a:t>La justice veut des preuves. </a:t>
            </a:r>
          </a:p>
          <a:p>
            <a:pPr lvl="1"/>
            <a:r>
              <a:rPr lang="fr-CA" dirty="0"/>
              <a:t>Le journaliste n’a pas toujours de preuves (documents), mais il a des sources</a:t>
            </a:r>
          </a:p>
          <a:p>
            <a:endParaRPr lang="fr-CA" dirty="0"/>
          </a:p>
          <a:p>
            <a:endParaRPr lang="fr-CA" dirty="0"/>
          </a:p>
          <a:p>
            <a:endParaRPr lang="fr-CA" dirty="0"/>
          </a:p>
          <a:p>
            <a:endParaRPr lang="fr-CA" dirty="0"/>
          </a:p>
          <a:p>
            <a:r>
              <a:rPr lang="fr-CA" dirty="0"/>
              <a:t>Chaque « papier » (texte) d’un journaliste est une enquête. À moins de payer et recopier l’AFP qui a enquêté pour lui, le journaliste doit au minimum répondre aux 5 W en enquêtant (au minimum par téléphone) pour vérifier ses réponses. Mieux – si le sujet en vaut la peine : aller sur le terrain et réaliser un reportage. </a:t>
            </a:r>
          </a:p>
          <a:p>
            <a:endParaRPr lang="fr-CA" dirty="0"/>
          </a:p>
          <a:p>
            <a:endParaRPr lang="fr-CA" dirty="0"/>
          </a:p>
          <a:p>
            <a:r>
              <a:rPr lang="fr-CA" dirty="0"/>
              <a:t>Quand l’enquête est longue, difficile et à charge (le but est de « sortir une affaire », autrement dit révéler ce qu’une cible veut cacher), on parle d’investigation. « L’investigation, ce n’est rien d’autre qu’un journalisme normal. Simplement, il est plus approfondi, et il demande plus de travail. L’information dans ce genre de journalisme n’est pas servie sur un plateau. Il faut aller la chercher pour ainsi dire avec les dents. Ce sont souvent des informations sensibles, confidentielles, et qui étaient destinées à rester cachées », explique Sylvain Besson, du journal suisse Le Temps.</a:t>
            </a:r>
          </a:p>
          <a:p>
            <a:r>
              <a:rPr lang="fr-CA" dirty="0"/>
              <a:t>Mais l’enquête journalistique reste en théorie comme l’enquête du juge d’instruction : autant à charge qu’à décharge puisque la cible est présumée innocente. Sylvain Besson dit plutôt qu’il faut « savoir reconnaître une histoire qui a du potentiel […]. C’est une sorte de garantie que les abus, les problèmes, les crimes peut-être parfois, ne restent pas cachés éternellement ».</a:t>
            </a:r>
          </a:p>
          <a:p>
            <a:r>
              <a:rPr lang="fr-CA" dirty="0"/>
              <a:t>En France, on pense par exemple à l’affaire </a:t>
            </a:r>
            <a:r>
              <a:rPr lang="fr-CA" dirty="0" err="1"/>
              <a:t>Cahuzac</a:t>
            </a:r>
            <a:r>
              <a:rPr lang="fr-CA" dirty="0"/>
              <a:t>, ministre du Budget coupable de fraude fiscale, révélée par </a:t>
            </a:r>
            <a:r>
              <a:rPr lang="fr-CA" dirty="0" err="1"/>
              <a:t>Mediapart</a:t>
            </a:r>
            <a:r>
              <a:rPr lang="fr-CA" dirty="0"/>
              <a:t>. Le site a contribué à la mise en examen de Nicolas Sarkozy en 2018, accusé de financement libyen pour sa campagne présidentielle victorieuse de 2007. Mi-2008, il est présumé innocent. L’avenir dira si l’investigation finira par un top ou par un flop. </a:t>
            </a:r>
          </a:p>
          <a:p>
            <a:endParaRPr lang="fr-CA" dirty="0"/>
          </a:p>
          <a:p>
            <a:r>
              <a:rPr lang="fr-CA" b="1" dirty="0"/>
              <a:t>Dénoncer les abus et les atteintes à l’intérêt public</a:t>
            </a:r>
          </a:p>
          <a:p>
            <a:r>
              <a:rPr lang="fr-CA" dirty="0"/>
              <a:t>L’affaire du Watergate (1972) dénoncée par les journalistes du Washington Post, et qui aboutit à la démission du Président Nixon est un moment important du journalisme d’investigation.</a:t>
            </a:r>
          </a:p>
          <a:p>
            <a:r>
              <a:rPr lang="fr-CA" dirty="0"/>
              <a:t>L’illustration en France, c’est le Canard Enchainé qui s’affirme comme pionnier de la presse d’investigation en publiant les feuilles D’</a:t>
            </a:r>
            <a:r>
              <a:rPr lang="fr-CA" dirty="0" err="1"/>
              <a:t>impots</a:t>
            </a:r>
            <a:r>
              <a:rPr lang="fr-CA" dirty="0"/>
              <a:t> du 1</a:t>
            </a:r>
            <a:r>
              <a:rPr lang="fr-CA" baseline="30000" dirty="0"/>
              <a:t>ER</a:t>
            </a:r>
            <a:r>
              <a:rPr lang="fr-CA" dirty="0"/>
              <a:t> ministre </a:t>
            </a:r>
            <a:r>
              <a:rPr lang="fr-CA" dirty="0" err="1"/>
              <a:t>chaban</a:t>
            </a:r>
            <a:r>
              <a:rPr lang="fr-CA" dirty="0"/>
              <a:t> </a:t>
            </a:r>
            <a:r>
              <a:rPr lang="fr-CA" dirty="0" err="1"/>
              <a:t>delmas</a:t>
            </a:r>
            <a:r>
              <a:rPr lang="fr-CA" dirty="0"/>
              <a:t> en 1971.</a:t>
            </a:r>
          </a:p>
          <a:p>
            <a:r>
              <a:rPr lang="fr-CA" dirty="0"/>
              <a:t>Illustre un contre-pouvoir</a:t>
            </a:r>
          </a:p>
          <a:p>
            <a:endParaRPr lang="fr-CA" dirty="0"/>
          </a:p>
          <a:p>
            <a:endParaRPr lang="fr-CA" dirty="0"/>
          </a:p>
          <a:p>
            <a:r>
              <a:rPr lang="fr-CA" dirty="0"/>
              <a:t>Soulignons aussi l’énorme boulot du Consortium international de journalistes indépendants (ICIJ), dont font partie, pour la France, les médias Le Monde, Radio France et France 2 (Cash investigation). Depuis 1997, il s’est penché sur les </a:t>
            </a:r>
            <a:r>
              <a:rPr lang="fr-CA" dirty="0" err="1"/>
              <a:t>leaks</a:t>
            </a:r>
            <a:r>
              <a:rPr lang="fr-CA" dirty="0"/>
              <a:t> (</a:t>
            </a:r>
            <a:r>
              <a:rPr lang="fr-CA" dirty="0" err="1"/>
              <a:t>Offshoreleaks</a:t>
            </a:r>
            <a:r>
              <a:rPr lang="fr-CA" dirty="0"/>
              <a:t>, Luxembourg </a:t>
            </a:r>
            <a:r>
              <a:rPr lang="fr-CA" dirty="0" err="1"/>
              <a:t>Leaks</a:t>
            </a:r>
            <a:r>
              <a:rPr lang="fr-CA" dirty="0"/>
              <a:t>, </a:t>
            </a:r>
            <a:r>
              <a:rPr lang="fr-CA" dirty="0" err="1"/>
              <a:t>Swissleaks</a:t>
            </a:r>
            <a:r>
              <a:rPr lang="fr-CA" dirty="0"/>
              <a:t>…) et les </a:t>
            </a:r>
            <a:r>
              <a:rPr lang="fr-CA" dirty="0" err="1"/>
              <a:t>papers</a:t>
            </a:r>
            <a:r>
              <a:rPr lang="fr-CA" dirty="0"/>
              <a:t> (Panama </a:t>
            </a:r>
            <a:r>
              <a:rPr lang="fr-CA" dirty="0" err="1"/>
              <a:t>Papers</a:t>
            </a:r>
            <a:r>
              <a:rPr lang="fr-CA" dirty="0"/>
              <a:t>, </a:t>
            </a:r>
            <a:r>
              <a:rPr lang="fr-CA" dirty="0" err="1"/>
              <a:t>Paradise</a:t>
            </a:r>
            <a:r>
              <a:rPr lang="fr-CA" dirty="0"/>
              <a:t> </a:t>
            </a:r>
            <a:r>
              <a:rPr lang="fr-CA" dirty="0" err="1"/>
              <a:t>Papers</a:t>
            </a:r>
            <a:r>
              <a:rPr lang="fr-CA" dirty="0"/>
              <a:t>…) après avoir analysé, de manière collaborative, des milliers de données (data </a:t>
            </a:r>
            <a:r>
              <a:rPr lang="fr-CA" dirty="0" err="1"/>
              <a:t>journalism</a:t>
            </a:r>
            <a:r>
              <a:rPr lang="fr-CA" dirty="0"/>
              <a:t>). Attention ! Le journaliste n’a évidemment pas les moyens des policiers ni la même éthique. La justice et le journaliste n’ont pas le même rôle. La justice veut des preuves. Le journaliste n’a pas toujours de preuves (documents), mais il a des sources (par exemple, les témoignages fiables corroborant les agressions de Harvey </a:t>
            </a:r>
            <a:r>
              <a:rPr lang="fr-CA" dirty="0" err="1"/>
              <a:t>Weinstein</a:t>
            </a:r>
            <a:r>
              <a:rPr lang="fr-CA" dirty="0"/>
              <a:t>, dans le New </a:t>
            </a:r>
            <a:r>
              <a:rPr lang="fr-CA" dirty="0" err="1"/>
              <a:t>Yorker</a:t>
            </a:r>
            <a:r>
              <a:rPr lang="fr-CA" dirty="0"/>
              <a:t> et dans le New York Times, en 2017). Et le journaliste sort parfois des affaires vérifiées mais prescrites, donc sans conséquences judiciaires.</a:t>
            </a:r>
          </a:p>
          <a:p>
            <a:endParaRPr lang="fr-CA" dirty="0"/>
          </a:p>
          <a:p>
            <a:r>
              <a:rPr lang="fr-CA" dirty="0"/>
              <a:t>2 autres affaires : </a:t>
            </a:r>
          </a:p>
          <a:p>
            <a:pPr lvl="1"/>
            <a:r>
              <a:rPr lang="fr-CA" dirty="0"/>
              <a:t>diamants de Bokassa conservés par Giscard D’Estaing, cadeau du chef de centre </a:t>
            </a:r>
            <a:r>
              <a:rPr lang="fr-CA" dirty="0" err="1"/>
              <a:t>afrique</a:t>
            </a:r>
            <a:r>
              <a:rPr lang="fr-CA" dirty="0"/>
              <a:t>.</a:t>
            </a:r>
          </a:p>
          <a:p>
            <a:pPr lvl="1"/>
            <a:r>
              <a:rPr lang="fr-CA" dirty="0"/>
              <a:t>L’Affaire Boulin, ministre du travail retrouvé mort après un scandale immobilier.</a:t>
            </a:r>
          </a:p>
          <a:p>
            <a:pPr lvl="1"/>
            <a:endParaRPr lang="fr-CA" dirty="0"/>
          </a:p>
          <a:p>
            <a:r>
              <a:rPr lang="fr-CA" dirty="0"/>
              <a:t>Finalement la presse quotidienne (libération / le monde…) et les hebdomadaires (express/ le point) se dotent de journalistes d’investigation</a:t>
            </a:r>
          </a:p>
          <a:p>
            <a:pPr lvl="1"/>
            <a:r>
              <a:rPr lang="fr-CA" dirty="0"/>
              <a:t>Révélation de l’Affaire du sang contaminé</a:t>
            </a:r>
          </a:p>
          <a:p>
            <a:pPr lvl="1"/>
            <a:r>
              <a:rPr lang="fr-CA" dirty="0"/>
              <a:t>Affaire du </a:t>
            </a:r>
            <a:r>
              <a:rPr lang="fr-CA" dirty="0" err="1"/>
              <a:t>Ranbow</a:t>
            </a:r>
            <a:r>
              <a:rPr lang="fr-CA" dirty="0"/>
              <a:t> Warrior en 1985</a:t>
            </a:r>
          </a:p>
          <a:p>
            <a:pPr lvl="1"/>
            <a:endParaRPr lang="fr-CA" dirty="0"/>
          </a:p>
          <a:p>
            <a:pPr lvl="1"/>
            <a:endParaRPr lang="fr-CA" dirty="0"/>
          </a:p>
          <a:p>
            <a:r>
              <a:rPr lang="fr-CA" dirty="0"/>
              <a:t>Dénoncer les abus et les atteintes à l’intérêt public</a:t>
            </a:r>
          </a:p>
          <a:p>
            <a:r>
              <a:rPr lang="fr-CA" dirty="0"/>
              <a:t>Une spécialisation journalistique. </a:t>
            </a:r>
          </a:p>
          <a:p>
            <a:r>
              <a:rPr lang="fr-CA" dirty="0"/>
              <a:t>L’affaire du Watergate (1972) dénoncée par les journalistes du Washington Post, et qui aboutit à la démission du Président Nixon est un moment important du journalisme d’investigation.</a:t>
            </a:r>
          </a:p>
          <a:p>
            <a:r>
              <a:rPr lang="fr-CA" dirty="0"/>
              <a:t>L’illustration en France, c’est le Canard Enchainé qui s’affirme comme pionnier de la presse d’investigation en publiant les feuilles D’</a:t>
            </a:r>
            <a:r>
              <a:rPr lang="fr-CA" dirty="0" err="1"/>
              <a:t>impots</a:t>
            </a:r>
            <a:r>
              <a:rPr lang="fr-CA" dirty="0"/>
              <a:t> du 1</a:t>
            </a:r>
            <a:r>
              <a:rPr lang="fr-CA" baseline="30000" dirty="0"/>
              <a:t>ER</a:t>
            </a:r>
            <a:r>
              <a:rPr lang="fr-CA" dirty="0"/>
              <a:t> ministre </a:t>
            </a:r>
            <a:r>
              <a:rPr lang="fr-CA" dirty="0" err="1"/>
              <a:t>chaban</a:t>
            </a:r>
            <a:r>
              <a:rPr lang="fr-CA" dirty="0"/>
              <a:t> </a:t>
            </a:r>
            <a:r>
              <a:rPr lang="fr-CA" dirty="0" err="1"/>
              <a:t>delmas</a:t>
            </a:r>
            <a:r>
              <a:rPr lang="fr-CA" dirty="0"/>
              <a:t> en 1971.</a:t>
            </a:r>
          </a:p>
          <a:p>
            <a:r>
              <a:rPr lang="fr-CA" dirty="0"/>
              <a:t>Illustre un contre-pouvoir</a:t>
            </a:r>
          </a:p>
          <a:p>
            <a:endParaRPr lang="fr-CA" dirty="0"/>
          </a:p>
          <a:p>
            <a:pPr lvl="1"/>
            <a:endParaRPr lang="fr-CA" dirty="0"/>
          </a:p>
          <a:p>
            <a:endParaRPr lang="fr-CA" dirty="0"/>
          </a:p>
        </p:txBody>
      </p:sp>
      <p:sp>
        <p:nvSpPr>
          <p:cNvPr id="4" name="Espace réservé du numéro de diapositive 3"/>
          <p:cNvSpPr>
            <a:spLocks noGrp="1"/>
          </p:cNvSpPr>
          <p:nvPr>
            <p:ph type="sldNum" sz="quarter" idx="10"/>
          </p:nvPr>
        </p:nvSpPr>
        <p:spPr/>
        <p:txBody>
          <a:bodyPr/>
          <a:lstStyle/>
          <a:p>
            <a:fld id="{D9D70B68-93CF-439A-A4D9-C851A4B89375}" type="slidenum">
              <a:rPr lang="fr-CA" smtClean="0"/>
              <a:t>105</a:t>
            </a:fld>
            <a:endParaRPr lang="fr-CA"/>
          </a:p>
        </p:txBody>
      </p:sp>
    </p:spTree>
    <p:extLst>
      <p:ext uri="{BB962C8B-B14F-4D97-AF65-F5344CB8AC3E}">
        <p14:creationId xmlns:p14="http://schemas.microsoft.com/office/powerpoint/2010/main" val="682959223"/>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dirty="0" err="1"/>
              <a:t>Muckrakers</a:t>
            </a:r>
            <a:r>
              <a:rPr lang="fr-CA" dirty="0"/>
              <a:t> a reçu son nom du président américain Theodore Roosevelt (1858–1919; servi en 1901–9), qui reconnaît le rôle important des écrivains dans la révélation de l'avidité et de l'exploitation industrielles.</a:t>
            </a:r>
          </a:p>
          <a:p>
            <a:endParaRPr lang="fr-CA" dirty="0"/>
          </a:p>
        </p:txBody>
      </p:sp>
      <p:sp>
        <p:nvSpPr>
          <p:cNvPr id="4" name="Espace réservé du numéro de diapositive 3"/>
          <p:cNvSpPr>
            <a:spLocks noGrp="1"/>
          </p:cNvSpPr>
          <p:nvPr>
            <p:ph type="sldNum" sz="quarter" idx="10"/>
          </p:nvPr>
        </p:nvSpPr>
        <p:spPr/>
        <p:txBody>
          <a:bodyPr/>
          <a:lstStyle/>
          <a:p>
            <a:fld id="{D9D70B68-93CF-439A-A4D9-C851A4B89375}" type="slidenum">
              <a:rPr lang="fr-CA" smtClean="0"/>
              <a:t>106</a:t>
            </a:fld>
            <a:endParaRPr lang="fr-CA"/>
          </a:p>
        </p:txBody>
      </p:sp>
    </p:spTree>
    <p:extLst>
      <p:ext uri="{BB962C8B-B14F-4D97-AF65-F5344CB8AC3E}">
        <p14:creationId xmlns:p14="http://schemas.microsoft.com/office/powerpoint/2010/main" val="342365616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dirty="0" err="1"/>
              <a:t>Tarbell</a:t>
            </a:r>
            <a:r>
              <a:rPr lang="fr-CA" dirty="0"/>
              <a:t> a atteint le sommet de sa renommée lorsqu'elle a publié les résultats de son enquête sur la Standard </a:t>
            </a:r>
            <a:r>
              <a:rPr lang="fr-CA" dirty="0" err="1"/>
              <a:t>Oil</a:t>
            </a:r>
            <a:r>
              <a:rPr lang="fr-CA" dirty="0"/>
              <a:t> </a:t>
            </a:r>
            <a:r>
              <a:rPr lang="fr-CA" dirty="0" err="1"/>
              <a:t>Company</a:t>
            </a:r>
            <a:r>
              <a:rPr lang="fr-CA" dirty="0"/>
              <a:t> dans dix-neuf articles distincts de 1902 à 1904.</a:t>
            </a:r>
          </a:p>
          <a:p>
            <a:r>
              <a:rPr lang="fr-CA" dirty="0" err="1"/>
              <a:t>Tarbell</a:t>
            </a:r>
            <a:r>
              <a:rPr lang="fr-CA" dirty="0"/>
              <a:t> a été la première personne à rassembler des preuves tangibles qui révélaient sa cupidité et sa corruption. En 1911, le gouvernement a forcé Standard </a:t>
            </a:r>
            <a:r>
              <a:rPr lang="fr-CA" dirty="0" err="1"/>
              <a:t>Oil</a:t>
            </a:r>
            <a:r>
              <a:rPr lang="fr-CA" dirty="0"/>
              <a:t> à se diviser en trente-quatre petites entreprises, chacune avec son propre conseil d'administration.</a:t>
            </a:r>
          </a:p>
        </p:txBody>
      </p:sp>
      <p:sp>
        <p:nvSpPr>
          <p:cNvPr id="4" name="Espace réservé du numéro de diapositive 3"/>
          <p:cNvSpPr>
            <a:spLocks noGrp="1"/>
          </p:cNvSpPr>
          <p:nvPr>
            <p:ph type="sldNum" sz="quarter" idx="10"/>
          </p:nvPr>
        </p:nvSpPr>
        <p:spPr/>
        <p:txBody>
          <a:bodyPr/>
          <a:lstStyle/>
          <a:p>
            <a:fld id="{D9D70B68-93CF-439A-A4D9-C851A4B89375}" type="slidenum">
              <a:rPr lang="fr-CA" smtClean="0"/>
              <a:t>107</a:t>
            </a:fld>
            <a:endParaRPr lang="fr-CA"/>
          </a:p>
        </p:txBody>
      </p:sp>
    </p:spTree>
    <p:extLst>
      <p:ext uri="{BB962C8B-B14F-4D97-AF65-F5344CB8AC3E}">
        <p14:creationId xmlns:p14="http://schemas.microsoft.com/office/powerpoint/2010/main" val="2378051755"/>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dirty="0"/>
              <a:t>En 1905, il accède à la célébrité avec son roman La Jungle, qui décrit les désillusions et la descente aux enfers d'une famille de migrants lituaniens travaillant dans les abattoirs de Chicago. La réaction du public aux pratiques dénoncées dans le roman conduit la même année au </a:t>
            </a:r>
            <a:r>
              <a:rPr lang="fr-CA" dirty="0" err="1"/>
              <a:t>Federal</a:t>
            </a:r>
            <a:r>
              <a:rPr lang="fr-CA" dirty="0"/>
              <a:t> </a:t>
            </a:r>
            <a:r>
              <a:rPr lang="fr-CA" dirty="0" err="1"/>
              <a:t>Meat</a:t>
            </a:r>
            <a:r>
              <a:rPr lang="fr-CA" dirty="0"/>
              <a:t> Inspection </a:t>
            </a:r>
            <a:r>
              <a:rPr lang="fr-CA" dirty="0" err="1"/>
              <a:t>Act</a:t>
            </a:r>
            <a:r>
              <a:rPr lang="fr-CA" dirty="0"/>
              <a:t> (en). </a:t>
            </a:r>
            <a:r>
              <a:rPr lang="fr-CA" dirty="0" err="1"/>
              <a:t>Upton</a:t>
            </a:r>
            <a:r>
              <a:rPr lang="fr-CA" dirty="0"/>
              <a:t> Sinclair fait aussi partie des journalistes et écrivains engagés dans la dénonciation des inégalités en Amérique du début du </a:t>
            </a:r>
            <a:r>
              <a:rPr lang="fr-CA" dirty="0" err="1"/>
              <a:t>xxe</a:t>
            </a:r>
            <a:r>
              <a:rPr lang="fr-CA" dirty="0"/>
              <a:t> siècle, qualifiés de </a:t>
            </a:r>
            <a:r>
              <a:rPr lang="fr-CA" dirty="0" err="1"/>
              <a:t>muckrakers</a:t>
            </a:r>
            <a:r>
              <a:rPr lang="fr-CA" dirty="0"/>
              <a:t> (« éboueurs »note 1), par Théodore Roosevelt.</a:t>
            </a:r>
          </a:p>
          <a:p>
            <a:endParaRPr lang="fr-CA" dirty="0"/>
          </a:p>
          <a:p>
            <a:r>
              <a:rPr lang="fr-CA" sz="1200" b="0" i="0" kern="1200" dirty="0">
                <a:solidFill>
                  <a:schemeClr val="tx1"/>
                </a:solidFill>
                <a:effectLst/>
                <a:latin typeface="+mn-lt"/>
                <a:ea typeface="+mn-ea"/>
                <a:cs typeface="+mn-cs"/>
              </a:rPr>
              <a:t>Le livre a été initialement publié, un chapitre à la fois, dans le journal </a:t>
            </a:r>
            <a:r>
              <a:rPr lang="fr-CA" sz="1200" b="0" i="1" kern="1200" dirty="0">
                <a:solidFill>
                  <a:schemeClr val="tx1"/>
                </a:solidFill>
                <a:effectLst/>
                <a:latin typeface="+mn-lt"/>
                <a:ea typeface="+mn-ea"/>
                <a:cs typeface="+mn-cs"/>
              </a:rPr>
              <a:t>Appel à la raison</a:t>
            </a:r>
            <a:r>
              <a:rPr lang="fr-CA" sz="1200" b="0" i="0" kern="1200" dirty="0">
                <a:solidFill>
                  <a:schemeClr val="tx1"/>
                </a:solidFill>
                <a:effectLst/>
                <a:latin typeface="+mn-lt"/>
                <a:ea typeface="+mn-ea"/>
                <a:cs typeface="+mn-cs"/>
              </a:rPr>
              <a:t>. Sinclair a essayé de faire publier le livre, mais aucun éditeur ne l'a touché en raison de son contenu détaillé et sanglant. Sinclair a financé la première édition de </a:t>
            </a:r>
            <a:r>
              <a:rPr lang="fr-CA" sz="1200" b="0" i="1" kern="1200" dirty="0">
                <a:solidFill>
                  <a:schemeClr val="tx1"/>
                </a:solidFill>
                <a:effectLst/>
                <a:latin typeface="+mn-lt"/>
                <a:ea typeface="+mn-ea"/>
                <a:cs typeface="+mn-cs"/>
              </a:rPr>
              <a:t>La Jungle</a:t>
            </a:r>
            <a:r>
              <a:rPr lang="fr-CA" sz="1200" b="0" i="0" kern="1200" dirty="0">
                <a:solidFill>
                  <a:schemeClr val="tx1"/>
                </a:solidFill>
                <a:effectLst/>
                <a:latin typeface="+mn-lt"/>
                <a:ea typeface="+mn-ea"/>
                <a:cs typeface="+mn-cs"/>
              </a:rPr>
              <a:t> lui-même et a vendu douze mille commandes. En 1906, </a:t>
            </a:r>
            <a:r>
              <a:rPr lang="fr-CA" sz="1200" b="0" i="0" kern="1200" dirty="0" err="1">
                <a:solidFill>
                  <a:schemeClr val="tx1"/>
                </a:solidFill>
                <a:effectLst/>
                <a:latin typeface="+mn-lt"/>
                <a:ea typeface="+mn-ea"/>
                <a:cs typeface="+mn-cs"/>
              </a:rPr>
              <a:t>Doubleday</a:t>
            </a:r>
            <a:r>
              <a:rPr lang="fr-CA" sz="1200" b="0" i="0" kern="1200" dirty="0">
                <a:solidFill>
                  <a:schemeClr val="tx1"/>
                </a:solidFill>
                <a:effectLst/>
                <a:latin typeface="+mn-lt"/>
                <a:ea typeface="+mn-ea"/>
                <a:cs typeface="+mn-cs"/>
              </a:rPr>
              <a:t>, Page &amp; </a:t>
            </a:r>
            <a:r>
              <a:rPr lang="fr-CA" sz="1200" b="0" i="0" kern="1200" dirty="0" err="1">
                <a:solidFill>
                  <a:schemeClr val="tx1"/>
                </a:solidFill>
                <a:effectLst/>
                <a:latin typeface="+mn-lt"/>
                <a:ea typeface="+mn-ea"/>
                <a:cs typeface="+mn-cs"/>
              </a:rPr>
              <a:t>Company</a:t>
            </a:r>
            <a:r>
              <a:rPr lang="fr-CA" sz="1200" b="0" i="0" kern="1200" dirty="0">
                <a:solidFill>
                  <a:schemeClr val="tx1"/>
                </a:solidFill>
                <a:effectLst/>
                <a:latin typeface="+mn-lt"/>
                <a:ea typeface="+mn-ea"/>
                <a:cs typeface="+mn-cs"/>
              </a:rPr>
              <a:t> accepta de publier le livre, mais il s'agissait d'une version censurée et édulcorée.</a:t>
            </a:r>
          </a:p>
          <a:p>
            <a:endParaRPr lang="fr-CA" sz="1200" b="0" i="0" kern="1200" dirty="0">
              <a:solidFill>
                <a:schemeClr val="tx1"/>
              </a:solidFill>
              <a:effectLst/>
              <a:latin typeface="+mn-lt"/>
              <a:ea typeface="+mn-ea"/>
              <a:cs typeface="+mn-cs"/>
            </a:endParaRPr>
          </a:p>
          <a:p>
            <a:r>
              <a:rPr lang="fr-CA" sz="1200" b="0" i="0" kern="1200" dirty="0">
                <a:solidFill>
                  <a:schemeClr val="tx1"/>
                </a:solidFill>
                <a:effectLst/>
                <a:latin typeface="+mn-lt"/>
                <a:ea typeface="+mn-ea"/>
                <a:cs typeface="+mn-cs"/>
              </a:rPr>
              <a:t>Le livre a eu un impact majeur sur l'industrie alimentaire. En conséquence directe du travail de Sinclair, la Pure Food and Drug </a:t>
            </a:r>
            <a:r>
              <a:rPr lang="fr-CA" sz="1200" b="0" i="0" kern="1200" dirty="0" err="1">
                <a:solidFill>
                  <a:schemeClr val="tx1"/>
                </a:solidFill>
                <a:effectLst/>
                <a:latin typeface="+mn-lt"/>
                <a:ea typeface="+mn-ea"/>
                <a:cs typeface="+mn-cs"/>
              </a:rPr>
              <a:t>Act</a:t>
            </a:r>
            <a:r>
              <a:rPr lang="fr-CA" sz="1200" b="0" i="0" kern="1200" dirty="0">
                <a:solidFill>
                  <a:schemeClr val="tx1"/>
                </a:solidFill>
                <a:effectLst/>
                <a:latin typeface="+mn-lt"/>
                <a:ea typeface="+mn-ea"/>
                <a:cs typeface="+mn-cs"/>
              </a:rPr>
              <a:t> a été adoptée en 1906. Cette loi exigeait que certains médicaments portent des étiquettes d'avertissement et établissait la Food and Drug Administration, qui testait tous les aliments et médicaments destinés à la consommation humaine. Cette même année, le </a:t>
            </a:r>
            <a:r>
              <a:rPr lang="fr-CA" sz="1200" b="1" i="0" kern="1200" dirty="0">
                <a:solidFill>
                  <a:schemeClr val="tx1"/>
                </a:solidFill>
                <a:effectLst/>
                <a:latin typeface="+mn-lt"/>
                <a:ea typeface="+mn-ea"/>
                <a:cs typeface="+mn-cs"/>
              </a:rPr>
              <a:t>Loi sur l'inspection des viandes</a:t>
            </a:r>
            <a:r>
              <a:rPr lang="fr-CA" sz="1200" b="0" i="0" kern="1200" dirty="0">
                <a:solidFill>
                  <a:schemeClr val="tx1"/>
                </a:solidFill>
                <a:effectLst/>
                <a:latin typeface="+mn-lt"/>
                <a:ea typeface="+mn-ea"/>
                <a:cs typeface="+mn-cs"/>
              </a:rPr>
              <a:t> a été réussi. Tous les animaux mis sur le marché devaient être inspectés par la Food and Drug Administration avant l'abattage et à nouveau après l'abattage. Les malades ne deviendraient pas de la nourriture. Les abattoirs et les usines de transformation devaient respecter des normes de propreté, qui seraient appliquées par une inspection régulière des installations par des agents certifiés.</a:t>
            </a:r>
          </a:p>
          <a:p>
            <a:br>
              <a:rPr lang="fr-CA" dirty="0"/>
            </a:br>
            <a:endParaRPr lang="fr-CA" dirty="0"/>
          </a:p>
        </p:txBody>
      </p:sp>
      <p:sp>
        <p:nvSpPr>
          <p:cNvPr id="4" name="Espace réservé du numéro de diapositive 3"/>
          <p:cNvSpPr>
            <a:spLocks noGrp="1"/>
          </p:cNvSpPr>
          <p:nvPr>
            <p:ph type="sldNum" sz="quarter" idx="10"/>
          </p:nvPr>
        </p:nvSpPr>
        <p:spPr/>
        <p:txBody>
          <a:bodyPr/>
          <a:lstStyle/>
          <a:p>
            <a:fld id="{D9D70B68-93CF-439A-A4D9-C851A4B89375}" type="slidenum">
              <a:rPr lang="fr-CA" smtClean="0"/>
              <a:t>108</a:t>
            </a:fld>
            <a:endParaRPr lang="fr-CA"/>
          </a:p>
        </p:txBody>
      </p:sp>
    </p:spTree>
    <p:extLst>
      <p:ext uri="{BB962C8B-B14F-4D97-AF65-F5344CB8AC3E}">
        <p14:creationId xmlns:p14="http://schemas.microsoft.com/office/powerpoint/2010/main" val="28103457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sz="1200" b="0" i="0" kern="1200" dirty="0">
                <a:solidFill>
                  <a:schemeClr val="tx1"/>
                </a:solidFill>
                <a:effectLst/>
                <a:latin typeface="+mn-lt"/>
                <a:ea typeface="+mn-ea"/>
                <a:cs typeface="+mn-cs"/>
              </a:rPr>
              <a:t>auteur en </a:t>
            </a:r>
            <a:r>
              <a:rPr lang="fr-CA" sz="1200" b="0" i="0" u="none" strike="noStrike" kern="1200" dirty="0">
                <a:solidFill>
                  <a:schemeClr val="tx1"/>
                </a:solidFill>
                <a:effectLst/>
                <a:latin typeface="+mn-lt"/>
                <a:ea typeface="+mn-ea"/>
                <a:cs typeface="+mn-cs"/>
                <a:hlinkClick r:id="rId3" tooltip="1890 en littérature"/>
              </a:rPr>
              <a:t>1890</a:t>
            </a:r>
            <a:r>
              <a:rPr lang="fr-CA" sz="1200" b="0" i="0" kern="1200" dirty="0">
                <a:solidFill>
                  <a:schemeClr val="tx1"/>
                </a:solidFill>
                <a:effectLst/>
                <a:latin typeface="+mn-lt"/>
                <a:ea typeface="+mn-ea"/>
                <a:cs typeface="+mn-cs"/>
              </a:rPr>
              <a:t> de </a:t>
            </a:r>
            <a:r>
              <a:rPr lang="fr-CA" sz="1200" b="0" i="1" u="none" strike="noStrike" kern="1200" dirty="0">
                <a:solidFill>
                  <a:schemeClr val="tx1"/>
                </a:solidFill>
                <a:effectLst/>
                <a:latin typeface="+mn-lt"/>
                <a:ea typeface="+mn-ea"/>
                <a:cs typeface="+mn-cs"/>
                <a:hlinkClick r:id="rId4" tooltip="How the Other Half Lives"/>
              </a:rPr>
              <a:t>How the </a:t>
            </a:r>
            <a:r>
              <a:rPr lang="fr-CA" sz="1200" b="0" i="1" u="none" strike="noStrike" kern="1200" dirty="0" err="1">
                <a:solidFill>
                  <a:schemeClr val="tx1"/>
                </a:solidFill>
                <a:effectLst/>
                <a:latin typeface="+mn-lt"/>
                <a:ea typeface="+mn-ea"/>
                <a:cs typeface="+mn-cs"/>
                <a:hlinkClick r:id="rId4" tooltip="How the Other Half Lives"/>
              </a:rPr>
              <a:t>Other</a:t>
            </a:r>
            <a:r>
              <a:rPr lang="fr-CA" sz="1200" b="0" i="1" u="none" strike="noStrike" kern="1200" dirty="0">
                <a:solidFill>
                  <a:schemeClr val="tx1"/>
                </a:solidFill>
                <a:effectLst/>
                <a:latin typeface="+mn-lt"/>
                <a:ea typeface="+mn-ea"/>
                <a:cs typeface="+mn-cs"/>
                <a:hlinkClick r:id="rId4" tooltip="How the Other Half Lives"/>
              </a:rPr>
              <a:t> Half </a:t>
            </a:r>
            <a:r>
              <a:rPr lang="fr-CA" sz="1200" b="0" i="1" u="none" strike="noStrike" kern="1200" dirty="0" err="1">
                <a:solidFill>
                  <a:schemeClr val="tx1"/>
                </a:solidFill>
                <a:effectLst/>
                <a:latin typeface="+mn-lt"/>
                <a:ea typeface="+mn-ea"/>
                <a:cs typeface="+mn-cs"/>
                <a:hlinkClick r:id="rId4" tooltip="How the Other Half Lives"/>
              </a:rPr>
              <a:t>Lives</a:t>
            </a:r>
            <a:r>
              <a:rPr lang="fr-CA" sz="1200" b="0" i="0" kern="1200" dirty="0">
                <a:solidFill>
                  <a:schemeClr val="tx1"/>
                </a:solidFill>
                <a:effectLst/>
                <a:latin typeface="+mn-lt"/>
                <a:ea typeface="+mn-ea"/>
                <a:cs typeface="+mn-cs"/>
              </a:rPr>
              <a:t> (« Comment vit l'autre moitié »), témoignage-choc, sous forme de </a:t>
            </a:r>
            <a:r>
              <a:rPr lang="fr-CA" sz="1200" b="0" i="0" u="none" strike="noStrike" kern="1200" dirty="0">
                <a:solidFill>
                  <a:schemeClr val="tx1"/>
                </a:solidFill>
                <a:effectLst/>
                <a:latin typeface="+mn-lt"/>
                <a:ea typeface="+mn-ea"/>
                <a:cs typeface="+mn-cs"/>
                <a:hlinkClick r:id="rId5" tooltip="Photojournalisme"/>
              </a:rPr>
              <a:t>photojournalisme</a:t>
            </a:r>
            <a:r>
              <a:rPr lang="fr-CA" sz="1200" b="0" i="0" kern="1200" dirty="0">
                <a:solidFill>
                  <a:schemeClr val="tx1"/>
                </a:solidFill>
                <a:effectLst/>
                <a:latin typeface="+mn-lt"/>
                <a:ea typeface="+mn-ea"/>
                <a:cs typeface="+mn-cs"/>
              </a:rPr>
              <a:t>, sur les conditions de vie terribles d'une importante partie des new-yorkais.</a:t>
            </a:r>
          </a:p>
          <a:p>
            <a:r>
              <a:rPr lang="fr-CA" sz="1200" b="0" i="0" kern="1200" dirty="0">
                <a:solidFill>
                  <a:schemeClr val="tx1"/>
                </a:solidFill>
                <a:effectLst/>
                <a:latin typeface="+mn-lt"/>
                <a:ea typeface="+mn-ea"/>
                <a:cs typeface="+mn-cs"/>
              </a:rPr>
              <a:t>Il arrive à NY à</a:t>
            </a:r>
            <a:r>
              <a:rPr lang="fr-CA" sz="1200" b="0" i="0" kern="1200" baseline="0" dirty="0">
                <a:solidFill>
                  <a:schemeClr val="tx1"/>
                </a:solidFill>
                <a:effectLst/>
                <a:latin typeface="+mn-lt"/>
                <a:ea typeface="+mn-ea"/>
                <a:cs typeface="+mn-cs"/>
              </a:rPr>
              <a:t> l’âge de 21 A, il commence à prendre des photos (</a:t>
            </a:r>
            <a:r>
              <a:rPr lang="fr-CA" sz="1200" b="0" i="0" kern="1200" baseline="0" dirty="0" err="1">
                <a:solidFill>
                  <a:schemeClr val="tx1"/>
                </a:solidFill>
                <a:effectLst/>
                <a:latin typeface="+mn-lt"/>
                <a:ea typeface="+mn-ea"/>
                <a:cs typeface="+mn-cs"/>
              </a:rPr>
              <a:t>grace</a:t>
            </a:r>
            <a:r>
              <a:rPr lang="fr-CA" sz="1200" b="0" i="0" kern="1200" baseline="0" dirty="0">
                <a:solidFill>
                  <a:schemeClr val="tx1"/>
                </a:solidFill>
                <a:effectLst/>
                <a:latin typeface="+mn-lt"/>
                <a:ea typeface="+mn-ea"/>
                <a:cs typeface="+mn-cs"/>
              </a:rPr>
              <a:t> au flash) souvent la nuit et compile ses photos dans un livre. Il allie le texte et l’image : des photos avec des descriptions et cela provoque un changement social.</a:t>
            </a:r>
          </a:p>
          <a:p>
            <a:r>
              <a:rPr lang="fr-CA" sz="1200" b="0" i="0" kern="1200" baseline="0" dirty="0">
                <a:solidFill>
                  <a:schemeClr val="tx1"/>
                </a:solidFill>
                <a:effectLst/>
                <a:latin typeface="+mn-lt"/>
                <a:ea typeface="+mn-ea"/>
                <a:cs typeface="+mn-cs"/>
              </a:rPr>
              <a:t>C’est un livre considéré comme un vecteur de la réforme sociale.</a:t>
            </a:r>
          </a:p>
          <a:p>
            <a:r>
              <a:rPr lang="fr-CA" sz="1200" b="0" i="0" kern="1200" baseline="0" dirty="0">
                <a:solidFill>
                  <a:schemeClr val="tx1"/>
                </a:solidFill>
                <a:effectLst/>
                <a:latin typeface="+mn-lt"/>
                <a:ea typeface="+mn-ea"/>
                <a:cs typeface="+mn-cs"/>
              </a:rPr>
              <a:t>Il a travaillé auprès de Roosevelt pour enquêter auprès de la police, sur les </a:t>
            </a:r>
            <a:r>
              <a:rPr lang="fr-CA" sz="1200" b="0" i="0" kern="1200" baseline="0" dirty="0" err="1">
                <a:solidFill>
                  <a:schemeClr val="tx1"/>
                </a:solidFill>
                <a:effectLst/>
                <a:latin typeface="+mn-lt"/>
                <a:ea typeface="+mn-ea"/>
                <a:cs typeface="+mn-cs"/>
              </a:rPr>
              <a:t>prolbèmes</a:t>
            </a:r>
            <a:r>
              <a:rPr lang="fr-CA" sz="1200" b="0" i="0" kern="1200" baseline="0" dirty="0">
                <a:solidFill>
                  <a:schemeClr val="tx1"/>
                </a:solidFill>
                <a:effectLst/>
                <a:latin typeface="+mn-lt"/>
                <a:ea typeface="+mn-ea"/>
                <a:cs typeface="+mn-cs"/>
              </a:rPr>
              <a:t> liés à l’eau, les </a:t>
            </a:r>
            <a:r>
              <a:rPr lang="fr-CA" sz="1200" b="0" i="0" kern="1200" baseline="0" dirty="0" err="1">
                <a:solidFill>
                  <a:schemeClr val="tx1"/>
                </a:solidFill>
                <a:effectLst/>
                <a:latin typeface="+mn-lt"/>
                <a:ea typeface="+mn-ea"/>
                <a:cs typeface="+mn-cs"/>
              </a:rPr>
              <a:t>problémes</a:t>
            </a:r>
            <a:r>
              <a:rPr lang="fr-CA" sz="1200" b="0" i="0" kern="1200" baseline="0" dirty="0">
                <a:solidFill>
                  <a:schemeClr val="tx1"/>
                </a:solidFill>
                <a:effectLst/>
                <a:latin typeface="+mn-lt"/>
                <a:ea typeface="+mn-ea"/>
                <a:cs typeface="+mn-cs"/>
              </a:rPr>
              <a:t> d’eau potables et d’égouts… Bref, ses articles ont poussé la ville de NY à améliorer ses habitations, son système d’eau. Ce qui donna naissance notamment en 1887, au «  Small Park </a:t>
            </a:r>
            <a:r>
              <a:rPr lang="fr-CA" sz="1200" b="0" i="0" kern="1200" baseline="0" dirty="0" err="1">
                <a:solidFill>
                  <a:schemeClr val="tx1"/>
                </a:solidFill>
                <a:effectLst/>
                <a:latin typeface="+mn-lt"/>
                <a:ea typeface="+mn-ea"/>
                <a:cs typeface="+mn-cs"/>
              </a:rPr>
              <a:t>Act</a:t>
            </a:r>
            <a:r>
              <a:rPr lang="fr-CA" sz="1200" b="0" i="0" kern="1200" baseline="0" dirty="0">
                <a:solidFill>
                  <a:schemeClr val="tx1"/>
                </a:solidFill>
                <a:effectLst/>
                <a:latin typeface="+mn-lt"/>
                <a:ea typeface="+mn-ea"/>
                <a:cs typeface="+mn-cs"/>
              </a:rPr>
              <a:t> » c’est-à-dire la création de parcs dans les quartiers surpeuplés de NY : https://www.nycgovparks.org/about/history/timeline/park-planning-for-greater-ny</a:t>
            </a:r>
          </a:p>
          <a:p>
            <a:endParaRPr lang="fr-CA" sz="1200" b="0" i="0" kern="1200" dirty="0">
              <a:solidFill>
                <a:schemeClr val="tx1"/>
              </a:solidFill>
              <a:effectLst/>
              <a:latin typeface="+mn-lt"/>
              <a:ea typeface="+mn-ea"/>
              <a:cs typeface="+mn-cs"/>
            </a:endParaRPr>
          </a:p>
          <a:p>
            <a:br>
              <a:rPr lang="fr-CA" dirty="0"/>
            </a:br>
            <a:endParaRPr lang="fr-CA" dirty="0"/>
          </a:p>
        </p:txBody>
      </p:sp>
      <p:sp>
        <p:nvSpPr>
          <p:cNvPr id="4" name="Espace réservé du numéro de diapositive 3"/>
          <p:cNvSpPr>
            <a:spLocks noGrp="1"/>
          </p:cNvSpPr>
          <p:nvPr>
            <p:ph type="sldNum" sz="quarter" idx="10"/>
          </p:nvPr>
        </p:nvSpPr>
        <p:spPr/>
        <p:txBody>
          <a:bodyPr/>
          <a:lstStyle/>
          <a:p>
            <a:fld id="{D9D70B68-93CF-439A-A4D9-C851A4B89375}" type="slidenum">
              <a:rPr lang="fr-CA" smtClean="0"/>
              <a:t>109</a:t>
            </a:fld>
            <a:endParaRPr lang="fr-CA"/>
          </a:p>
        </p:txBody>
      </p:sp>
    </p:spTree>
    <p:extLst>
      <p:ext uri="{BB962C8B-B14F-4D97-AF65-F5344CB8AC3E}">
        <p14:creationId xmlns:p14="http://schemas.microsoft.com/office/powerpoint/2010/main" val="603023029"/>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b="1" dirty="0"/>
              <a:t>le journaliste photographe</a:t>
            </a:r>
          </a:p>
          <a:p>
            <a:r>
              <a:rPr lang="fr-CA" dirty="0"/>
              <a:t>Robert Capa, un photo reporter de guerre apporte une touche artistique à la profession en mettant en avant des images.</a:t>
            </a:r>
          </a:p>
          <a:p>
            <a:r>
              <a:rPr lang="fr-CA" dirty="0"/>
              <a:t>Il fonde en 1947, l’agence Magnum est créée et propose des images non pas seulement illustratrices mais avec une conscience journalistique qui montre les horreurs de la guerre. Et Capa mourra durant la guerre d’Indochine.</a:t>
            </a:r>
          </a:p>
          <a:p>
            <a:endParaRPr lang="fr-CA" dirty="0"/>
          </a:p>
          <a:p>
            <a:r>
              <a:rPr lang="fr-CA" b="1" dirty="0"/>
              <a:t>Attaché de presse</a:t>
            </a:r>
          </a:p>
          <a:p>
            <a:r>
              <a:rPr lang="fr-CA" dirty="0"/>
              <a:t>Lors de la der de l’émission Apostrophes, le 22 juin 1990, son animateur a remercié les attachées (avec un e, car une immense majorité de femmes) de presse des maisons d’édition. Que le plus indépendant des journalistes français de son temps témoigne ainsi sa reconnaissance est remarquable. Bernard Pivot les remerciait de leur rôle d’alertes, attirant son attention sur un livre « à ne pas rater » parmi les cinquante que sa dévouée gardienne lui montait chaque semaine dans son appartement de l’avenue Niel. Aucun doute que si le livre signalé se révélait un nanar (aucun rapport avec Bernard), la complice utile devenait une coupable grillée auprès de Pivot et de sa fidèle assistante Anne-Marie Bourgnon.</a:t>
            </a:r>
          </a:p>
          <a:p>
            <a:r>
              <a:rPr lang="fr-CA" dirty="0"/>
              <a:t>Le job de l’attaché de presse est de s’attacher, justement, les faveurs de la presse pour le produit, la personne, l’entreprise, l’organisation qu’il sert. Tâche quasi impossible tant le journaliste est normalement incorruptible, résistant aux pressions et même réticent à la simple suggestion d’un sujet. Mais certains le sont moins que d’autres…</a:t>
            </a:r>
          </a:p>
          <a:p>
            <a:r>
              <a:rPr lang="fr-CA" dirty="0"/>
              <a:t>Surtout, l’attaché de presse est parfois le point de passage obligé pour accéder à un interlocuteur (star, expert ou responsable politique ou économique). Je ne sais pas si le métier d’attaché de presse est plus simple depuis que tout le monde lit des e-mails et reçoit des SMS. Je sais que le bon attaché de presse sait exactement ce qu’il a une chance d’obtenir auprès de quel journaliste, dans quel média et à que moment.</a:t>
            </a:r>
          </a:p>
          <a:p>
            <a:endParaRPr lang="fr-CA" dirty="0"/>
          </a:p>
          <a:p>
            <a:pPr marL="0" marR="0" indent="0" algn="l" defTabSz="914400" rtl="0" eaLnBrk="1" fontAlgn="auto" latinLnBrk="0" hangingPunct="1">
              <a:lnSpc>
                <a:spcPct val="100000"/>
              </a:lnSpc>
              <a:spcBef>
                <a:spcPts val="0"/>
              </a:spcBef>
              <a:spcAft>
                <a:spcPts val="0"/>
              </a:spcAft>
              <a:buClrTx/>
              <a:buSzTx/>
              <a:buFontTx/>
              <a:buNone/>
              <a:tabLst/>
              <a:defRPr/>
            </a:pPr>
            <a:r>
              <a:rPr lang="fr-CA" dirty="0"/>
              <a:t>Pour continuer dans la lignée du journalisme</a:t>
            </a:r>
            <a:r>
              <a:rPr lang="fr-CA" baseline="0" dirty="0"/>
              <a:t> d’investigation, parlons des reporters.</a:t>
            </a:r>
          </a:p>
          <a:p>
            <a:pPr marL="0" marR="0" indent="0" algn="l" defTabSz="914400" rtl="0" eaLnBrk="1" fontAlgn="auto" latinLnBrk="0" hangingPunct="1">
              <a:lnSpc>
                <a:spcPct val="100000"/>
              </a:lnSpc>
              <a:spcBef>
                <a:spcPts val="0"/>
              </a:spcBef>
              <a:spcAft>
                <a:spcPts val="0"/>
              </a:spcAft>
              <a:buClrTx/>
              <a:buSzTx/>
              <a:buFontTx/>
              <a:buNone/>
              <a:tabLst/>
              <a:defRPr/>
            </a:pPr>
            <a:r>
              <a:rPr lang="fr-CA" b="1" baseline="0" dirty="0"/>
              <a:t>Reporter</a:t>
            </a:r>
          </a:p>
          <a:p>
            <a:pPr marL="0" marR="0" indent="0" algn="l" defTabSz="914400" rtl="0" eaLnBrk="1" fontAlgn="auto" latinLnBrk="0" hangingPunct="1">
              <a:lnSpc>
                <a:spcPct val="100000"/>
              </a:lnSpc>
              <a:spcBef>
                <a:spcPts val="0"/>
              </a:spcBef>
              <a:spcAft>
                <a:spcPts val="0"/>
              </a:spcAft>
              <a:buClrTx/>
              <a:buSzTx/>
              <a:buFontTx/>
              <a:buNone/>
              <a:tabLst/>
              <a:defRPr/>
            </a:pPr>
            <a:r>
              <a:rPr lang="fr-CA" dirty="0"/>
              <a:t>Les reporters sont au sens large tous les journalistes, à l’exception des « opinionistes » (chroniqueurs, éditorialistes, commentateurs…) et des journalistes spécialisés (iconographes, infographistes, correcteurs, secrétaires de rédaction…). </a:t>
            </a:r>
          </a:p>
          <a:p>
            <a:pPr marL="0" marR="0" indent="0" algn="l" defTabSz="914400" rtl="0" eaLnBrk="1" fontAlgn="auto" latinLnBrk="0" hangingPunct="1">
              <a:lnSpc>
                <a:spcPct val="100000"/>
              </a:lnSpc>
              <a:spcBef>
                <a:spcPts val="0"/>
              </a:spcBef>
              <a:spcAft>
                <a:spcPts val="0"/>
              </a:spcAft>
              <a:buClrTx/>
              <a:buSzTx/>
              <a:buFontTx/>
              <a:buNone/>
              <a:tabLst/>
              <a:defRPr/>
            </a:pPr>
            <a:endParaRPr lang="fr-CA" dirty="0"/>
          </a:p>
          <a:p>
            <a:pPr marL="0" marR="0" indent="0" algn="l" defTabSz="914400" rtl="0" eaLnBrk="1" fontAlgn="auto" latinLnBrk="0" hangingPunct="1">
              <a:lnSpc>
                <a:spcPct val="100000"/>
              </a:lnSpc>
              <a:spcBef>
                <a:spcPts val="0"/>
              </a:spcBef>
              <a:spcAft>
                <a:spcPts val="0"/>
              </a:spcAft>
              <a:buClrTx/>
              <a:buSzTx/>
              <a:buFontTx/>
              <a:buNone/>
              <a:tabLst/>
              <a:defRPr/>
            </a:pPr>
            <a:r>
              <a:rPr lang="fr-CA" dirty="0"/>
              <a:t>To report signifie « rapporter les faits ». </a:t>
            </a:r>
          </a:p>
          <a:p>
            <a:pPr marL="0" marR="0" indent="0" algn="l" defTabSz="914400" rtl="0" eaLnBrk="1" fontAlgn="auto" latinLnBrk="0" hangingPunct="1">
              <a:lnSpc>
                <a:spcPct val="100000"/>
              </a:lnSpc>
              <a:spcBef>
                <a:spcPts val="0"/>
              </a:spcBef>
              <a:spcAft>
                <a:spcPts val="0"/>
              </a:spcAft>
              <a:buClrTx/>
              <a:buSzTx/>
              <a:buFontTx/>
              <a:buNone/>
              <a:tabLst/>
              <a:defRPr/>
            </a:pPr>
            <a:endParaRPr lang="fr-CA" dirty="0"/>
          </a:p>
          <a:p>
            <a:pPr marL="0" marR="0" indent="0" algn="l" defTabSz="914400" rtl="0" eaLnBrk="1" fontAlgn="auto" latinLnBrk="0" hangingPunct="1">
              <a:lnSpc>
                <a:spcPct val="100000"/>
              </a:lnSpc>
              <a:spcBef>
                <a:spcPts val="0"/>
              </a:spcBef>
              <a:spcAft>
                <a:spcPts val="0"/>
              </a:spcAft>
              <a:buClrTx/>
              <a:buSzTx/>
              <a:buFontTx/>
              <a:buNone/>
              <a:tabLst/>
              <a:defRPr/>
            </a:pPr>
            <a:r>
              <a:rPr lang="fr-CA" dirty="0"/>
              <a:t>Le reporter enquête, vérifie et rapporte, le plus souvent en allant sur le terrain. Dans certains médias, les reporters les plus expérimentés sont appelés « grands reporters ». Parfois, le mot est devenu un grade (sous le rédacteur en chef adjoint ou sous le chef de rubrique, dans l’ours), même si le journaliste en question ne met jamais les pieds sur le terrain. Un photoreporter est un reporter photo qui rapporte par des photos et non par des textes ou des vidéos. Mais la séparation entre les trois est moins nette à l’âge des smartphones. Un JRI (journaliste reporter d’images) est un reporter qui rapporte des images vidéo notamment pour les journaux télé. Un reporter envoyé spécialement pour couvrir un événement ou faire un reportage est aussi appelé un envoyé spécial. Un correspondant est simplement un reporter dont le bureau n’est pas au siège du média, mais à Calais ou à Londres par exemple. Le correspondant à Londres pouvant devenir, pour quelques jours, envoyé spécial à Calais !</a:t>
            </a:r>
          </a:p>
          <a:p>
            <a:pPr marL="0" marR="0" indent="0" algn="l" defTabSz="914400" rtl="0" eaLnBrk="1" fontAlgn="auto" latinLnBrk="0" hangingPunct="1">
              <a:lnSpc>
                <a:spcPct val="100000"/>
              </a:lnSpc>
              <a:spcBef>
                <a:spcPts val="0"/>
              </a:spcBef>
              <a:spcAft>
                <a:spcPts val="0"/>
              </a:spcAft>
              <a:buClrTx/>
              <a:buSzTx/>
              <a:buFontTx/>
              <a:buNone/>
              <a:tabLst/>
              <a:defRPr/>
            </a:pPr>
            <a:endParaRPr lang="fr-CA" dirty="0"/>
          </a:p>
          <a:p>
            <a:pPr marL="0" marR="0" indent="0" algn="l" defTabSz="914400" rtl="0" eaLnBrk="1" fontAlgn="auto" latinLnBrk="0" hangingPunct="1">
              <a:lnSpc>
                <a:spcPct val="100000"/>
              </a:lnSpc>
              <a:spcBef>
                <a:spcPts val="0"/>
              </a:spcBef>
              <a:spcAft>
                <a:spcPts val="0"/>
              </a:spcAft>
              <a:buClrTx/>
              <a:buSzTx/>
              <a:buFontTx/>
              <a:buNone/>
              <a:tabLst/>
              <a:defRPr/>
            </a:pPr>
            <a:r>
              <a:rPr lang="fr-CA" b="1" dirty="0"/>
              <a:t>Pigiste</a:t>
            </a:r>
          </a:p>
          <a:p>
            <a:r>
              <a:rPr lang="fr-CA" dirty="0"/>
              <a:t>Un pigiste est un journaliste payé pour une tâche appelée « pige » (un article de x signes, une vidéo de y secondes…) et non pour un temps de travail. </a:t>
            </a:r>
          </a:p>
          <a:p>
            <a:endParaRPr lang="fr-CA" dirty="0"/>
          </a:p>
          <a:p>
            <a:r>
              <a:rPr lang="fr-CA" dirty="0"/>
              <a:t>En France, il bénéficie des mêmes avantages que les salariés, notamment des congés payés (27 jours minimum) et du 13e mois minimum, prévus par la Convention nationale des journalistes. </a:t>
            </a:r>
          </a:p>
          <a:p>
            <a:r>
              <a:rPr lang="fr-CA" dirty="0"/>
              <a:t>Concrètement, les parts de congés payés et de 13e mois sont versées chaque mois sous forme de prime (sur la fiche de paie). N’étant pas sur un contrat horaire, la loi sur les 35 heures par semaine ou forfait d’autonomie avec RTT ne le concerne pas. </a:t>
            </a:r>
          </a:p>
          <a:p>
            <a:endParaRPr lang="fr-CA" dirty="0"/>
          </a:p>
          <a:p>
            <a:r>
              <a:rPr lang="fr-CA" dirty="0"/>
              <a:t>L’avantage de la pige, pour un journaliste débutant, est de montrer ce qu’il vaut sur pièces et de rester libre de travailler pour plusieurs médias. Cependant, les pigistes réguliers sont considérés comme étant en CDI au bout d’un certain temps et d’un certain nombre de piges. Cela concerne surtout leurs conditions de licenciement.</a:t>
            </a:r>
          </a:p>
          <a:p>
            <a:r>
              <a:rPr lang="fr-CA" dirty="0"/>
              <a:t>Dans le monde anglo-saxon, pigiste se dit freelance </a:t>
            </a:r>
            <a:r>
              <a:rPr lang="fr-CA" dirty="0" err="1"/>
              <a:t>journalist</a:t>
            </a:r>
            <a:r>
              <a:rPr lang="fr-CA" dirty="0"/>
              <a:t> ou stringer. Aux États-Unis, les pigistes sont souvent payés au mot, entre 20 et 50 cents par mot, parfois bien davantage. Dans la série </a:t>
            </a:r>
            <a:r>
              <a:rPr lang="fr-CA" dirty="0" err="1"/>
              <a:t>Sex</a:t>
            </a:r>
            <a:r>
              <a:rPr lang="fr-CA" dirty="0"/>
              <a:t> and the City, l’héroïne Carrie Bradshaw est pigiste.</a:t>
            </a:r>
          </a:p>
          <a:p>
            <a:endParaRPr lang="fr-CA" dirty="0"/>
          </a:p>
          <a:p>
            <a:endParaRPr lang="fr-CA" dirty="0"/>
          </a:p>
          <a:p>
            <a:endParaRPr lang="fr-CA" dirty="0"/>
          </a:p>
          <a:p>
            <a:endParaRPr lang="fr-CA" dirty="0"/>
          </a:p>
          <a:p>
            <a:r>
              <a:rPr lang="fr-CA" dirty="0"/>
              <a:t>Robert Capa, un photo reporter de guerre apporte une touche artistique à la profession en mettant en avant des images.</a:t>
            </a:r>
          </a:p>
          <a:p>
            <a:r>
              <a:rPr lang="fr-CA" dirty="0"/>
              <a:t>Il fonde en 1947, l’agence Magnum est créée et propose des images non pas seulement illustratrices mais avec une conscience journalistique qui montre les horreurs de la guerre. Et Capa mourra durant la guerre d’Indochine.</a:t>
            </a:r>
          </a:p>
          <a:p>
            <a:endParaRPr lang="fr-CA" dirty="0"/>
          </a:p>
        </p:txBody>
      </p:sp>
      <p:sp>
        <p:nvSpPr>
          <p:cNvPr id="4" name="Espace réservé du numéro de diapositive 3"/>
          <p:cNvSpPr>
            <a:spLocks noGrp="1"/>
          </p:cNvSpPr>
          <p:nvPr>
            <p:ph type="sldNum" sz="quarter" idx="10"/>
          </p:nvPr>
        </p:nvSpPr>
        <p:spPr/>
        <p:txBody>
          <a:bodyPr/>
          <a:lstStyle/>
          <a:p>
            <a:fld id="{D9D70B68-93CF-439A-A4D9-C851A4B89375}" type="slidenum">
              <a:rPr lang="fr-CA" smtClean="0"/>
              <a:t>113</a:t>
            </a:fld>
            <a:endParaRPr lang="fr-CA"/>
          </a:p>
        </p:txBody>
      </p:sp>
    </p:spTree>
    <p:extLst>
      <p:ext uri="{BB962C8B-B14F-4D97-AF65-F5344CB8AC3E}">
        <p14:creationId xmlns:p14="http://schemas.microsoft.com/office/powerpoint/2010/main" val="1922742852"/>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CA" dirty="0"/>
              <a:t>Les reporters sont au sens large tous les journalistes, à l’exception des « </a:t>
            </a:r>
            <a:r>
              <a:rPr lang="fr-CA" dirty="0" err="1"/>
              <a:t>opinionistes</a:t>
            </a:r>
            <a:r>
              <a:rPr lang="fr-CA" dirty="0"/>
              <a:t> » (chroniqueurs, éditorialistes, commentateurs…) et des journalistes spécialisés (iconographes, infographistes, correcteurs, secrétaires de rédaction…). </a:t>
            </a:r>
          </a:p>
          <a:p>
            <a:pPr marL="0" marR="0" indent="0" algn="l" defTabSz="914400" rtl="0" eaLnBrk="1" fontAlgn="auto" latinLnBrk="0" hangingPunct="1">
              <a:lnSpc>
                <a:spcPct val="100000"/>
              </a:lnSpc>
              <a:spcBef>
                <a:spcPts val="0"/>
              </a:spcBef>
              <a:spcAft>
                <a:spcPts val="0"/>
              </a:spcAft>
              <a:buClrTx/>
              <a:buSzTx/>
              <a:buFontTx/>
              <a:buNone/>
              <a:tabLst/>
              <a:defRPr/>
            </a:pPr>
            <a:endParaRPr lang="fr-CA" dirty="0"/>
          </a:p>
          <a:p>
            <a:pPr marL="0" marR="0" indent="0" algn="l" defTabSz="914400" rtl="0" eaLnBrk="1" fontAlgn="auto" latinLnBrk="0" hangingPunct="1">
              <a:lnSpc>
                <a:spcPct val="100000"/>
              </a:lnSpc>
              <a:spcBef>
                <a:spcPts val="0"/>
              </a:spcBef>
              <a:spcAft>
                <a:spcPts val="0"/>
              </a:spcAft>
              <a:buClrTx/>
              <a:buSzTx/>
              <a:buFontTx/>
              <a:buNone/>
              <a:tabLst/>
              <a:defRPr/>
            </a:pPr>
            <a:r>
              <a:rPr lang="fr-CA" dirty="0"/>
              <a:t>To report signifie « rapporter les faits ». Le reporter enquête, vérifie et rapporte, le plus souvent en allant sur le terrain. Dans certains médias, les reporters les plus expérimentés sont appelés « grands reporters ». Parfois, le mot est devenu un grade (sous le rédacteur en chef adjoint ou sous le chef de rubrique, dans l’ours), même si le journaliste en question ne met jamais les pieds sur le terrain. Un photoreporter est un reporter photo qui rapporte par des photos et non par des textes ou des vidéos. Mais la séparation entre les trois est moins nette à l’âge des smartphones. Un JRI (journaliste reporter d’images) est un reporter qui rapporte des images vidéo notamment pour les journaux télé. Un reporter envoyé spécialement pour couvrir un événement ou faire un reportage est aussi appelé un envoyé spécial. Un correspondant est simplement un reporter dont le bureau n’est pas au siège du média, mais à Calais ou à Londres par exemple. Le correspondant à Londres pouvant devenir, pour quelques jours, envoyé spécial à Calais !</a:t>
            </a:r>
          </a:p>
        </p:txBody>
      </p:sp>
      <p:sp>
        <p:nvSpPr>
          <p:cNvPr id="4" name="Espace réservé du numéro de diapositive 3"/>
          <p:cNvSpPr>
            <a:spLocks noGrp="1"/>
          </p:cNvSpPr>
          <p:nvPr>
            <p:ph type="sldNum" sz="quarter" idx="10"/>
          </p:nvPr>
        </p:nvSpPr>
        <p:spPr/>
        <p:txBody>
          <a:bodyPr/>
          <a:lstStyle/>
          <a:p>
            <a:fld id="{D9D70B68-93CF-439A-A4D9-C851A4B89375}" type="slidenum">
              <a:rPr lang="fr-CA" smtClean="0"/>
              <a:t>114</a:t>
            </a:fld>
            <a:endParaRPr lang="fr-CA"/>
          </a:p>
        </p:txBody>
      </p:sp>
    </p:spTree>
    <p:extLst>
      <p:ext uri="{BB962C8B-B14F-4D97-AF65-F5344CB8AC3E}">
        <p14:creationId xmlns:p14="http://schemas.microsoft.com/office/powerpoint/2010/main" val="2065239574"/>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dirty="0"/>
              <a:t>Un pigiste est un journaliste payé pour une tâche appelée « pige » (un article de x signes, une vidéo de y secondes…) et non pour un temps de travail. En France, il bénéficie des mêmes avantages que les salariés, notamment des congés payés (27 jours minimum) et du 13e mois minimum, prévus par la Convention nationale des journalistes. Concrètement, les parts de congés payés et de 13e mois sont versées chaque mois sous forme de prime (sur la fiche de paie). N’étant pas sur un contrat horaire, la loi sur les 35 heures par semaine ou forfait d’autonomie avec RTT ne le concerne pas. </a:t>
            </a:r>
          </a:p>
          <a:p>
            <a:endParaRPr lang="fr-CA" dirty="0"/>
          </a:p>
          <a:p>
            <a:r>
              <a:rPr lang="fr-CA" dirty="0"/>
              <a:t>L’avantage de la pige, pour un journaliste débutant, est de montrer ce qu’il vaut sur pièces et de rester libre de travailler pour plusieurs médias. Cependant, les pigistes réguliers sont considérés comme étant en CDI au bout d’un certain temps et d’un certain nombre de piges. Cela concerne surtout leurs conditions de licenciement.</a:t>
            </a:r>
          </a:p>
          <a:p>
            <a:r>
              <a:rPr lang="fr-CA" dirty="0"/>
              <a:t>Dans le monde anglo-saxon, pigiste se dit freelance </a:t>
            </a:r>
            <a:r>
              <a:rPr lang="fr-CA" dirty="0" err="1"/>
              <a:t>journalist</a:t>
            </a:r>
            <a:r>
              <a:rPr lang="fr-CA" dirty="0"/>
              <a:t> ou stringer. Aux États-Unis, les pigistes sont souvent payés au mot, entre 20 et 50 cents par mot, parfois bien davantage. Dans la série </a:t>
            </a:r>
            <a:r>
              <a:rPr lang="fr-CA" dirty="0" err="1"/>
              <a:t>Sex</a:t>
            </a:r>
            <a:r>
              <a:rPr lang="fr-CA" dirty="0"/>
              <a:t> and the City, l’héroïne Carrie Bradshaw est pigiste.</a:t>
            </a:r>
          </a:p>
          <a:p>
            <a:endParaRPr lang="fr-CA" dirty="0"/>
          </a:p>
        </p:txBody>
      </p:sp>
      <p:sp>
        <p:nvSpPr>
          <p:cNvPr id="4" name="Espace réservé du numéro de diapositive 3"/>
          <p:cNvSpPr>
            <a:spLocks noGrp="1"/>
          </p:cNvSpPr>
          <p:nvPr>
            <p:ph type="sldNum" sz="quarter" idx="10"/>
          </p:nvPr>
        </p:nvSpPr>
        <p:spPr/>
        <p:txBody>
          <a:bodyPr/>
          <a:lstStyle/>
          <a:p>
            <a:fld id="{D9D70B68-93CF-439A-A4D9-C851A4B89375}" type="slidenum">
              <a:rPr lang="fr-CA" smtClean="0"/>
              <a:t>115</a:t>
            </a:fld>
            <a:endParaRPr lang="fr-CA"/>
          </a:p>
        </p:txBody>
      </p:sp>
    </p:spTree>
    <p:extLst>
      <p:ext uri="{BB962C8B-B14F-4D97-AF65-F5344CB8AC3E}">
        <p14:creationId xmlns:p14="http://schemas.microsoft.com/office/powerpoint/2010/main" val="34466937"/>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sz="1200" b="0" i="0" u="none" strike="noStrike" kern="1200" dirty="0">
              <a:solidFill>
                <a:schemeClr val="tx1"/>
              </a:solidFill>
              <a:effectLst/>
              <a:latin typeface="+mn-lt"/>
              <a:ea typeface="+mn-ea"/>
              <a:cs typeface="+mn-cs"/>
            </a:endParaRPr>
          </a:p>
          <a:p>
            <a:r>
              <a:rPr lang="fr-CA" dirty="0"/>
              <a:t>Nous l’avons vu avec J’accuse de Zola, </a:t>
            </a:r>
          </a:p>
          <a:p>
            <a:endParaRPr lang="fr-CA" dirty="0"/>
          </a:p>
          <a:p>
            <a:r>
              <a:rPr lang="fr-CA" dirty="0"/>
              <a:t>Tout journaliste est tenté, un jour ou l’autre, de réfléchir sur le caractère éphémère, évanescent de son produit quotidien, ou hebdomadaire. Une information, une nouvelle pour donner dans le jargon d’ici, dure à peine plus qu’une rose au mois de juillet. </a:t>
            </a:r>
          </a:p>
          <a:p>
            <a:endParaRPr lang="fr-CA" dirty="0"/>
          </a:p>
          <a:p>
            <a:pPr marL="0" marR="0" indent="0" algn="l" defTabSz="914400" rtl="0" eaLnBrk="1" fontAlgn="auto" latinLnBrk="0" hangingPunct="1">
              <a:lnSpc>
                <a:spcPct val="100000"/>
              </a:lnSpc>
              <a:spcBef>
                <a:spcPts val="0"/>
              </a:spcBef>
              <a:spcAft>
                <a:spcPts val="0"/>
              </a:spcAft>
              <a:buClrTx/>
              <a:buSzTx/>
              <a:buFontTx/>
              <a:buNone/>
              <a:tabLst/>
              <a:defRPr/>
            </a:pPr>
            <a:r>
              <a:rPr lang="fr-CA" dirty="0"/>
              <a:t>Comment résister au désir de prolonger une réflexion, de s’inscrire dans une certaine durée, d’échapper à l’éphémère impitoyable. </a:t>
            </a:r>
          </a:p>
          <a:p>
            <a:pPr marL="0" marR="0" indent="0" algn="l" defTabSz="914400" rtl="0" eaLnBrk="1" fontAlgn="auto" latinLnBrk="0" hangingPunct="1">
              <a:lnSpc>
                <a:spcPct val="100000"/>
              </a:lnSpc>
              <a:spcBef>
                <a:spcPts val="0"/>
              </a:spcBef>
              <a:spcAft>
                <a:spcPts val="0"/>
              </a:spcAft>
              <a:buClrTx/>
              <a:buSzTx/>
              <a:buFontTx/>
              <a:buNone/>
              <a:tabLst/>
              <a:defRPr/>
            </a:pPr>
            <a:r>
              <a:rPr lang="fr-CA" dirty="0"/>
              <a:t>Les journalistes couronnent souvent leur carrière en consignant dans des mémoires ou ouvrages-synthèses l’essentiel de leur quête de vérité. </a:t>
            </a:r>
          </a:p>
          <a:p>
            <a:pPr marL="0" marR="0" indent="0" algn="l" defTabSz="914400" rtl="0" eaLnBrk="1" fontAlgn="auto" latinLnBrk="0" hangingPunct="1">
              <a:lnSpc>
                <a:spcPct val="100000"/>
              </a:lnSpc>
              <a:spcBef>
                <a:spcPts val="0"/>
              </a:spcBef>
              <a:spcAft>
                <a:spcPts val="0"/>
              </a:spcAft>
              <a:buClrTx/>
              <a:buSzTx/>
              <a:buFontTx/>
              <a:buNone/>
              <a:tabLst/>
              <a:defRPr/>
            </a:pPr>
            <a:r>
              <a:rPr lang="fr-CA" dirty="0"/>
              <a:t>Certains de ces livres constituent même des témoignages exceptionnels sur une tranche d’histoire, sur des périodes importantes ou tourmentées, dont ils ont été témoins attentifs. </a:t>
            </a:r>
          </a:p>
          <a:p>
            <a:pPr marL="0" marR="0" lvl="0" indent="0" algn="l" defTabSz="914400" rtl="0" eaLnBrk="1" fontAlgn="auto" latinLnBrk="0" hangingPunct="1">
              <a:lnSpc>
                <a:spcPct val="100000"/>
              </a:lnSpc>
              <a:spcBef>
                <a:spcPts val="0"/>
              </a:spcBef>
              <a:spcAft>
                <a:spcPts val="0"/>
              </a:spcAft>
              <a:buClrTx/>
              <a:buSzTx/>
              <a:buFontTx/>
              <a:buNone/>
              <a:tabLst/>
              <a:defRPr/>
            </a:pPr>
            <a:r>
              <a:rPr lang="fr-CA" dirty="0"/>
              <a:t>Les journalistes couronnent souvent leur carrière en consignant dans des mémoires ou ouvrages-synthèses l’essentiel de leur quête de vérité. Certains de ces livres constituent même des témoignages exceptionnels sur une tranche d’histoire, sur des périodes importantes ou tourmentées, dont ils ont été témoins attentifs. </a:t>
            </a:r>
          </a:p>
          <a:p>
            <a:pPr marL="0" marR="0" indent="0" algn="l" defTabSz="914400" rtl="0" eaLnBrk="1" fontAlgn="auto" latinLnBrk="0" hangingPunct="1">
              <a:lnSpc>
                <a:spcPct val="100000"/>
              </a:lnSpc>
              <a:spcBef>
                <a:spcPts val="0"/>
              </a:spcBef>
              <a:spcAft>
                <a:spcPts val="0"/>
              </a:spcAft>
              <a:buClrTx/>
              <a:buSzTx/>
              <a:buFontTx/>
              <a:buNone/>
              <a:tabLst/>
              <a:defRPr/>
            </a:pPr>
            <a:endParaRPr lang="fr-CA" dirty="0"/>
          </a:p>
          <a:p>
            <a:pPr marL="0" marR="0" indent="0" algn="l" defTabSz="914400" rtl="0" eaLnBrk="1" fontAlgn="auto" latinLnBrk="0" hangingPunct="1">
              <a:lnSpc>
                <a:spcPct val="100000"/>
              </a:lnSpc>
              <a:spcBef>
                <a:spcPts val="0"/>
              </a:spcBef>
              <a:spcAft>
                <a:spcPts val="0"/>
              </a:spcAft>
              <a:buClrTx/>
              <a:buSzTx/>
              <a:buFontTx/>
              <a:buNone/>
              <a:tabLst/>
              <a:defRPr/>
            </a:pPr>
            <a:r>
              <a:rPr lang="fr-CA" dirty="0"/>
              <a:t>Dans cette lignée, on peut citer les mémoires du journaliste américain Théodore H. White, dont le titre à lui seul corrobore ce propos (1979).</a:t>
            </a:r>
          </a:p>
          <a:p>
            <a:endParaRPr lang="fr-CA" dirty="0"/>
          </a:p>
          <a:p>
            <a:endParaRPr lang="fr-CA" dirty="0"/>
          </a:p>
        </p:txBody>
      </p:sp>
      <p:sp>
        <p:nvSpPr>
          <p:cNvPr id="4" name="Espace réservé du numéro de diapositive 3"/>
          <p:cNvSpPr>
            <a:spLocks noGrp="1"/>
          </p:cNvSpPr>
          <p:nvPr>
            <p:ph type="sldNum" sz="quarter" idx="10"/>
          </p:nvPr>
        </p:nvSpPr>
        <p:spPr/>
        <p:txBody>
          <a:bodyPr/>
          <a:lstStyle/>
          <a:p>
            <a:fld id="{D9D70B68-93CF-439A-A4D9-C851A4B89375}" type="slidenum">
              <a:rPr lang="fr-CA" smtClean="0"/>
              <a:t>116</a:t>
            </a:fld>
            <a:endParaRPr lang="fr-CA"/>
          </a:p>
        </p:txBody>
      </p:sp>
    </p:spTree>
    <p:extLst>
      <p:ext uri="{BB962C8B-B14F-4D97-AF65-F5344CB8AC3E}">
        <p14:creationId xmlns:p14="http://schemas.microsoft.com/office/powerpoint/2010/main" val="4175971657"/>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dirty="0"/>
              <a:t> « Qu’est-ce qu’un bon citoyen ? ». Le monde de l’information a considérablement modifié les conditions d’accès aux données et documents officiels au profit des citoyens, des journalistes et des groupes mobilisés. Cela a des conséquences sur les pratiques journalistiques</a:t>
            </a:r>
          </a:p>
          <a:p>
            <a:r>
              <a:rPr lang="fr-CA" dirty="0"/>
              <a:t>Cela pose la question de la démocratie. Un bon citoyen sait à partir d’indices, de données, d’alertes de presse, se mobiliser pour lutter contre des comportements scandaleux et des faits qui menacent les libertés fondamentales.</a:t>
            </a:r>
          </a:p>
        </p:txBody>
      </p:sp>
      <p:sp>
        <p:nvSpPr>
          <p:cNvPr id="4" name="Espace réservé du numéro de diapositive 3"/>
          <p:cNvSpPr>
            <a:spLocks noGrp="1"/>
          </p:cNvSpPr>
          <p:nvPr>
            <p:ph type="sldNum" sz="quarter" idx="5"/>
          </p:nvPr>
        </p:nvSpPr>
        <p:spPr/>
        <p:txBody>
          <a:bodyPr/>
          <a:lstStyle/>
          <a:p>
            <a:fld id="{D9D70B68-93CF-439A-A4D9-C851A4B89375}" type="slidenum">
              <a:rPr lang="fr-CA" smtClean="0"/>
              <a:t>117</a:t>
            </a:fld>
            <a:endParaRPr lang="fr-CA"/>
          </a:p>
        </p:txBody>
      </p:sp>
    </p:spTree>
    <p:extLst>
      <p:ext uri="{BB962C8B-B14F-4D97-AF65-F5344CB8AC3E}">
        <p14:creationId xmlns:p14="http://schemas.microsoft.com/office/powerpoint/2010/main" val="2955650022"/>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CA" dirty="0"/>
              <a:t>Bien que la bande dessinée et le dessin de presse aient eu leur place dans les journaux depuis le </a:t>
            </a:r>
            <a:r>
              <a:rPr lang="fr-CA" dirty="0" err="1"/>
              <a:t>xixe</a:t>
            </a:r>
            <a:r>
              <a:rPr lang="fr-CA" dirty="0"/>
              <a:t> siècle, le journalisme dessiné (</a:t>
            </a:r>
            <a:r>
              <a:rPr lang="fr-CA" dirty="0" err="1"/>
              <a:t>graphic</a:t>
            </a:r>
            <a:r>
              <a:rPr lang="fr-CA" dirty="0"/>
              <a:t> </a:t>
            </a:r>
            <a:r>
              <a:rPr lang="fr-CA" dirty="0" err="1"/>
              <a:t>journalism</a:t>
            </a:r>
            <a:r>
              <a:rPr lang="fr-CA" dirty="0"/>
              <a:t>) ne s’est imposé comme un genre journalistique à part entière que dans les années 1980. Dans la foulée du nouveau </a:t>
            </a:r>
            <a:r>
              <a:rPr lang="fr-CA" dirty="0" err="1"/>
              <a:t>jour‑nalisme</a:t>
            </a:r>
            <a:r>
              <a:rPr lang="fr-CA" dirty="0"/>
              <a:t>, que Tom Wolfe qualifiait d’« investigation artistique », des journalistes se sont alors tournés vers le dessin comme un moyen de représenter l’actualité, et des dessinateurs se sont intéressés au </a:t>
            </a:r>
            <a:r>
              <a:rPr lang="fr-CA" dirty="0" err="1"/>
              <a:t>jour‑nalisme</a:t>
            </a:r>
            <a:r>
              <a:rPr lang="fr-CA" dirty="0"/>
              <a:t>. Les conflits armés ont particulièrement été couverts de cette manière (par exemple avec les reportages de Joe </a:t>
            </a:r>
            <a:r>
              <a:rPr lang="fr-CA" dirty="0" err="1"/>
              <a:t>Sacco</a:t>
            </a:r>
            <a:r>
              <a:rPr lang="fr-CA" dirty="0"/>
              <a:t>, Ted </a:t>
            </a:r>
            <a:r>
              <a:rPr lang="fr-CA" dirty="0" err="1"/>
              <a:t>Rall</a:t>
            </a:r>
            <a:r>
              <a:rPr lang="fr-CA" dirty="0"/>
              <a:t> ou Patrick </a:t>
            </a:r>
            <a:r>
              <a:rPr lang="fr-CA" dirty="0" err="1"/>
              <a:t>Chappatte</a:t>
            </a:r>
            <a:r>
              <a:rPr lang="fr-CA" dirty="0"/>
              <a:t>). Mais on trouve aujourd’hui aussi du journalisme dessiné sur des sujets sociaux ou des enquêtes. L’apparition des </a:t>
            </a:r>
            <a:r>
              <a:rPr lang="fr-CA" dirty="0" err="1"/>
              <a:t>mooks</a:t>
            </a:r>
            <a:r>
              <a:rPr lang="fr-CA" dirty="0"/>
              <a:t> journalistiques dans les années 2000 a contribué à la reconnaissance du genre.</a:t>
            </a:r>
          </a:p>
          <a:p>
            <a:pPr marL="0" marR="0" indent="0" algn="l" defTabSz="914400" rtl="0" eaLnBrk="1" fontAlgn="auto" latinLnBrk="0" hangingPunct="1">
              <a:lnSpc>
                <a:spcPct val="100000"/>
              </a:lnSpc>
              <a:spcBef>
                <a:spcPts val="0"/>
              </a:spcBef>
              <a:spcAft>
                <a:spcPts val="0"/>
              </a:spcAft>
              <a:buClrTx/>
              <a:buSzTx/>
              <a:buFontTx/>
              <a:buNone/>
              <a:tabLst/>
              <a:defRPr/>
            </a:pPr>
            <a:endParaRPr lang="fr-CA" dirty="0"/>
          </a:p>
          <a:p>
            <a:pPr marL="0" marR="0" indent="0" algn="l" defTabSz="914400" rtl="0" eaLnBrk="1" fontAlgn="auto" latinLnBrk="0" hangingPunct="1">
              <a:lnSpc>
                <a:spcPct val="100000"/>
              </a:lnSpc>
              <a:spcBef>
                <a:spcPts val="0"/>
              </a:spcBef>
              <a:spcAft>
                <a:spcPts val="0"/>
              </a:spcAft>
              <a:buClrTx/>
              <a:buSzTx/>
              <a:buFontTx/>
              <a:buNone/>
              <a:tabLst/>
              <a:defRPr/>
            </a:pPr>
            <a:r>
              <a:rPr lang="fr-CA" dirty="0"/>
              <a:t>Réf. : Archer, “An introduction to comics </a:t>
            </a:r>
            <a:r>
              <a:rPr lang="fr-CA" dirty="0" err="1"/>
              <a:t>journalism</a:t>
            </a:r>
            <a:r>
              <a:rPr lang="fr-CA" dirty="0"/>
              <a:t>, in the </a:t>
            </a:r>
            <a:r>
              <a:rPr lang="fr-CA" dirty="0" err="1"/>
              <a:t>form</a:t>
            </a:r>
            <a:r>
              <a:rPr lang="fr-CA" dirty="0"/>
              <a:t> of comics </a:t>
            </a:r>
            <a:r>
              <a:rPr lang="fr-CA" dirty="0" err="1"/>
              <a:t>journalism</a:t>
            </a:r>
            <a:r>
              <a:rPr lang="fr-CA" dirty="0"/>
              <a:t>”, </a:t>
            </a:r>
            <a:r>
              <a:rPr lang="fr-CA" dirty="0" err="1"/>
              <a:t>Poynter</a:t>
            </a:r>
            <a:r>
              <a:rPr lang="fr-CA" dirty="0"/>
              <a:t>, 2011.</a:t>
            </a:r>
          </a:p>
          <a:p>
            <a:endParaRPr lang="fr-CA" dirty="0"/>
          </a:p>
        </p:txBody>
      </p:sp>
      <p:sp>
        <p:nvSpPr>
          <p:cNvPr id="4" name="Espace réservé du numéro de diapositive 3"/>
          <p:cNvSpPr>
            <a:spLocks noGrp="1"/>
          </p:cNvSpPr>
          <p:nvPr>
            <p:ph type="sldNum" sz="quarter" idx="10"/>
          </p:nvPr>
        </p:nvSpPr>
        <p:spPr/>
        <p:txBody>
          <a:bodyPr/>
          <a:lstStyle/>
          <a:p>
            <a:fld id="{D9D70B68-93CF-439A-A4D9-C851A4B89375}" type="slidenum">
              <a:rPr lang="fr-CA" smtClean="0"/>
              <a:t>118</a:t>
            </a:fld>
            <a:endParaRPr lang="fr-CA"/>
          </a:p>
        </p:txBody>
      </p:sp>
    </p:spTree>
    <p:extLst>
      <p:ext uri="{BB962C8B-B14F-4D97-AF65-F5344CB8AC3E}">
        <p14:creationId xmlns:p14="http://schemas.microsoft.com/office/powerpoint/2010/main" val="2998293602"/>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dirty="0"/>
              <a:t>Lors de la der de l’émission Apostrophes, le 22 juin 1990, son animateur a remercié les attachées (avec un e, car une immense majorité de femmes) de presse des maisons d’édition. Que le plus indépendant des journalistes français de son temps témoigne ainsi sa reconnaissance est remarquable. Bernard Pivot les remerciait de leur rôle d’alertes, attirant son attention sur un livre « à ne pas rater » parmi les cinquante que sa dévouée gardienne lui montait chaque semaine dans son appartement de l’avenue Niel. Aucun doute que si le livre signalé se révélait un nanar (aucun rapport avec Bernard), la complice utile devenait une coupable grillée auprès de Pivot et de sa fidèle assistante Anne-Marie Bourgnon.</a:t>
            </a:r>
          </a:p>
          <a:p>
            <a:r>
              <a:rPr lang="fr-CA" dirty="0"/>
              <a:t>Le job de l’attaché de presse est de s’attacher, justement, les faveurs de la presse pour le produit, la personne, l’entreprise, l’organisation qu’il sert. Tâche quasi impossible tant le journaliste est normalement incorruptible, résistant aux pressions et même réticent à la simple suggestion d’un sujet. Mais certains le sont moins que d’autres…</a:t>
            </a:r>
          </a:p>
          <a:p>
            <a:r>
              <a:rPr lang="fr-CA" dirty="0"/>
              <a:t>Surtout, l’attaché de presse est parfois le point de passage obligé pour accéder à un interlocuteur (star, expert ou responsable politique ou économique). Je ne sais pas si le métier d’attaché de presse est plus simple depuis que tout le monde lit des e-mails et reçoit des SMS. Je sais que le bon attaché de presse sait exactement ce qu’il a une chance d’obtenir auprès de quel journaliste, dans quel média et à que moment.</a:t>
            </a:r>
          </a:p>
        </p:txBody>
      </p:sp>
      <p:sp>
        <p:nvSpPr>
          <p:cNvPr id="4" name="Espace réservé du numéro de diapositive 3"/>
          <p:cNvSpPr>
            <a:spLocks noGrp="1"/>
          </p:cNvSpPr>
          <p:nvPr>
            <p:ph type="sldNum" sz="quarter" idx="10"/>
          </p:nvPr>
        </p:nvSpPr>
        <p:spPr/>
        <p:txBody>
          <a:bodyPr/>
          <a:lstStyle/>
          <a:p>
            <a:fld id="{D9D70B68-93CF-439A-A4D9-C851A4B89375}" type="slidenum">
              <a:rPr lang="fr-CA" smtClean="0"/>
              <a:t>119</a:t>
            </a:fld>
            <a:endParaRPr lang="fr-CA"/>
          </a:p>
        </p:txBody>
      </p:sp>
    </p:spTree>
    <p:extLst>
      <p:ext uri="{BB962C8B-B14F-4D97-AF65-F5344CB8AC3E}">
        <p14:creationId xmlns:p14="http://schemas.microsoft.com/office/powerpoint/2010/main" val="3401117694"/>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dirty="0"/>
          </a:p>
          <a:p>
            <a:r>
              <a:rPr lang="fr-CA" dirty="0"/>
              <a:t>Précarisation du métier</a:t>
            </a:r>
          </a:p>
          <a:p>
            <a:r>
              <a:rPr lang="fr-CA" dirty="0"/>
              <a:t>Un métier : une phase de carrière qui amène vers d’autres fonctions.</a:t>
            </a:r>
          </a:p>
          <a:p>
            <a:r>
              <a:rPr lang="fr-CA" dirty="0"/>
              <a:t>70% des cartes de presse (pige et cdd)</a:t>
            </a:r>
          </a:p>
          <a:p>
            <a:r>
              <a:rPr lang="fr-CA" dirty="0"/>
              <a:t>De plus en plus de femmes (inégalités)</a:t>
            </a:r>
          </a:p>
          <a:p>
            <a:r>
              <a:rPr lang="fr-CA" dirty="0"/>
              <a:t>Journaliste sans carte de presse ?</a:t>
            </a:r>
          </a:p>
          <a:p>
            <a:r>
              <a:rPr lang="fr-CA" dirty="0"/>
              <a:t>Le journaliste robot ?</a:t>
            </a:r>
          </a:p>
          <a:p>
            <a:r>
              <a:rPr lang="fr-CA" dirty="0"/>
              <a:t>Comment on transmet l’information ?</a:t>
            </a:r>
          </a:p>
          <a:p>
            <a:r>
              <a:rPr lang="fr-CA" dirty="0"/>
              <a:t>Le web comme outil d’information</a:t>
            </a:r>
          </a:p>
          <a:p>
            <a:endParaRPr lang="fr-CA" dirty="0"/>
          </a:p>
        </p:txBody>
      </p:sp>
      <p:sp>
        <p:nvSpPr>
          <p:cNvPr id="4" name="Espace réservé du numéro de diapositive 3"/>
          <p:cNvSpPr>
            <a:spLocks noGrp="1"/>
          </p:cNvSpPr>
          <p:nvPr>
            <p:ph type="sldNum" sz="quarter" idx="10"/>
          </p:nvPr>
        </p:nvSpPr>
        <p:spPr/>
        <p:txBody>
          <a:bodyPr/>
          <a:lstStyle/>
          <a:p>
            <a:fld id="{D9D70B68-93CF-439A-A4D9-C851A4B89375}" type="slidenum">
              <a:rPr lang="fr-CA" smtClean="0"/>
              <a:t>120</a:t>
            </a:fld>
            <a:endParaRPr lang="fr-CA"/>
          </a:p>
        </p:txBody>
      </p:sp>
    </p:spTree>
    <p:extLst>
      <p:ext uri="{BB962C8B-B14F-4D97-AF65-F5344CB8AC3E}">
        <p14:creationId xmlns:p14="http://schemas.microsoft.com/office/powerpoint/2010/main" val="1413392396"/>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dirty="0"/>
              <a:t>Presse quotidienne nationale — La Croix, Le Figaro, L'Humanité, Libération, Le Monde</a:t>
            </a:r>
          </a:p>
          <a:p>
            <a:r>
              <a:rPr lang="fr-CA" dirty="0"/>
              <a:t>Presse quotidienne régionale — Le Dauphiné libéré, Dernières Nouvelles d'Alsace, L'Est républicain, La Dépêche du Midi, La Montagne, Le Télégramme, Ouest-France, Le Parisien, La Voix du Nord, Sud Ouest, Le Maine libre, Le Progrès , La Nouvelle République du Centre-Ouest, La Provence, Midi libre, Le Quotidien de La Réunion</a:t>
            </a:r>
          </a:p>
          <a:p>
            <a:r>
              <a:rPr lang="fr-CA" dirty="0"/>
              <a:t>Presse quotidienne spécialisée — Les Échos, L'Équipe, La Tribune</a:t>
            </a:r>
          </a:p>
          <a:p>
            <a:r>
              <a:rPr lang="fr-CA" dirty="0"/>
              <a:t>Presse hebdomadaire — Courrier international, Le 1, L'Express, Marianne, L'</a:t>
            </a:r>
            <a:r>
              <a:rPr lang="fr-CA" dirty="0" err="1"/>
              <a:t>Obs</a:t>
            </a:r>
            <a:r>
              <a:rPr lang="fr-CA" dirty="0"/>
              <a:t>, Le Point, Politis, Valeurs actuelles, Le Canard enchaîné</a:t>
            </a:r>
          </a:p>
          <a:p>
            <a:r>
              <a:rPr lang="fr-CA" dirty="0"/>
              <a:t>Presse mensuelle nationale — Le Monde diplomatique, Alternatives économiques, Terra Eco, Fakir</a:t>
            </a:r>
          </a:p>
          <a:p>
            <a:r>
              <a:rPr lang="fr-CA" dirty="0"/>
              <a:t>Presse disparue — L'Aurore, Combat, France-Soir, Le Quotidien de Paris, Le Sport du Sud-Ouest, La Victoire</a:t>
            </a:r>
          </a:p>
        </p:txBody>
      </p:sp>
      <p:sp>
        <p:nvSpPr>
          <p:cNvPr id="4" name="Espace réservé du numéro de diapositive 3"/>
          <p:cNvSpPr>
            <a:spLocks noGrp="1"/>
          </p:cNvSpPr>
          <p:nvPr>
            <p:ph type="sldNum" sz="quarter" idx="10"/>
          </p:nvPr>
        </p:nvSpPr>
        <p:spPr/>
        <p:txBody>
          <a:bodyPr/>
          <a:lstStyle/>
          <a:p>
            <a:fld id="{D9D70B68-93CF-439A-A4D9-C851A4B89375}" type="slidenum">
              <a:rPr lang="fr-CA" smtClean="0"/>
              <a:t>123</a:t>
            </a:fld>
            <a:endParaRPr lang="fr-CA"/>
          </a:p>
        </p:txBody>
      </p:sp>
    </p:spTree>
    <p:extLst>
      <p:ext uri="{BB962C8B-B14F-4D97-AF65-F5344CB8AC3E}">
        <p14:creationId xmlns:p14="http://schemas.microsoft.com/office/powerpoint/2010/main" val="4224121769"/>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CA" dirty="0"/>
              <a:t>Concept emprunté à l’analyse littéraire. Le genre désigne </a:t>
            </a:r>
            <a:r>
              <a:rPr lang="fr-CA" dirty="0" err="1"/>
              <a:t>originelle‑ment</a:t>
            </a:r>
            <a:r>
              <a:rPr lang="fr-CA" dirty="0"/>
              <a:t> une catégorisation des écrits prenant notamment en compte leur caractère stylistique. Comme la littérature, le journalisme a ses genres, appris par les praticiens et reconnus dans le public (la dépêche, le reportage, l’interview, l’enquête en sont des exemples). Les relations entre ces genres journalistiques reflètent des systèmes de hiérarchies professionnelles (l’éditorialiste n’est pas le fait‑diversier). D’autre part, la transmission des genres joue un rôle important de routinisation du journalisme. L’accord sur ceux‑ci est un élément important des conventions qui permettent aux journalistes de typifier leurs </a:t>
            </a:r>
            <a:r>
              <a:rPr lang="fr-CA" dirty="0" err="1"/>
              <a:t>inter‑actions</a:t>
            </a:r>
            <a:r>
              <a:rPr lang="fr-CA" dirty="0"/>
              <a:t> avec les sources comme avec leur hiérarchie professionnelle. Plusieurs études ont montré récemment le phénomène de dispersion qui affecte les genres traditionnels du journalisme, du fait de la </a:t>
            </a:r>
            <a:r>
              <a:rPr lang="fr-CA" dirty="0" err="1"/>
              <a:t>multi‑plication</a:t>
            </a:r>
            <a:r>
              <a:rPr lang="fr-CA" dirty="0"/>
              <a:t> des supports et du moindre encadrement professionnel des journalistes. Le concept est central dans l’approche du journalisme comme </a:t>
            </a:r>
            <a:r>
              <a:rPr lang="fr-CA" dirty="0" err="1"/>
              <a:t>discours.Réf</a:t>
            </a:r>
            <a:r>
              <a:rPr lang="fr-CA" dirty="0"/>
              <a:t>. : </a:t>
            </a:r>
            <a:r>
              <a:rPr lang="fr-CA" dirty="0" err="1"/>
              <a:t>Høyer</a:t>
            </a:r>
            <a:r>
              <a:rPr lang="fr-CA" dirty="0"/>
              <a:t>, “</a:t>
            </a:r>
            <a:r>
              <a:rPr lang="fr-CA" dirty="0" err="1"/>
              <a:t>Why</a:t>
            </a:r>
            <a:r>
              <a:rPr lang="fr-CA" dirty="0"/>
              <a:t> </a:t>
            </a:r>
            <a:r>
              <a:rPr lang="fr-CA" dirty="0" err="1"/>
              <a:t>study</a:t>
            </a:r>
            <a:r>
              <a:rPr lang="fr-CA" dirty="0"/>
              <a:t> </a:t>
            </a:r>
            <a:r>
              <a:rPr lang="fr-CA" dirty="0" err="1"/>
              <a:t>journalistic</a:t>
            </a:r>
            <a:r>
              <a:rPr lang="fr-CA" dirty="0"/>
              <a:t> genres?”, in Koivisto &amp; </a:t>
            </a:r>
            <a:r>
              <a:rPr lang="fr-CA" dirty="0" err="1"/>
              <a:t>Lauk</a:t>
            </a:r>
            <a:r>
              <a:rPr lang="fr-CA" dirty="0"/>
              <a:t>, </a:t>
            </a:r>
            <a:r>
              <a:rPr lang="fr-CA" dirty="0" err="1"/>
              <a:t>Journalism</a:t>
            </a:r>
            <a:r>
              <a:rPr lang="fr-CA" dirty="0"/>
              <a:t> at the </a:t>
            </a:r>
            <a:r>
              <a:rPr lang="fr-CA" dirty="0" err="1"/>
              <a:t>Crossroads</a:t>
            </a:r>
            <a:r>
              <a:rPr lang="fr-CA" dirty="0"/>
              <a:t>, 1997, Tartu </a:t>
            </a:r>
            <a:r>
              <a:rPr lang="fr-CA" dirty="0" err="1"/>
              <a:t>Ülikool</a:t>
            </a:r>
            <a:r>
              <a:rPr lang="fr-CA" dirty="0"/>
              <a:t> ; </a:t>
            </a:r>
            <a:r>
              <a:rPr lang="fr-CA" dirty="0" err="1"/>
              <a:t>Ringoot</a:t>
            </a:r>
            <a:r>
              <a:rPr lang="fr-CA" dirty="0"/>
              <a:t> &amp; </a:t>
            </a:r>
            <a:r>
              <a:rPr lang="fr-CA" dirty="0" err="1"/>
              <a:t>Utard</a:t>
            </a:r>
            <a:r>
              <a:rPr lang="fr-CA" dirty="0"/>
              <a:t>, Les genres journalistiques, 2009,  L’Harmattan.</a:t>
            </a:r>
          </a:p>
          <a:p>
            <a:endParaRPr lang="fr-CA" dirty="0"/>
          </a:p>
          <a:p>
            <a:endParaRPr lang="fr-CA" dirty="0"/>
          </a:p>
          <a:p>
            <a:r>
              <a:rPr lang="fr-CA" b="1" dirty="0"/>
              <a:t>Journalisme narratif</a:t>
            </a:r>
          </a:p>
          <a:p>
            <a:pPr marL="0" marR="0" indent="0" algn="l" defTabSz="914400" rtl="0" eaLnBrk="1" fontAlgn="auto" latinLnBrk="0" hangingPunct="1">
              <a:lnSpc>
                <a:spcPct val="100000"/>
              </a:lnSpc>
              <a:spcBef>
                <a:spcPts val="0"/>
              </a:spcBef>
              <a:spcAft>
                <a:spcPts val="0"/>
              </a:spcAft>
              <a:buClrTx/>
              <a:buSzTx/>
              <a:buFontTx/>
              <a:buNone/>
              <a:tabLst/>
              <a:defRPr/>
            </a:pPr>
            <a:r>
              <a:rPr lang="fr-CA" dirty="0"/>
              <a:t>S’inspirant de modèles anciens comme celui du grand reportage à forte valeur littéraire pratiqué depuis le </a:t>
            </a:r>
            <a:r>
              <a:rPr lang="fr-CA" dirty="0" err="1"/>
              <a:t>xixe</a:t>
            </a:r>
            <a:r>
              <a:rPr lang="fr-CA" dirty="0"/>
              <a:t> siècle dans la presse, ou celui du new </a:t>
            </a:r>
            <a:r>
              <a:rPr lang="fr-CA" dirty="0" err="1"/>
              <a:t>journalism</a:t>
            </a:r>
            <a:r>
              <a:rPr lang="fr-CA" dirty="0"/>
              <a:t> américain des années 1960, le journalisme narratif connaît un important regain d’intérêt au début du </a:t>
            </a:r>
            <a:r>
              <a:rPr lang="fr-CA" dirty="0" err="1"/>
              <a:t>xxie</a:t>
            </a:r>
            <a:r>
              <a:rPr lang="fr-CA" dirty="0"/>
              <a:t> siècle avec l’émergence de supports dédiés en librairie (les </a:t>
            </a:r>
            <a:r>
              <a:rPr lang="fr-CA" dirty="0" err="1"/>
              <a:t>mooks</a:t>
            </a:r>
            <a:r>
              <a:rPr lang="fr-CA" dirty="0"/>
              <a:t>) ou sur le Web. Il s’appuie sur des techniques éprouvées du récit de fiction (construction par scènes, importance des personnages, présence sensible d’un narrateur, etc.) pour enrichir le reportage journalistique. Ce genre repose en général sur la pratique de l’immersion. Pour certains, il reste toujours suspect de ne pas respecter les normes professionnelles en matière d’objectivité (voir: </a:t>
            </a:r>
            <a:r>
              <a:rPr lang="fr-CA" dirty="0" err="1"/>
              <a:t>parajournalisme</a:t>
            </a:r>
            <a:r>
              <a:rPr lang="fr-CA" dirty="0"/>
              <a:t>). Plusieurs affaires de bidonnage ont mis en évidence aux États‑Unis et ailleurs le danger que peut faire courir l’attrait de l’écriture littéraire dans la presse. Le journalisme narratif est aussi parfois suspecté de contribuer à rendre floue la frontière entre faits et fiction, vérité et mensonge, qui est à la base du </a:t>
            </a:r>
            <a:r>
              <a:rPr lang="fr-CA" dirty="0" err="1"/>
              <a:t>storytelling</a:t>
            </a:r>
            <a:r>
              <a:rPr lang="fr-CA" dirty="0"/>
              <a:t> en matière politique ou </a:t>
            </a:r>
            <a:r>
              <a:rPr lang="fr-CA" dirty="0" err="1"/>
              <a:t>commerciale.Réf</a:t>
            </a:r>
            <a:r>
              <a:rPr lang="fr-CA" dirty="0"/>
              <a:t>. : </a:t>
            </a:r>
            <a:r>
              <a:rPr lang="fr-CA" dirty="0" err="1"/>
              <a:t>vanoost</a:t>
            </a:r>
            <a:r>
              <a:rPr lang="fr-CA" dirty="0"/>
              <a:t>, « Journalisme narratif : proposition de définition, entre narratologie et éthique », Les Cahiers du journalisme, 2013 ; neveu, “</a:t>
            </a:r>
            <a:r>
              <a:rPr lang="fr-CA" dirty="0" err="1"/>
              <a:t>Revisiting</a:t>
            </a:r>
            <a:r>
              <a:rPr lang="fr-CA" dirty="0"/>
              <a:t> narrative </a:t>
            </a:r>
            <a:r>
              <a:rPr lang="fr-CA" dirty="0" err="1"/>
              <a:t>Journalism</a:t>
            </a:r>
            <a:r>
              <a:rPr lang="fr-CA" dirty="0"/>
              <a:t> as One of The Futures of </a:t>
            </a:r>
            <a:r>
              <a:rPr lang="fr-CA" dirty="0" err="1"/>
              <a:t>Journalism</a:t>
            </a:r>
            <a:r>
              <a:rPr lang="fr-CA" dirty="0"/>
              <a:t>”, </a:t>
            </a:r>
            <a:r>
              <a:rPr lang="fr-CA" dirty="0" err="1"/>
              <a:t>Journalism</a:t>
            </a:r>
            <a:r>
              <a:rPr lang="fr-CA" dirty="0"/>
              <a:t> </a:t>
            </a:r>
            <a:r>
              <a:rPr lang="fr-CA" dirty="0" err="1"/>
              <a:t>Studies</a:t>
            </a:r>
            <a:r>
              <a:rPr lang="fr-CA" dirty="0"/>
              <a:t>, 2014 ; </a:t>
            </a:r>
            <a:r>
              <a:rPr lang="fr-CA" dirty="0" err="1"/>
              <a:t>Hartsock</a:t>
            </a:r>
            <a:r>
              <a:rPr lang="fr-CA" dirty="0"/>
              <a:t>, A </a:t>
            </a:r>
            <a:r>
              <a:rPr lang="fr-CA" dirty="0" err="1"/>
              <a:t>history</a:t>
            </a:r>
            <a:r>
              <a:rPr lang="fr-CA" dirty="0"/>
              <a:t> of American </a:t>
            </a:r>
            <a:r>
              <a:rPr lang="fr-CA" dirty="0" err="1"/>
              <a:t>literary</a:t>
            </a:r>
            <a:r>
              <a:rPr lang="fr-CA" dirty="0"/>
              <a:t> </a:t>
            </a:r>
            <a:r>
              <a:rPr lang="fr-CA" dirty="0" err="1"/>
              <a:t>journalism</a:t>
            </a:r>
            <a:r>
              <a:rPr lang="fr-CA" dirty="0"/>
              <a:t>: The </a:t>
            </a:r>
            <a:r>
              <a:rPr lang="fr-CA" dirty="0" err="1"/>
              <a:t>emergence</a:t>
            </a:r>
            <a:r>
              <a:rPr lang="fr-CA" dirty="0"/>
              <a:t> of a modern narrative </a:t>
            </a:r>
            <a:r>
              <a:rPr lang="fr-CA" dirty="0" err="1"/>
              <a:t>form</a:t>
            </a:r>
            <a:r>
              <a:rPr lang="fr-CA" dirty="0"/>
              <a:t>, 2000 ; </a:t>
            </a:r>
            <a:r>
              <a:rPr lang="fr-CA" dirty="0" err="1"/>
              <a:t>Thérenty</a:t>
            </a:r>
            <a:r>
              <a:rPr lang="fr-CA" dirty="0"/>
              <a:t>, La littérature au quotidien. Poétiques journalistiques au </a:t>
            </a:r>
            <a:r>
              <a:rPr lang="fr-CA" dirty="0" err="1"/>
              <a:t>xixe</a:t>
            </a:r>
            <a:r>
              <a:rPr lang="fr-CA" dirty="0"/>
              <a:t> siècle, 2007 ; Pélissier &amp; </a:t>
            </a:r>
            <a:r>
              <a:rPr lang="fr-CA" dirty="0" err="1"/>
              <a:t>eyriès</a:t>
            </a:r>
            <a:r>
              <a:rPr lang="fr-CA" dirty="0"/>
              <a:t>, « Fictions du réel : le journalisme narratif », Les Cahiers de Narratologie, 2014.</a:t>
            </a:r>
          </a:p>
          <a:p>
            <a:pPr marL="0" marR="0" indent="0" algn="l" defTabSz="914400" rtl="0" eaLnBrk="1" fontAlgn="auto" latinLnBrk="0" hangingPunct="1">
              <a:lnSpc>
                <a:spcPct val="100000"/>
              </a:lnSpc>
              <a:spcBef>
                <a:spcPts val="0"/>
              </a:spcBef>
              <a:spcAft>
                <a:spcPts val="0"/>
              </a:spcAft>
              <a:buClrTx/>
              <a:buSzTx/>
              <a:buFontTx/>
              <a:buNone/>
              <a:tabLst/>
              <a:defRPr/>
            </a:pPr>
            <a:endParaRPr lang="fr-CA" dirty="0"/>
          </a:p>
          <a:p>
            <a:pPr marL="0" marR="0" indent="0" algn="l" defTabSz="914400" rtl="0" eaLnBrk="1" fontAlgn="auto" latinLnBrk="0" hangingPunct="1">
              <a:lnSpc>
                <a:spcPct val="100000"/>
              </a:lnSpc>
              <a:spcBef>
                <a:spcPts val="0"/>
              </a:spcBef>
              <a:spcAft>
                <a:spcPts val="0"/>
              </a:spcAft>
              <a:buClrTx/>
              <a:buSzTx/>
              <a:buFontTx/>
              <a:buNone/>
              <a:tabLst/>
              <a:defRPr/>
            </a:pPr>
            <a:r>
              <a:rPr lang="fr-CA" b="1" dirty="0"/>
              <a:t>L’interview</a:t>
            </a:r>
          </a:p>
          <a:p>
            <a:pPr marL="0" marR="0" indent="0" algn="l" defTabSz="914400" rtl="0" eaLnBrk="1" fontAlgn="auto" latinLnBrk="0" hangingPunct="1">
              <a:lnSpc>
                <a:spcPct val="100000"/>
              </a:lnSpc>
              <a:spcBef>
                <a:spcPts val="0"/>
              </a:spcBef>
              <a:spcAft>
                <a:spcPts val="0"/>
              </a:spcAft>
              <a:buClrTx/>
              <a:buSzTx/>
              <a:buFontTx/>
              <a:buNone/>
              <a:tabLst/>
              <a:defRPr/>
            </a:pPr>
            <a:r>
              <a:rPr lang="fr-CA" dirty="0"/>
              <a:t>consistant à reproduire un échange dans lequel le journaliste se contente de poser des questions à son interlocuteur. L’interview est, avec le reportage, une marque </a:t>
            </a:r>
            <a:r>
              <a:rPr lang="fr-CA" dirty="0" err="1"/>
              <a:t>caracté‑ristique</a:t>
            </a:r>
            <a:r>
              <a:rPr lang="fr-CA" dirty="0"/>
              <a:t> du nouveau journalisme à la fin du </a:t>
            </a:r>
            <a:r>
              <a:rPr lang="fr-CA" dirty="0" err="1"/>
              <a:t>xixe</a:t>
            </a:r>
            <a:r>
              <a:rPr lang="fr-CA" dirty="0"/>
              <a:t> siècle. Le dictionnaire Larousse la loue en 1890 comme le meilleur moyen « d’aller </a:t>
            </a:r>
            <a:r>
              <a:rPr lang="fr-CA" dirty="0" err="1"/>
              <a:t>directe‑ment</a:t>
            </a:r>
            <a:r>
              <a:rPr lang="fr-CA" dirty="0"/>
              <a:t> puiser les informations à la source même ». Elle est un élément important de la construction d’un mandat social de contre‑pouvoir pour les journalistes. Ceux d’Ancien Régime ainsi que les élites </a:t>
            </a:r>
            <a:r>
              <a:rPr lang="fr-CA" dirty="0" err="1"/>
              <a:t>poli‑tiques</a:t>
            </a:r>
            <a:r>
              <a:rPr lang="fr-CA" dirty="0"/>
              <a:t> critiquèrent vivement cette pratique, à l’image de Jules Case dans le Figaro du 2 septembre 1892 : «    On interviewe avec fureur, avec conviction, avec excès. Tous sont interpellés et sur tout, quelques fois sur ce qu’ils savent, le plus souvent sur ce qu’ils ignorent. » Quant aux penseurs réactionnaires, comme Gustave Le Bon, ils la rejetèrent aussi très tôt au motif qu’elle faisait de la politique une « chose sentimentale », exposant souverains et gouvernants au jugement irrationnel des </a:t>
            </a:r>
            <a:r>
              <a:rPr lang="fr-CA" dirty="0" err="1"/>
              <a:t>foules.Réf</a:t>
            </a:r>
            <a:r>
              <a:rPr lang="fr-CA" dirty="0"/>
              <a:t>. : Le Bon, La psychologie des foules, 1895, viking ; Speirs, « Un genre résolument moderne :  l’interview », Romance </a:t>
            </a:r>
            <a:r>
              <a:rPr lang="fr-CA" dirty="0" err="1"/>
              <a:t>quarterly</a:t>
            </a:r>
            <a:r>
              <a:rPr lang="fr-CA" dirty="0"/>
              <a:t>, 1990 ; </a:t>
            </a:r>
            <a:r>
              <a:rPr lang="fr-CA" dirty="0" err="1"/>
              <a:t>Schudson</a:t>
            </a:r>
            <a:r>
              <a:rPr lang="fr-CA" dirty="0"/>
              <a:t>, “question </a:t>
            </a:r>
            <a:r>
              <a:rPr lang="fr-CA" dirty="0" err="1"/>
              <a:t>authority</a:t>
            </a:r>
            <a:r>
              <a:rPr lang="fr-CA" dirty="0"/>
              <a:t>. A </a:t>
            </a:r>
            <a:r>
              <a:rPr lang="fr-CA" dirty="0" err="1"/>
              <a:t>history</a:t>
            </a:r>
            <a:r>
              <a:rPr lang="fr-CA" dirty="0"/>
              <a:t> of the news interview in </a:t>
            </a:r>
            <a:r>
              <a:rPr lang="fr-CA" dirty="0" err="1"/>
              <a:t>american</a:t>
            </a:r>
            <a:r>
              <a:rPr lang="fr-CA" dirty="0"/>
              <a:t> </a:t>
            </a:r>
            <a:r>
              <a:rPr lang="fr-CA" dirty="0" err="1"/>
              <a:t>journalism</a:t>
            </a:r>
            <a:r>
              <a:rPr lang="fr-CA" dirty="0"/>
              <a:t>, 1860s‑1930s”, Media, Culture &amp; Society, 1994</a:t>
            </a:r>
          </a:p>
          <a:p>
            <a:pPr marL="0" marR="0" indent="0" algn="l" defTabSz="914400" rtl="0" eaLnBrk="1" fontAlgn="auto" latinLnBrk="0" hangingPunct="1">
              <a:lnSpc>
                <a:spcPct val="100000"/>
              </a:lnSpc>
              <a:spcBef>
                <a:spcPts val="0"/>
              </a:spcBef>
              <a:spcAft>
                <a:spcPts val="0"/>
              </a:spcAft>
              <a:buClrTx/>
              <a:buSzTx/>
              <a:buFontTx/>
              <a:buNone/>
              <a:tabLst/>
              <a:defRPr/>
            </a:pPr>
            <a:endParaRPr lang="fr-CA" dirty="0"/>
          </a:p>
          <a:p>
            <a:pPr marL="0" marR="0" indent="0" algn="l" defTabSz="914400" rtl="0" eaLnBrk="1" fontAlgn="auto" latinLnBrk="0" hangingPunct="1">
              <a:lnSpc>
                <a:spcPct val="100000"/>
              </a:lnSpc>
              <a:spcBef>
                <a:spcPts val="0"/>
              </a:spcBef>
              <a:spcAft>
                <a:spcPts val="0"/>
              </a:spcAft>
              <a:buClrTx/>
              <a:buSzTx/>
              <a:buFontTx/>
              <a:buNone/>
              <a:tabLst/>
              <a:defRPr/>
            </a:pPr>
            <a:r>
              <a:rPr lang="fr-CA" b="1" dirty="0"/>
              <a:t>Le reportage</a:t>
            </a:r>
          </a:p>
          <a:p>
            <a:pPr marL="0" marR="0" indent="0" algn="l" defTabSz="914400" rtl="0" eaLnBrk="1" fontAlgn="auto" latinLnBrk="0" hangingPunct="1">
              <a:lnSpc>
                <a:spcPct val="100000"/>
              </a:lnSpc>
              <a:spcBef>
                <a:spcPts val="0"/>
              </a:spcBef>
              <a:spcAft>
                <a:spcPts val="0"/>
              </a:spcAft>
              <a:buClrTx/>
              <a:buSzTx/>
              <a:buFontTx/>
              <a:buNone/>
              <a:tabLst/>
              <a:defRPr/>
            </a:pPr>
            <a:endParaRPr lang="fr-CA" dirty="0"/>
          </a:p>
          <a:p>
            <a:pPr marL="0" marR="0" indent="0" algn="l" defTabSz="914400" rtl="0" eaLnBrk="1" fontAlgn="auto" latinLnBrk="0" hangingPunct="1">
              <a:lnSpc>
                <a:spcPct val="100000"/>
              </a:lnSpc>
              <a:spcBef>
                <a:spcPts val="0"/>
              </a:spcBef>
              <a:spcAft>
                <a:spcPts val="0"/>
              </a:spcAft>
              <a:buClrTx/>
              <a:buSzTx/>
              <a:buFontTx/>
              <a:buNone/>
              <a:tabLst/>
              <a:defRPr/>
            </a:pPr>
            <a:r>
              <a:rPr lang="fr-CA" b="1" dirty="0"/>
              <a:t>Bd journalisme</a:t>
            </a:r>
          </a:p>
          <a:p>
            <a:pPr marL="0" marR="0" indent="0" algn="l" defTabSz="914400" rtl="0" eaLnBrk="1" fontAlgn="auto" latinLnBrk="0" hangingPunct="1">
              <a:lnSpc>
                <a:spcPct val="100000"/>
              </a:lnSpc>
              <a:spcBef>
                <a:spcPts val="0"/>
              </a:spcBef>
              <a:spcAft>
                <a:spcPts val="0"/>
              </a:spcAft>
              <a:buClrTx/>
              <a:buSzTx/>
              <a:buFontTx/>
              <a:buNone/>
              <a:tabLst/>
              <a:defRPr/>
            </a:pPr>
            <a:r>
              <a:rPr lang="fr-CA" dirty="0"/>
              <a:t>Bien que la bande dessinée et le dessin de presse aient eu leur place dans les journaux depuis le </a:t>
            </a:r>
            <a:r>
              <a:rPr lang="fr-CA" dirty="0" err="1"/>
              <a:t>xixe</a:t>
            </a:r>
            <a:r>
              <a:rPr lang="fr-CA" dirty="0"/>
              <a:t> siècle, le journalisme dessiné (</a:t>
            </a:r>
            <a:r>
              <a:rPr lang="fr-CA" dirty="0" err="1"/>
              <a:t>graphic</a:t>
            </a:r>
            <a:r>
              <a:rPr lang="fr-CA" dirty="0"/>
              <a:t> </a:t>
            </a:r>
            <a:r>
              <a:rPr lang="fr-CA" dirty="0" err="1"/>
              <a:t>journalism</a:t>
            </a:r>
            <a:r>
              <a:rPr lang="fr-CA" dirty="0"/>
              <a:t>) ne s’est imposé comme un genre journalistique à part entière que dans les années 1980. Dans la foulée du nouveau </a:t>
            </a:r>
            <a:r>
              <a:rPr lang="fr-CA" dirty="0" err="1"/>
              <a:t>jour‑nalisme</a:t>
            </a:r>
            <a:r>
              <a:rPr lang="fr-CA" dirty="0"/>
              <a:t>, que Tom Wolfe qualifiait d’« investigation artistique », des journalistes se sont alors tournés vers le dessin comme un moyen de représenter l’actualité, et des dessinateurs se sont intéressés au </a:t>
            </a:r>
            <a:r>
              <a:rPr lang="fr-CA" dirty="0" err="1"/>
              <a:t>jour‑nalisme</a:t>
            </a:r>
            <a:r>
              <a:rPr lang="fr-CA" dirty="0"/>
              <a:t>. Les conflits armés ont particulièrement été couverts de cette manière (par exemple avec les reportages de Joe </a:t>
            </a:r>
            <a:r>
              <a:rPr lang="fr-CA" dirty="0" err="1"/>
              <a:t>Sacco</a:t>
            </a:r>
            <a:r>
              <a:rPr lang="fr-CA" dirty="0"/>
              <a:t>, Ted </a:t>
            </a:r>
            <a:r>
              <a:rPr lang="fr-CA" dirty="0" err="1"/>
              <a:t>Rall</a:t>
            </a:r>
            <a:r>
              <a:rPr lang="fr-CA" dirty="0"/>
              <a:t> ou Patrick </a:t>
            </a:r>
            <a:r>
              <a:rPr lang="fr-CA" dirty="0" err="1"/>
              <a:t>Chappatte</a:t>
            </a:r>
            <a:r>
              <a:rPr lang="fr-CA" dirty="0"/>
              <a:t>). Mais on trouve aujourd’hui aussi du journalisme dessiné sur des sujets sociaux ou des enquêtes. L’apparition des </a:t>
            </a:r>
            <a:r>
              <a:rPr lang="fr-CA" dirty="0" err="1"/>
              <a:t>mooksjournalistiques</a:t>
            </a:r>
            <a:r>
              <a:rPr lang="fr-CA" dirty="0"/>
              <a:t> dans les années 2000 a contribué à la reconnaissance du </a:t>
            </a:r>
            <a:r>
              <a:rPr lang="fr-CA" dirty="0" err="1"/>
              <a:t>genre.Réf</a:t>
            </a:r>
            <a:r>
              <a:rPr lang="fr-CA" dirty="0"/>
              <a:t>. : Archer, “An introduction to comics </a:t>
            </a:r>
            <a:r>
              <a:rPr lang="fr-CA" dirty="0" err="1"/>
              <a:t>journalism</a:t>
            </a:r>
            <a:r>
              <a:rPr lang="fr-CA" dirty="0"/>
              <a:t>, in the </a:t>
            </a:r>
            <a:r>
              <a:rPr lang="fr-CA" dirty="0" err="1"/>
              <a:t>form</a:t>
            </a:r>
            <a:r>
              <a:rPr lang="fr-CA" dirty="0"/>
              <a:t> of comics </a:t>
            </a:r>
            <a:r>
              <a:rPr lang="fr-CA" dirty="0" err="1"/>
              <a:t>journalism</a:t>
            </a:r>
            <a:r>
              <a:rPr lang="fr-CA" dirty="0"/>
              <a:t>”, </a:t>
            </a:r>
            <a:r>
              <a:rPr lang="fr-CA" dirty="0" err="1"/>
              <a:t>Poynter</a:t>
            </a:r>
            <a:r>
              <a:rPr lang="fr-CA" dirty="0"/>
              <a:t>, 2011.</a:t>
            </a:r>
          </a:p>
          <a:p>
            <a:pPr marL="0" marR="0" indent="0" algn="l" defTabSz="914400" rtl="0" eaLnBrk="1" fontAlgn="auto" latinLnBrk="0" hangingPunct="1">
              <a:lnSpc>
                <a:spcPct val="100000"/>
              </a:lnSpc>
              <a:spcBef>
                <a:spcPts val="0"/>
              </a:spcBef>
              <a:spcAft>
                <a:spcPts val="0"/>
              </a:spcAft>
              <a:buClrTx/>
              <a:buSzTx/>
              <a:buFontTx/>
              <a:buNone/>
              <a:tabLst/>
              <a:defRPr/>
            </a:pPr>
            <a:endParaRPr lang="fr-CA" dirty="0"/>
          </a:p>
          <a:p>
            <a:pPr marL="0" marR="0" indent="0" algn="l" defTabSz="914400" rtl="0" eaLnBrk="1" fontAlgn="auto" latinLnBrk="0" hangingPunct="1">
              <a:lnSpc>
                <a:spcPct val="100000"/>
              </a:lnSpc>
              <a:spcBef>
                <a:spcPts val="0"/>
              </a:spcBef>
              <a:spcAft>
                <a:spcPts val="0"/>
              </a:spcAft>
              <a:buClrTx/>
              <a:buSzTx/>
              <a:buFontTx/>
              <a:buNone/>
              <a:tabLst/>
              <a:defRPr/>
            </a:pPr>
            <a:endParaRPr lang="fr-CA" dirty="0"/>
          </a:p>
          <a:p>
            <a:endParaRPr lang="fr-CA" dirty="0"/>
          </a:p>
        </p:txBody>
      </p:sp>
      <p:sp>
        <p:nvSpPr>
          <p:cNvPr id="4" name="Espace réservé du numéro de diapositive 3"/>
          <p:cNvSpPr>
            <a:spLocks noGrp="1"/>
          </p:cNvSpPr>
          <p:nvPr>
            <p:ph type="sldNum" sz="quarter" idx="10"/>
          </p:nvPr>
        </p:nvSpPr>
        <p:spPr/>
        <p:txBody>
          <a:bodyPr/>
          <a:lstStyle/>
          <a:p>
            <a:fld id="{D9D70B68-93CF-439A-A4D9-C851A4B89375}" type="slidenum">
              <a:rPr lang="fr-CA" smtClean="0"/>
              <a:t>124</a:t>
            </a:fld>
            <a:endParaRPr lang="fr-CA"/>
          </a:p>
        </p:txBody>
      </p:sp>
    </p:spTree>
    <p:extLst>
      <p:ext uri="{BB962C8B-B14F-4D97-AF65-F5344CB8AC3E}">
        <p14:creationId xmlns:p14="http://schemas.microsoft.com/office/powerpoint/2010/main" val="2832646302"/>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dirty="0"/>
              <a:t>Chaque « papier » (texte) d’un journaliste est une enquête. À moins de payer et recopier l’AFP qui a enquêté pour lui, le journaliste doit au minimum répondre aux 5 W en enquêtant (au minimum par téléphone) pour vérifier ses réponses. Mieux – si le sujet en vaut la peine : aller sur le terrain et réaliser un reportage. Quand l’enquête est longue, difficile et à charge (le but est de « sortir une affaire », autrement dit révéler ce qu’une cible veut cacher), on parle d’investigation. « L’investigation, ce n’est rien d’autre qu’un journalisme normal. Simplement, il est plus approfondi, et il demande plus de travail. L’information dans ce genre de journalisme n’est pas servie sur un plateau. Il faut aller la chercher pour ainsi dire avec les dents. Ce sont souvent des informations sensibles, confidentielles, et qui étaient destinées à rester cachées », explique Sylvain Besson, du journal suisse Le Temps.</a:t>
            </a:r>
          </a:p>
          <a:p>
            <a:r>
              <a:rPr lang="fr-CA" dirty="0"/>
              <a:t>Mais l’enquête journalistique reste en théorie comme l’enquête du juge d’instruction : autant à charge qu’à décharge puisque la cible est présumée innocente. Sylvain Besson dit plutôt qu’il faut « savoir reconnaître une histoire qui a du potentiel […]. C’est une sorte de garantie que les abus, les problèmes, les crimes peut-être parfois, ne restent pas cachés éternellement ».</a:t>
            </a:r>
          </a:p>
          <a:p>
            <a:r>
              <a:rPr lang="fr-CA" dirty="0"/>
              <a:t>En France, on pense par exemple à l’affaire </a:t>
            </a:r>
            <a:r>
              <a:rPr lang="fr-CA" dirty="0" err="1"/>
              <a:t>Cahuzac</a:t>
            </a:r>
            <a:r>
              <a:rPr lang="fr-CA" dirty="0"/>
              <a:t>, ministre du Budget coupable de fraude fiscale, révélée par </a:t>
            </a:r>
            <a:r>
              <a:rPr lang="fr-CA" dirty="0" err="1"/>
              <a:t>Mediapart</a:t>
            </a:r>
            <a:r>
              <a:rPr lang="fr-CA" dirty="0"/>
              <a:t>. Le site a contribué à la mise en examen de Nicolas Sarkozy en 2018, accusé de financement libyen pour sa campagne présidentielle victorieuse de 2007. Mi-2008, il est présumé innocent. L’avenir dira si l’investigation finira par un top ou par un flop. Dans les deux cas, le perdant perdra sa réputation. Suspense.</a:t>
            </a:r>
          </a:p>
          <a:p>
            <a:r>
              <a:rPr lang="fr-CA" dirty="0"/>
              <a:t>Soulignons aussi l’énorme boulot du Consortium international de journalistes indépendants (ICIJ), dont font partie, pour la France, les médias Le Monde, Radio France et France 2 (Cash investigation). Depuis 1997, il s’est penché sur les </a:t>
            </a:r>
            <a:r>
              <a:rPr lang="fr-CA" dirty="0" err="1"/>
              <a:t>leaks</a:t>
            </a:r>
            <a:r>
              <a:rPr lang="fr-CA" dirty="0"/>
              <a:t> (</a:t>
            </a:r>
            <a:r>
              <a:rPr lang="fr-CA" dirty="0" err="1"/>
              <a:t>Offshoreleaks</a:t>
            </a:r>
            <a:r>
              <a:rPr lang="fr-CA" dirty="0"/>
              <a:t>, Luxembourg </a:t>
            </a:r>
            <a:r>
              <a:rPr lang="fr-CA" dirty="0" err="1"/>
              <a:t>Leaks</a:t>
            </a:r>
            <a:r>
              <a:rPr lang="fr-CA" dirty="0"/>
              <a:t>, </a:t>
            </a:r>
            <a:r>
              <a:rPr lang="fr-CA" dirty="0" err="1"/>
              <a:t>Swissleaks</a:t>
            </a:r>
            <a:r>
              <a:rPr lang="fr-CA" dirty="0"/>
              <a:t>…) et les </a:t>
            </a:r>
            <a:r>
              <a:rPr lang="fr-CA" dirty="0" err="1"/>
              <a:t>papers</a:t>
            </a:r>
            <a:r>
              <a:rPr lang="fr-CA" dirty="0"/>
              <a:t> (Panama </a:t>
            </a:r>
            <a:r>
              <a:rPr lang="fr-CA" dirty="0" err="1"/>
              <a:t>Papers</a:t>
            </a:r>
            <a:r>
              <a:rPr lang="fr-CA" dirty="0"/>
              <a:t>, </a:t>
            </a:r>
            <a:r>
              <a:rPr lang="fr-CA" dirty="0" err="1"/>
              <a:t>Paradise</a:t>
            </a:r>
            <a:r>
              <a:rPr lang="fr-CA" dirty="0"/>
              <a:t> </a:t>
            </a:r>
            <a:r>
              <a:rPr lang="fr-CA" dirty="0" err="1"/>
              <a:t>Papers</a:t>
            </a:r>
            <a:r>
              <a:rPr lang="fr-CA" dirty="0"/>
              <a:t>…) après avoir analysé, de manière collaborative, des milliers de données (data </a:t>
            </a:r>
            <a:r>
              <a:rPr lang="fr-CA" dirty="0" err="1"/>
              <a:t>journalism</a:t>
            </a:r>
            <a:r>
              <a:rPr lang="fr-CA" dirty="0"/>
              <a:t>). Attention ! Le journaliste n’a évidemment pas les moyens des policiers ni la même éthique. La justice et le journaliste n’ont pas le même rôle. La justice veut des preuves. Le journaliste n’a pas toujours de preuves (documents), mais il a des sources (par exemple, les témoignages fiables corroborant les agressions de Harvey </a:t>
            </a:r>
            <a:r>
              <a:rPr lang="fr-CA" dirty="0" err="1"/>
              <a:t>Weinstein</a:t>
            </a:r>
            <a:r>
              <a:rPr lang="fr-CA" dirty="0"/>
              <a:t>, dans le New </a:t>
            </a:r>
            <a:r>
              <a:rPr lang="fr-CA" dirty="0" err="1"/>
              <a:t>Yorker</a:t>
            </a:r>
            <a:r>
              <a:rPr lang="fr-CA" dirty="0"/>
              <a:t> et dans le New York Times, en 2017). Et le journaliste sort parfois des affaires vérifiées mais prescrites, donc sans conséquences judiciaires.</a:t>
            </a:r>
          </a:p>
          <a:p>
            <a:endParaRPr lang="fr-CA" dirty="0"/>
          </a:p>
        </p:txBody>
      </p:sp>
      <p:sp>
        <p:nvSpPr>
          <p:cNvPr id="4" name="Espace réservé du numéro de diapositive 3"/>
          <p:cNvSpPr>
            <a:spLocks noGrp="1"/>
          </p:cNvSpPr>
          <p:nvPr>
            <p:ph type="sldNum" sz="quarter" idx="10"/>
          </p:nvPr>
        </p:nvSpPr>
        <p:spPr/>
        <p:txBody>
          <a:bodyPr/>
          <a:lstStyle/>
          <a:p>
            <a:fld id="{D9D70B68-93CF-439A-A4D9-C851A4B89375}" type="slidenum">
              <a:rPr lang="fr-CA" smtClean="0"/>
              <a:t>128</a:t>
            </a:fld>
            <a:endParaRPr lang="fr-CA"/>
          </a:p>
        </p:txBody>
      </p:sp>
    </p:spTree>
    <p:extLst>
      <p:ext uri="{BB962C8B-B14F-4D97-AF65-F5344CB8AC3E}">
        <p14:creationId xmlns:p14="http://schemas.microsoft.com/office/powerpoint/2010/main" val="4294428516"/>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altLang="fr-FR" dirty="0"/>
              <a:t>Le terme désigne des contenus inexacts délibérément fabriqués et publiés en imitant la forme d’une information journalistique vérifiée pour tromper le public. Le </a:t>
            </a:r>
            <a:r>
              <a:rPr lang="fr-CA" altLang="fr-FR" dirty="0" err="1"/>
              <a:t>fake</a:t>
            </a:r>
            <a:r>
              <a:rPr lang="fr-CA" altLang="fr-FR" dirty="0"/>
              <a:t> se distingue de ce fait du bidonnage, qui est le plus souvent un acte isolé, et du </a:t>
            </a:r>
            <a:r>
              <a:rPr lang="fr-CA" altLang="fr-FR" dirty="0" err="1"/>
              <a:t>hoax</a:t>
            </a:r>
            <a:r>
              <a:rPr lang="fr-CA" altLang="fr-FR" dirty="0"/>
              <a:t>, qui se propage lui principalement hors des médias traditionnels. Bien que de nombreux exemples d’informations fabriquées puissent être cités dans toute l’histoire des médias, le terme a pris une importance particulière au début du </a:t>
            </a:r>
            <a:r>
              <a:rPr lang="fr-CA" altLang="fr-FR" dirty="0" err="1"/>
              <a:t>xxie</a:t>
            </a:r>
            <a:r>
              <a:rPr lang="fr-CA" altLang="fr-FR" dirty="0"/>
              <a:t> siècle avec l’émergence des réseaux sociaux et la création de pseudo‑sites d’information par des groupes militants, imitant la forme de ceux des médias indépendants. Le débat sur les fausses informations a aussi pris une ampleur inédite dans le monde à la suite de l’élection de Donald Trump à la présidence des États‑Unis, sur fond de nombreux soupçons de manipulations d’informations et de propos revendiquant l’existence de faits alternatifs et de la post‑vérité. La campagne électorale américaine a révélé l’existence d’une véritable industrie du </a:t>
            </a:r>
            <a:r>
              <a:rPr lang="fr-CA" altLang="fr-FR" dirty="0" err="1"/>
              <a:t>fake</a:t>
            </a:r>
            <a:r>
              <a:rPr lang="fr-CA" altLang="fr-FR" dirty="0"/>
              <a:t>, avec ses robots et ses travailleurs œuvrant à la propagation des contenus fabriqués pour influencer l’opinion. Le terme pose de nombreux problèmes aux études sur les médias et le journalisme. Il est d’une part très difficile de mesurer la pénétration des </a:t>
            </a:r>
            <a:r>
              <a:rPr lang="fr-CA" altLang="fr-FR" dirty="0" err="1"/>
              <a:t>fake</a:t>
            </a:r>
            <a:r>
              <a:rPr lang="fr-CA" altLang="fr-FR" dirty="0"/>
              <a:t> news sur les réseaux sociaux, indépendamment </a:t>
            </a:r>
          </a:p>
          <a:p>
            <a:r>
              <a:rPr lang="fr-CA" altLang="fr-FR" dirty="0" err="1"/>
              <a:t>FILTRe</a:t>
            </a:r>
            <a:r>
              <a:rPr lang="fr-CA" altLang="fr-FR" dirty="0"/>
              <a:t> (</a:t>
            </a:r>
            <a:r>
              <a:rPr lang="fr-CA" altLang="fr-FR" dirty="0" err="1"/>
              <a:t>BULLeS</a:t>
            </a:r>
            <a:r>
              <a:rPr lang="fr-CA" altLang="fr-FR" dirty="0"/>
              <a:t> De –)71de la    publicité qui leur est accordée par les médias traditionnels qui s’en émeuvent. Il est aussi délicat d’utiliser ce terme dans la mesure où il est lui‑même l’objet de disputes. Donald </a:t>
            </a:r>
            <a:r>
              <a:rPr lang="fr-CA" altLang="fr-FR" dirty="0" err="1"/>
              <a:t>Trump</a:t>
            </a:r>
            <a:r>
              <a:rPr lang="fr-CA" altLang="fr-FR" dirty="0"/>
              <a:t> n’hésite pas par exemple à qualifier les informations du New York Times ou de CNN de </a:t>
            </a:r>
            <a:r>
              <a:rPr lang="fr-CA" altLang="fr-FR" dirty="0" err="1"/>
              <a:t>fake</a:t>
            </a:r>
            <a:r>
              <a:rPr lang="fr-CA" altLang="fr-FR" dirty="0"/>
              <a:t>. Enfin, l’idée selon laquelle une entreprise de manipulation délibérée et ponctuellement efficace de l’opinion ait pu exister pendant cette campagne et d’autres ne doit pas éloigner d’une analyse des ressorts quotidiens de la fabrication sociale de l’information. Comme le dit Michael </a:t>
            </a:r>
            <a:r>
              <a:rPr lang="fr-CA" altLang="fr-FR" dirty="0" err="1"/>
              <a:t>Schudson</a:t>
            </a:r>
            <a:r>
              <a:rPr lang="fr-CA" altLang="fr-FR" dirty="0"/>
              <a:t>, les journalistes et les médias font l’</a:t>
            </a:r>
            <a:r>
              <a:rPr lang="fr-CA" altLang="fr-FR" dirty="0" err="1"/>
              <a:t>informa‑tion</a:t>
            </a:r>
            <a:r>
              <a:rPr lang="fr-CA" altLang="fr-FR" dirty="0"/>
              <a:t> (au sens de la fabrication – </a:t>
            </a:r>
            <a:r>
              <a:rPr lang="fr-CA" altLang="fr-FR" dirty="0" err="1"/>
              <a:t>make</a:t>
            </a:r>
            <a:r>
              <a:rPr lang="fr-CA" altLang="fr-FR" dirty="0"/>
              <a:t> en anglais) plus souvent qu’ils ne la bidonnent (au sens de </a:t>
            </a:r>
            <a:r>
              <a:rPr lang="fr-CA" altLang="fr-FR" dirty="0" err="1"/>
              <a:t>fake</a:t>
            </a:r>
            <a:r>
              <a:rPr lang="fr-CA" altLang="fr-FR" dirty="0"/>
              <a:t>).Réf. : Michael </a:t>
            </a:r>
            <a:r>
              <a:rPr lang="fr-CA" altLang="fr-FR" dirty="0" err="1"/>
              <a:t>Schudson</a:t>
            </a:r>
            <a:r>
              <a:rPr lang="fr-CA" altLang="fr-FR" dirty="0"/>
              <a:t>, “</a:t>
            </a:r>
            <a:r>
              <a:rPr lang="fr-CA" altLang="fr-FR" dirty="0" err="1"/>
              <a:t>Here’s</a:t>
            </a:r>
            <a:r>
              <a:rPr lang="fr-CA" altLang="fr-FR" dirty="0"/>
              <a:t> </a:t>
            </a:r>
            <a:r>
              <a:rPr lang="fr-CA" altLang="fr-FR" dirty="0" err="1"/>
              <a:t>what</a:t>
            </a:r>
            <a:r>
              <a:rPr lang="fr-CA" altLang="fr-FR" dirty="0"/>
              <a:t> non‑</a:t>
            </a:r>
            <a:r>
              <a:rPr lang="fr-CA" altLang="fr-FR" dirty="0" err="1"/>
              <a:t>fake</a:t>
            </a:r>
            <a:r>
              <a:rPr lang="fr-CA" altLang="fr-FR" dirty="0"/>
              <a:t> news looks </a:t>
            </a:r>
            <a:r>
              <a:rPr lang="fr-CA" altLang="fr-FR" dirty="0" err="1"/>
              <a:t>like</a:t>
            </a:r>
            <a:r>
              <a:rPr lang="fr-CA" altLang="fr-FR" dirty="0"/>
              <a:t>”, Columbia </a:t>
            </a:r>
            <a:r>
              <a:rPr lang="fr-CA" altLang="fr-FR" dirty="0" err="1"/>
              <a:t>Journalism</a:t>
            </a:r>
            <a:r>
              <a:rPr lang="fr-CA" altLang="fr-FR" dirty="0"/>
              <a:t> </a:t>
            </a:r>
            <a:r>
              <a:rPr lang="fr-CA" altLang="fr-FR" dirty="0" err="1"/>
              <a:t>Review</a:t>
            </a:r>
            <a:r>
              <a:rPr lang="fr-CA" altLang="fr-FR" dirty="0"/>
              <a:t>, 2017.</a:t>
            </a:r>
          </a:p>
          <a:p>
            <a:endParaRPr lang="fr-CA" dirty="0"/>
          </a:p>
          <a:p>
            <a:endParaRPr lang="fr-CA" dirty="0"/>
          </a:p>
          <a:p>
            <a:endParaRPr lang="fr-CA" dirty="0"/>
          </a:p>
          <a:p>
            <a:r>
              <a:rPr lang="fr-CA" dirty="0"/>
              <a:t>Contre la </a:t>
            </a:r>
            <a:r>
              <a:rPr lang="fr-CA" i="1" dirty="0" err="1"/>
              <a:t>fake</a:t>
            </a:r>
            <a:r>
              <a:rPr lang="fr-CA" i="1" dirty="0"/>
              <a:t> news</a:t>
            </a:r>
            <a:r>
              <a:rPr lang="fr-CA" dirty="0"/>
              <a:t>, la prudence ou la rigueur journalistique tient en un mot : </a:t>
            </a:r>
            <a:r>
              <a:rPr lang="fr-CA" cap="small" dirty="0"/>
              <a:t>v-é-r-i-f-i-e-r</a:t>
            </a:r>
            <a:r>
              <a:rPr lang="fr-CA" dirty="0"/>
              <a:t>. Le rôle du journaliste est de vérifier la nouvelle (</a:t>
            </a:r>
            <a:r>
              <a:rPr lang="fr-CA" i="1" dirty="0"/>
              <a:t>news</a:t>
            </a:r>
            <a:r>
              <a:rPr lang="fr-CA" dirty="0"/>
              <a:t> en anglais) avant de la dire. But : être certain de donner des vraies nouvelles, pas des fausses (</a:t>
            </a:r>
            <a:r>
              <a:rPr lang="fr-CA" i="1" dirty="0" err="1"/>
              <a:t>fake</a:t>
            </a:r>
            <a:r>
              <a:rPr lang="fr-CA" dirty="0"/>
              <a:t> en anglais). Si la rumeur circule que Johnny est mort, le journaliste ne dit pas « Johnny serait mort » ou « Johnny est mort », sans avoir vérifié. Il est arrivé que des journalistes et des médias (</a:t>
            </a:r>
            <a:r>
              <a:rPr lang="fr-CA" i="1" dirty="0"/>
              <a:t>Le Monde</a:t>
            </a:r>
            <a:r>
              <a:rPr lang="fr-CA" dirty="0"/>
              <a:t> pour Monica </a:t>
            </a:r>
            <a:r>
              <a:rPr lang="fr-CA" dirty="0" err="1"/>
              <a:t>Vitti</a:t>
            </a:r>
            <a:r>
              <a:rPr lang="fr-CA" dirty="0"/>
              <a:t>, Europe 1 pour Pascal Sevran, l’AFP pour Martin Bouygues…) annoncent la mort d’une personnalité sans avoir vérifié que celle-ci était… vivante !</a:t>
            </a:r>
          </a:p>
          <a:p>
            <a:r>
              <a:rPr lang="fr-CA" dirty="0"/>
              <a:t>Comment vérifier ? En parlant à une source fiable : un proche, un ami, un médecin… Mieux : deux sources. Encore mieux : trois sources. Car une source risque de se tromper, ou d’avoir intérêt à mentir. Quand un média a vérifié, les autres ont le droit de répéter l’info et le devoir de citer le média (« </a:t>
            </a:r>
            <a:r>
              <a:rPr lang="fr-CA" dirty="0" err="1"/>
              <a:t>Laeticia</a:t>
            </a:r>
            <a:r>
              <a:rPr lang="fr-CA" dirty="0"/>
              <a:t> Hallyday annonce à l’AFP que Johnny est mort »).</a:t>
            </a:r>
          </a:p>
          <a:p>
            <a:r>
              <a:rPr lang="fr-CA" dirty="0"/>
              <a:t>Pourquoi existe-t-il des fausses nouvelles si les journalistes vérifient bien ? (1) Des journalistes font des erreurs, vérifient mal ou copient-collent sans vérifier. (2) Des non-journalistes donnent des nouvelles non vérifiées, partagées sur Facebook ou sur Twitter, parfois à outrance à l’aide de robots. Ces non-journalistes répètent une rumeur ou, par intérêt, mentent pour faire du mal à quelqu’un.</a:t>
            </a:r>
          </a:p>
          <a:p>
            <a:r>
              <a:rPr lang="fr-CA" dirty="0"/>
              <a:t>Ainsi, le 3 mai 2017, des membres du forum 4Chan diffusent sur Facebook et Twitter la « preuve irréfutable » [</a:t>
            </a:r>
            <a:r>
              <a:rPr lang="fr-CA" i="1" dirty="0"/>
              <a:t>sic</a:t>
            </a:r>
            <a:r>
              <a:rPr lang="fr-CA" dirty="0"/>
              <a:t>] qu’Emmanuel Macron cache un compte en banque à l’étranger. Le lendemain, pendant le débat de l’entre-deux-tours, Marine Le Pen répète et insinue : « J’espère que l’on n’apprendra pas que vous avez un compte </a:t>
            </a:r>
            <a:r>
              <a:rPr lang="fr-CA" i="1" dirty="0"/>
              <a:t>offshore</a:t>
            </a:r>
            <a:r>
              <a:rPr lang="fr-CA" dirty="0"/>
              <a:t> aux Bahamas ! » Le candidat a réfuté. Autre exemple pendant la campagne présidentielle de 2017 : la rumeur de l’homosexualité d’Emmanuel Macron a circulé (même le nom de son prétendu </a:t>
            </a:r>
            <a:r>
              <a:rPr lang="fr-CA" i="1" dirty="0" err="1"/>
              <a:t>boyfriend</a:t>
            </a:r>
            <a:r>
              <a:rPr lang="fr-CA" dirty="0"/>
              <a:t>). Aucun journaliste n’a réussi à vérifier et le candidat a démenti. La </a:t>
            </a:r>
            <a:r>
              <a:rPr lang="fr-CA" i="1" dirty="0" err="1"/>
              <a:t>fake</a:t>
            </a:r>
            <a:r>
              <a:rPr lang="fr-CA" i="1" dirty="0"/>
              <a:t> news</a:t>
            </a:r>
            <a:r>
              <a:rPr lang="fr-CA" dirty="0"/>
              <a:t> est évidemment aussi la fille des conspirationnistes en tout genre. Se fiant aux apparences et non aux faits archi-vérifiables, ces zozos veulent nous faire croire que la Terre est plate, que Hitler ne s’est pas suicidé dans son bunker à Berlin en 1945, que JFK n’a pas été tué par deux des trois balles tirées par Lee Harvey Oswald seul, à Dallas en 1963, qu’aucun Américain n’a posé le pied sur la Lune en 1969, que Lady Di n’est pas morte dans un accident de voiture à Paris en 1997 pour une raison banale (pas de ceinture de sécurité contrairement à son garde du corps, pourtant assis à la « place du mort »), qu’aucun avion n’a percuté le Pentagone le 11 septembre 2001, que DSK ne s’est pas politiquement suicidé dans la suite 2806 (en laissant ses empreintes digitales sur les deux paires de collants et son sperme sur l’uniforme de </a:t>
            </a:r>
            <a:r>
              <a:rPr lang="fr-CA" dirty="0" err="1"/>
              <a:t>Nafissatou</a:t>
            </a:r>
            <a:r>
              <a:rPr lang="fr-CA" dirty="0"/>
              <a:t> Diallo, la femme de chambre), etc.</a:t>
            </a:r>
          </a:p>
          <a:p>
            <a:r>
              <a:rPr lang="fr-CA" dirty="0"/>
              <a:t>Selon Gérald </a:t>
            </a:r>
            <a:r>
              <a:rPr lang="fr-CA" dirty="0" err="1"/>
              <a:t>Bronner</a:t>
            </a:r>
            <a:r>
              <a:rPr lang="fr-CA" dirty="0"/>
              <a:t> (</a:t>
            </a:r>
            <a:r>
              <a:rPr lang="fr-CA" i="1" dirty="0"/>
              <a:t>La Démocratie des crédules</a:t>
            </a:r>
            <a:r>
              <a:rPr lang="fr-CA" dirty="0"/>
              <a:t>), interrogé dans l’émission </a:t>
            </a:r>
            <a:r>
              <a:rPr lang="fr-CA" i="1" dirty="0"/>
              <a:t>L’Esprit public</a:t>
            </a:r>
            <a:r>
              <a:rPr lang="fr-CA" dirty="0"/>
              <a:t> en 2014, les </a:t>
            </a:r>
            <a:r>
              <a:rPr lang="fr-CA" i="1" dirty="0" err="1"/>
              <a:t>fake</a:t>
            </a:r>
            <a:r>
              <a:rPr lang="fr-CA" i="1" dirty="0"/>
              <a:t> news</a:t>
            </a:r>
            <a:r>
              <a:rPr lang="fr-CA" dirty="0"/>
              <a:t> s’expliquent par « la domination du vraisemblable sur le vrai ». Selon lui, « les conspirationnistes n’ont pas raison de croire, mais ils ont des raisons de croire ». Les </a:t>
            </a:r>
            <a:r>
              <a:rPr lang="fr-CA" i="1" dirty="0" err="1"/>
              <a:t>fake</a:t>
            </a:r>
            <a:r>
              <a:rPr lang="fr-CA" i="1" dirty="0"/>
              <a:t> news</a:t>
            </a:r>
            <a:r>
              <a:rPr lang="fr-CA" dirty="0"/>
              <a:t> se propagent donc à cause de notre « avarice cognitive » et de notre « paresse intellectuelle », ajoutées à nos « biais de confirmation » d’hypothèses à cause de nos préjugés et de nos convictions.</a:t>
            </a:r>
          </a:p>
          <a:p>
            <a:r>
              <a:rPr lang="fr-CA" dirty="0"/>
              <a:t>Attention ! Une opinion n’est pas une nouvelle. Une opinion même stupide n’est donc pas une fausse nouvelle. Quand Donald </a:t>
            </a:r>
            <a:r>
              <a:rPr lang="fr-CA" dirty="0" err="1"/>
              <a:t>Trump</a:t>
            </a:r>
            <a:r>
              <a:rPr lang="fr-CA" dirty="0"/>
              <a:t> a sorti son palmarès « 2017 </a:t>
            </a:r>
            <a:r>
              <a:rPr lang="fr-CA" dirty="0" err="1"/>
              <a:t>Fake</a:t>
            </a:r>
            <a:r>
              <a:rPr lang="fr-CA" dirty="0"/>
              <a:t> News Awards », le numéro 1 était une… opinion, parue dans le </a:t>
            </a:r>
            <a:r>
              <a:rPr lang="fr-CA" i="1" dirty="0"/>
              <a:t>New York Times</a:t>
            </a:r>
            <a:r>
              <a:rPr lang="fr-CA" dirty="0"/>
              <a:t>, de l’éditorialiste (</a:t>
            </a:r>
            <a:r>
              <a:rPr lang="fr-CA" i="1" dirty="0" err="1"/>
              <a:t>columnist</a:t>
            </a:r>
            <a:r>
              <a:rPr lang="fr-CA" dirty="0"/>
              <a:t>) Paul Krugman. Or, une opinion n’est pas une nouvelle, même si elle est publiée dans un journal.</a:t>
            </a:r>
          </a:p>
          <a:p>
            <a:endParaRPr lang="fr-CA" dirty="0"/>
          </a:p>
          <a:p>
            <a:endParaRPr lang="fr-CA" dirty="0"/>
          </a:p>
          <a:p>
            <a:r>
              <a:rPr lang="fr-CA" dirty="0"/>
              <a:t>originellement le détournement de technologies par des amateurs et des bricoleurs souhaitant en démocratiser l’accès – désigne aujourd’hui l’intrusion dans des systèmes informatiques afin d’en perturber le fonctionnement ou d’y trouver des informations que l’on souhaite rendre publiques. Depuis les années 2000, la transformation d’Internet en un espace fermé par des logiques commerciales (</a:t>
            </a:r>
            <a:r>
              <a:rPr lang="fr-CA" dirty="0" err="1"/>
              <a:t>abonne‑ment</a:t>
            </a:r>
            <a:r>
              <a:rPr lang="fr-CA" dirty="0"/>
              <a:t> à des services, accès à l’information par des applications et non des moteurs de recherche...) et le développement des technologies de surveillance des individus sur le Web ont conduit de nombreux hackers à utiliser leurs compétences afin de publier des documents secrets prouvant des abus de gouvernements ou de grandes entreprises. Le cas de Wikileaks, fondé par Julian Assange, ou encore les révélations d’Edward </a:t>
            </a:r>
            <a:r>
              <a:rPr lang="fr-CA" dirty="0" err="1"/>
              <a:t>Snowden</a:t>
            </a:r>
            <a:r>
              <a:rPr lang="fr-CA" dirty="0"/>
              <a:t> illustrent ce phénomène. Les grands journaux de référence ont rapidement compris l’intérêt de cette démarche, qui renouvelle l’usage ancien des fuites dans la presse. Ils collaborent aujourd’hui de plus en plus avec les réseaux d’</a:t>
            </a:r>
            <a:r>
              <a:rPr lang="fr-CA" dirty="0" err="1"/>
              <a:t>hacktivistes</a:t>
            </a:r>
            <a:r>
              <a:rPr lang="fr-CA" dirty="0"/>
              <a:t> qui leur fournissent les masses de documents qui sont la matière première de leurs enquêtes, ainsi que des outils pour les </a:t>
            </a:r>
            <a:r>
              <a:rPr lang="fr-CA" dirty="0" err="1"/>
              <a:t>analyser.Réf</a:t>
            </a:r>
            <a:r>
              <a:rPr lang="fr-CA" dirty="0"/>
              <a:t>. : Coleman, Hacker, </a:t>
            </a:r>
            <a:r>
              <a:rPr lang="fr-CA" dirty="0" err="1"/>
              <a:t>hoaxer</a:t>
            </a:r>
            <a:r>
              <a:rPr lang="fr-CA" dirty="0"/>
              <a:t>, </a:t>
            </a:r>
            <a:r>
              <a:rPr lang="fr-CA" dirty="0" err="1"/>
              <a:t>whistleblower</a:t>
            </a:r>
            <a:r>
              <a:rPr lang="fr-CA" dirty="0"/>
              <a:t>, </a:t>
            </a:r>
            <a:r>
              <a:rPr lang="fr-CA" dirty="0" err="1"/>
              <a:t>spy</a:t>
            </a:r>
            <a:r>
              <a:rPr lang="fr-CA" dirty="0"/>
              <a:t>: The </a:t>
            </a:r>
            <a:r>
              <a:rPr lang="fr-CA" dirty="0" err="1"/>
              <a:t>many</a:t>
            </a:r>
            <a:r>
              <a:rPr lang="fr-CA" dirty="0"/>
              <a:t> faces of Anonymous,  2013 ; </a:t>
            </a:r>
            <a:r>
              <a:rPr lang="fr-CA" dirty="0" err="1"/>
              <a:t>Greenberg</a:t>
            </a:r>
            <a:r>
              <a:rPr lang="fr-CA" dirty="0"/>
              <a:t>, This machine </a:t>
            </a:r>
            <a:r>
              <a:rPr lang="fr-CA" dirty="0" err="1"/>
              <a:t>kills</a:t>
            </a:r>
            <a:r>
              <a:rPr lang="fr-CA" dirty="0"/>
              <a:t> secrets : How Wikileaks, </a:t>
            </a:r>
            <a:r>
              <a:rPr lang="fr-CA" dirty="0" err="1"/>
              <a:t>cypherpunks</a:t>
            </a:r>
            <a:r>
              <a:rPr lang="fr-CA" dirty="0"/>
              <a:t>, and </a:t>
            </a:r>
            <a:r>
              <a:rPr lang="fr-CA" dirty="0" err="1"/>
              <a:t>hacktivists</a:t>
            </a:r>
            <a:r>
              <a:rPr lang="fr-CA" dirty="0"/>
              <a:t> </a:t>
            </a:r>
            <a:r>
              <a:rPr lang="fr-CA" dirty="0" err="1"/>
              <a:t>aim</a:t>
            </a:r>
            <a:r>
              <a:rPr lang="fr-CA" dirty="0"/>
              <a:t> to free the </a:t>
            </a:r>
            <a:r>
              <a:rPr lang="fr-CA" dirty="0" err="1"/>
              <a:t>world’s</a:t>
            </a:r>
            <a:r>
              <a:rPr lang="fr-CA" dirty="0"/>
              <a:t> information, 2012 ; </a:t>
            </a:r>
            <a:r>
              <a:rPr lang="fr-CA" dirty="0" err="1"/>
              <a:t>Greenwald</a:t>
            </a:r>
            <a:r>
              <a:rPr lang="fr-CA" dirty="0"/>
              <a:t>, No place to </a:t>
            </a:r>
            <a:r>
              <a:rPr lang="fr-CA" dirty="0" err="1"/>
              <a:t>hide</a:t>
            </a:r>
            <a:r>
              <a:rPr lang="fr-CA" dirty="0"/>
              <a:t>: Edward </a:t>
            </a:r>
            <a:r>
              <a:rPr lang="fr-CA" dirty="0" err="1"/>
              <a:t>Snowden</a:t>
            </a:r>
            <a:r>
              <a:rPr lang="fr-CA" dirty="0"/>
              <a:t>, the NSA, and the US surveillance state, 2014.</a:t>
            </a:r>
          </a:p>
          <a:p>
            <a:endParaRPr lang="fr-CA" dirty="0"/>
          </a:p>
          <a:p>
            <a:endParaRPr lang="fr-CA" dirty="0"/>
          </a:p>
          <a:p>
            <a:endParaRPr lang="fr-CA" dirty="0"/>
          </a:p>
          <a:p>
            <a:endParaRPr lang="fr-CA" dirty="0"/>
          </a:p>
        </p:txBody>
      </p:sp>
      <p:sp>
        <p:nvSpPr>
          <p:cNvPr id="4" name="Espace réservé du numéro de diapositive 3"/>
          <p:cNvSpPr>
            <a:spLocks noGrp="1"/>
          </p:cNvSpPr>
          <p:nvPr>
            <p:ph type="sldNum" sz="quarter" idx="10"/>
          </p:nvPr>
        </p:nvSpPr>
        <p:spPr/>
        <p:txBody>
          <a:bodyPr/>
          <a:lstStyle/>
          <a:p>
            <a:fld id="{D9D70B68-93CF-439A-A4D9-C851A4B89375}" type="slidenum">
              <a:rPr lang="fr-CA" smtClean="0"/>
              <a:t>129</a:t>
            </a:fld>
            <a:endParaRPr lang="fr-CA"/>
          </a:p>
        </p:txBody>
      </p:sp>
    </p:spTree>
    <p:extLst>
      <p:ext uri="{BB962C8B-B14F-4D97-AF65-F5344CB8AC3E}">
        <p14:creationId xmlns:p14="http://schemas.microsoft.com/office/powerpoint/2010/main" val="3156339659"/>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dirty="0"/>
              <a:t>http://harris-interactive.fr/wp-content/uploads/sites/6/2015/09/CP_HIFR_Medias_14062012.pdf</a:t>
            </a:r>
          </a:p>
          <a:p>
            <a:endParaRPr lang="fr-CA" dirty="0"/>
          </a:p>
        </p:txBody>
      </p:sp>
      <p:sp>
        <p:nvSpPr>
          <p:cNvPr id="4" name="Espace réservé du numéro de diapositive 3"/>
          <p:cNvSpPr>
            <a:spLocks noGrp="1"/>
          </p:cNvSpPr>
          <p:nvPr>
            <p:ph type="sldNum" sz="quarter" idx="10"/>
          </p:nvPr>
        </p:nvSpPr>
        <p:spPr/>
        <p:txBody>
          <a:bodyPr/>
          <a:lstStyle/>
          <a:p>
            <a:fld id="{D9D70B68-93CF-439A-A4D9-C851A4B89375}" type="slidenum">
              <a:rPr lang="fr-CA" smtClean="0"/>
              <a:t>130</a:t>
            </a:fld>
            <a:endParaRPr lang="fr-CA"/>
          </a:p>
        </p:txBody>
      </p:sp>
    </p:spTree>
    <p:extLst>
      <p:ext uri="{BB962C8B-B14F-4D97-AF65-F5344CB8AC3E}">
        <p14:creationId xmlns:p14="http://schemas.microsoft.com/office/powerpoint/2010/main" val="1439388908"/>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dirty="0"/>
              <a:t>1939 : 2</a:t>
            </a:r>
            <a:r>
              <a:rPr lang="fr-CA" baseline="30000" dirty="0"/>
              <a:t>e</a:t>
            </a:r>
            <a:r>
              <a:rPr lang="fr-CA" dirty="0"/>
              <a:t> guerre mondiale =&gt; encore et toujours la liberté d’expression, la liberté de la presse vole en éclat.</a:t>
            </a:r>
          </a:p>
          <a:p>
            <a:r>
              <a:rPr lang="fr-CA" dirty="0"/>
              <a:t>Mais la résistance s’organise et les journaux clandestins sont cependant limités par la rareté du papier.</a:t>
            </a:r>
          </a:p>
          <a:p>
            <a:r>
              <a:rPr lang="fr-CA" dirty="0"/>
              <a:t>Retour à la normale et les journaux sont diffusés en millions d’exemplaires</a:t>
            </a:r>
          </a:p>
          <a:p>
            <a:endParaRPr lang="fr-CA" dirty="0"/>
          </a:p>
        </p:txBody>
      </p:sp>
      <p:sp>
        <p:nvSpPr>
          <p:cNvPr id="4" name="Espace réservé du numéro de diapositive 3"/>
          <p:cNvSpPr>
            <a:spLocks noGrp="1"/>
          </p:cNvSpPr>
          <p:nvPr>
            <p:ph type="sldNum" sz="quarter" idx="10"/>
          </p:nvPr>
        </p:nvSpPr>
        <p:spPr/>
        <p:txBody>
          <a:bodyPr/>
          <a:lstStyle/>
          <a:p>
            <a:fld id="{D9D70B68-93CF-439A-A4D9-C851A4B89375}" type="slidenum">
              <a:rPr lang="fr-CA" smtClean="0"/>
              <a:t>131</a:t>
            </a:fld>
            <a:endParaRPr lang="fr-CA"/>
          </a:p>
        </p:txBody>
      </p:sp>
    </p:spTree>
    <p:extLst>
      <p:ext uri="{BB962C8B-B14F-4D97-AF65-F5344CB8AC3E}">
        <p14:creationId xmlns:p14="http://schemas.microsoft.com/office/powerpoint/2010/main" val="3491359112"/>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dirty="0"/>
              <a:t>Journaliste est une appellation non contrôlée. À la télé et à la radio, on ne sait même pas si l’animateur est journaliste ou pas : Michel Drucker, journaliste ? Laurent Ruquier, journaliste ? Anne-Élisabeth Lemoine, journaliste ?</a:t>
            </a:r>
          </a:p>
          <a:p>
            <a:r>
              <a:rPr lang="fr-CA" dirty="0"/>
              <a:t>Au sens strict, est journaliste celui qui rapporte des faits. Cette mission simple est celle que le grand public a en tête. Le journaliste est celui qui me donne les nouvelles, me raconte ce qui se passe dans le monde. Tout journaliste participant à cette mission est un journaliste au sens strict : rédacteur en chef ou rédacteur, reporter ou à son bureau (on dit « desk » dans le métier), iconographe ou photographe, maquettiste ou secrétaire de rédaction, présentateur ou correcteur…</a:t>
            </a:r>
          </a:p>
          <a:p>
            <a:r>
              <a:rPr lang="fr-CA" dirty="0"/>
              <a:t>L’appellation perd tout contrôle quand l’impétrant verse dans les opinions. Sont des journalistes, au sens de la carte de presse mais pas, selon moi, au sens strict : les éditorialistes, les commentateurs, les journalistes blogueurs, les journalistes donneurs d’opinions sur Twitter, les analystes, les billettistes, les </a:t>
            </a:r>
            <a:r>
              <a:rPr lang="fr-CA" dirty="0" err="1"/>
              <a:t>columnists</a:t>
            </a:r>
            <a:r>
              <a:rPr lang="fr-CA" dirty="0"/>
              <a:t> à l’américaine, même les critiques de films ou de livres, les présentateurs télé ou radio glissant (aux deux sens du terme) à l’antenne qu’ils ont « beaucoup aimé tel ou tel film ».</a:t>
            </a:r>
          </a:p>
          <a:p>
            <a:r>
              <a:rPr lang="fr-CA" dirty="0"/>
              <a:t>Pour éviter tout mélange des genres journalistiques et toute confusion dans l’esprit du public, je propose d’appeler tous ceux-là des « </a:t>
            </a:r>
            <a:r>
              <a:rPr lang="fr-CA" dirty="0" err="1"/>
              <a:t>opinionistes</a:t>
            </a:r>
            <a:r>
              <a:rPr lang="fr-CA" dirty="0"/>
              <a:t> ». Sans parler des influenceurs, payés ou bichonnés (par les marques) pour influencer (les clients potentiels), par leurs « articles » sur Instagram, Pinterest, etc.</a:t>
            </a:r>
          </a:p>
          <a:p>
            <a:endParaRPr lang="fr-CA" dirty="0"/>
          </a:p>
          <a:p>
            <a:endParaRPr lang="fr-CA" dirty="0"/>
          </a:p>
          <a:p>
            <a:r>
              <a:rPr lang="fr-CA" dirty="0"/>
              <a:t>Représente parfois un contre pouvoir qui met en lumière des dysfonctionnements</a:t>
            </a:r>
          </a:p>
          <a:p>
            <a:r>
              <a:rPr lang="fr-CA" dirty="0"/>
              <a:t>Grande alternance entre la liberté d’expression et la censure a rythmé notre histoire de l’information.</a:t>
            </a:r>
          </a:p>
          <a:p>
            <a:r>
              <a:rPr lang="fr-CA" dirty="0"/>
              <a:t>Avec l’arrivée de l’information, c’est </a:t>
            </a:r>
            <a:r>
              <a:rPr lang="fr-CA" dirty="0" err="1"/>
              <a:t>surfement</a:t>
            </a:r>
            <a:r>
              <a:rPr lang="fr-CA" dirty="0"/>
              <a:t> la désinformation (</a:t>
            </a:r>
            <a:r>
              <a:rPr lang="fr-CA" dirty="0" err="1"/>
              <a:t>Fake</a:t>
            </a:r>
            <a:r>
              <a:rPr lang="fr-CA" dirty="0"/>
              <a:t> News) qui représente un danger dans l’exercice d’un travail journalistique</a:t>
            </a:r>
          </a:p>
          <a:p>
            <a:endParaRPr lang="fr-CA" dirty="0"/>
          </a:p>
          <a:p>
            <a:r>
              <a:rPr lang="fr-CA" dirty="0"/>
              <a:t>Le journaliste se livre à la même quête du fait, de l’événement, de la déclaration, de l’idée ou de la tendance qui méritent d’être rapportés et signalés à l’attention de tous.</a:t>
            </a:r>
          </a:p>
          <a:p>
            <a:endParaRPr lang="fr-CA" dirty="0"/>
          </a:p>
          <a:p>
            <a:r>
              <a:rPr lang="fr-CA" dirty="0"/>
              <a:t>Le journaliste est doublement tributaire du temps. D’abord, toute sa démarche est suspendue aux minutes qui le séparent d’une échéance immédiate, obligée. Comme si cette contrainte n’était pas suffisamment lourde de conséquences, le journaliste doit aussi composer avec la réalité et la conscience de l’éphémère. Rares sont les textes dont on se souvient plus de 48 heures, à moins évidemment d’être l’objet de cette information !</a:t>
            </a:r>
          </a:p>
          <a:p>
            <a:endParaRPr lang="fr-CA" dirty="0"/>
          </a:p>
          <a:p>
            <a:endParaRPr lang="fr-CA" dirty="0"/>
          </a:p>
          <a:p>
            <a:endParaRPr lang="fr-CA" dirty="0"/>
          </a:p>
        </p:txBody>
      </p:sp>
      <p:sp>
        <p:nvSpPr>
          <p:cNvPr id="4" name="Espace réservé du numéro de diapositive 3"/>
          <p:cNvSpPr>
            <a:spLocks noGrp="1"/>
          </p:cNvSpPr>
          <p:nvPr>
            <p:ph type="sldNum" sz="quarter" idx="10"/>
          </p:nvPr>
        </p:nvSpPr>
        <p:spPr/>
        <p:txBody>
          <a:bodyPr/>
          <a:lstStyle/>
          <a:p>
            <a:fld id="{D9D70B68-93CF-439A-A4D9-C851A4B89375}" type="slidenum">
              <a:rPr lang="fr-CA" smtClean="0"/>
              <a:t>132</a:t>
            </a:fld>
            <a:endParaRPr lang="fr-CA"/>
          </a:p>
        </p:txBody>
      </p:sp>
    </p:spTree>
    <p:extLst>
      <p:ext uri="{BB962C8B-B14F-4D97-AF65-F5344CB8AC3E}">
        <p14:creationId xmlns:p14="http://schemas.microsoft.com/office/powerpoint/2010/main" val="917265047"/>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sz="1200" b="0" i="0" kern="1200" dirty="0">
                <a:solidFill>
                  <a:schemeClr val="tx1"/>
                </a:solidFill>
                <a:effectLst/>
                <a:latin typeface="+mn-lt"/>
                <a:ea typeface="+mn-ea"/>
                <a:cs typeface="+mn-cs"/>
              </a:rPr>
              <a:t>Ah ! la carte de presse. Elle permet de pénétrer au palais de justice de Paris par une entrée réservée, moins fréquentée. Elle est le sésame pour accéder à des conférences de presse comme celles de l’Élysée. Dans beaucoup de musées et expos du monde, elle signifie « entrée gratuite ». Auprès de la police, elle permet, parfois, d’accéder à des endroits fermés au public, par exemple la jungle de Calais le jour de son démantèlement fin 2016.</a:t>
            </a:r>
          </a:p>
          <a:p>
            <a:endParaRPr lang="fr-CA" sz="1200" b="0" i="0" u="none" strike="noStrike" kern="1200" dirty="0">
              <a:solidFill>
                <a:schemeClr val="tx1"/>
              </a:solidFill>
              <a:effectLst/>
              <a:latin typeface="+mn-lt"/>
              <a:ea typeface="+mn-ea"/>
              <a:cs typeface="+mn-cs"/>
            </a:endParaRPr>
          </a:p>
          <a:p>
            <a:r>
              <a:rPr lang="fr-CA" sz="1200" b="0" i="0" kern="1200" dirty="0">
                <a:solidFill>
                  <a:schemeClr val="tx1"/>
                </a:solidFill>
                <a:effectLst/>
                <a:latin typeface="+mn-lt"/>
                <a:ea typeface="+mn-ea"/>
                <a:cs typeface="+mn-cs"/>
              </a:rPr>
              <a:t>Dans d’autres pays, le </a:t>
            </a:r>
            <a:r>
              <a:rPr lang="fr-CA" sz="1200" b="0" i="1" kern="1200" dirty="0" err="1">
                <a:solidFill>
                  <a:schemeClr val="tx1"/>
                </a:solidFill>
                <a:effectLst/>
                <a:latin typeface="+mn-lt"/>
                <a:ea typeface="+mn-ea"/>
                <a:cs typeface="+mn-cs"/>
              </a:rPr>
              <a:t>press</a:t>
            </a:r>
            <a:r>
              <a:rPr lang="fr-CA" sz="1200" b="0" i="1" kern="1200" dirty="0">
                <a:solidFill>
                  <a:schemeClr val="tx1"/>
                </a:solidFill>
                <a:effectLst/>
                <a:latin typeface="+mn-lt"/>
                <a:ea typeface="+mn-ea"/>
                <a:cs typeface="+mn-cs"/>
              </a:rPr>
              <a:t> </a:t>
            </a:r>
            <a:r>
              <a:rPr lang="fr-CA" sz="1200" b="0" i="1" kern="1200" dirty="0" err="1">
                <a:solidFill>
                  <a:schemeClr val="tx1"/>
                </a:solidFill>
                <a:effectLst/>
                <a:latin typeface="+mn-lt"/>
                <a:ea typeface="+mn-ea"/>
                <a:cs typeface="+mn-cs"/>
              </a:rPr>
              <a:t>pass</a:t>
            </a:r>
            <a:r>
              <a:rPr lang="fr-CA" sz="1200" b="0" i="0" kern="1200" dirty="0">
                <a:solidFill>
                  <a:schemeClr val="tx1"/>
                </a:solidFill>
                <a:effectLst/>
                <a:latin typeface="+mn-lt"/>
                <a:ea typeface="+mn-ea"/>
                <a:cs typeface="+mn-cs"/>
              </a:rPr>
              <a:t> est lié à une accréditation, par exemple auprès de la police. En France, chaque année, il faut juste prouver que vos revenus proviennent pour plus de la moitié du journalisme. Ce, auprès de la Commission nationale de la carte des journalistes. La carte n’est pas gratuite (48,80 euros pour 2018, 24,40 euros de part journaliste et 24,40 euros de part patronale). </a:t>
            </a:r>
          </a:p>
          <a:p>
            <a:endParaRPr lang="fr-CA" dirty="0"/>
          </a:p>
        </p:txBody>
      </p:sp>
      <p:sp>
        <p:nvSpPr>
          <p:cNvPr id="4" name="Espace réservé du numéro de diapositive 3"/>
          <p:cNvSpPr>
            <a:spLocks noGrp="1"/>
          </p:cNvSpPr>
          <p:nvPr>
            <p:ph type="sldNum" sz="quarter" idx="10"/>
          </p:nvPr>
        </p:nvSpPr>
        <p:spPr/>
        <p:txBody>
          <a:bodyPr/>
          <a:lstStyle/>
          <a:p>
            <a:fld id="{D9D70B68-93CF-439A-A4D9-C851A4B89375}" type="slidenum">
              <a:rPr lang="fr-CA" smtClean="0"/>
              <a:t>133</a:t>
            </a:fld>
            <a:endParaRPr lang="fr-CA"/>
          </a:p>
        </p:txBody>
      </p:sp>
    </p:spTree>
    <p:extLst>
      <p:ext uri="{BB962C8B-B14F-4D97-AF65-F5344CB8AC3E}">
        <p14:creationId xmlns:p14="http://schemas.microsoft.com/office/powerpoint/2010/main" val="3871892376"/>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dirty="0" err="1"/>
              <a:t>Role</a:t>
            </a:r>
            <a:r>
              <a:rPr lang="fr-CA" dirty="0"/>
              <a:t> : </a:t>
            </a:r>
          </a:p>
          <a:p>
            <a:r>
              <a:rPr lang="fr-CA" dirty="0"/>
              <a:t>Distiller rapidement la réalité chaotique de l’actualité pour en faire des articles nets et précis que les rédacteurs en chef vont adorer et que les lecteurs auront plaisir à découvrir. Avant tout, il s’agit de trouver une mise en récit qui conserve l’authenticité des événements que vous couvrez, également pour leurs protagonistes. C’est leur vie, mais c’est votre article. À vous de décider comment l’histoire sera racontée.</a:t>
            </a:r>
          </a:p>
          <a:p>
            <a:r>
              <a:rPr lang="fr-CA" dirty="0"/>
              <a:t>Dans un contexte qui aujourd’hui prône la rapidité, la précision et l’objectivité, la valeur-clé du journalisme sera toujours la curiosité.</a:t>
            </a:r>
          </a:p>
          <a:p>
            <a:r>
              <a:rPr lang="fr-CA" dirty="0"/>
              <a:t>Ce qui doit motiver un journaliste, c’est l’approfondissement de sa compréhension d’un fait et son savoir présenter.</a:t>
            </a:r>
          </a:p>
          <a:p>
            <a:endParaRPr lang="fr-CA" dirty="0"/>
          </a:p>
        </p:txBody>
      </p:sp>
      <p:sp>
        <p:nvSpPr>
          <p:cNvPr id="4" name="Espace réservé du numéro de diapositive 3"/>
          <p:cNvSpPr>
            <a:spLocks noGrp="1"/>
          </p:cNvSpPr>
          <p:nvPr>
            <p:ph type="sldNum" sz="quarter" idx="10"/>
          </p:nvPr>
        </p:nvSpPr>
        <p:spPr/>
        <p:txBody>
          <a:bodyPr/>
          <a:lstStyle/>
          <a:p>
            <a:fld id="{D9D70B68-93CF-439A-A4D9-C851A4B89375}" type="slidenum">
              <a:rPr lang="fr-CA" smtClean="0"/>
              <a:t>135</a:t>
            </a:fld>
            <a:endParaRPr lang="fr-CA"/>
          </a:p>
        </p:txBody>
      </p:sp>
    </p:spTree>
    <p:extLst>
      <p:ext uri="{BB962C8B-B14F-4D97-AF65-F5344CB8AC3E}">
        <p14:creationId xmlns:p14="http://schemas.microsoft.com/office/powerpoint/2010/main" val="19261168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endParaRPr lang="fr-CA"/>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Modifier le style des sous-titres du masque</a:t>
            </a:r>
            <a:endParaRPr lang="fr-CA"/>
          </a:p>
        </p:txBody>
      </p:sp>
      <p:sp>
        <p:nvSpPr>
          <p:cNvPr id="4" name="Espace réservé de la date 3"/>
          <p:cNvSpPr>
            <a:spLocks noGrp="1"/>
          </p:cNvSpPr>
          <p:nvPr>
            <p:ph type="dt" sz="half" idx="10"/>
          </p:nvPr>
        </p:nvSpPr>
        <p:spPr/>
        <p:txBody>
          <a:bodyPr/>
          <a:lstStyle/>
          <a:p>
            <a:fld id="{66C36E63-7EAB-4402-AC17-DC96F08ECF58}" type="datetimeFigureOut">
              <a:rPr lang="fr-CA" smtClean="0"/>
              <a:t>2026-09-16</a:t>
            </a:fld>
            <a:endParaRPr lang="fr-CA"/>
          </a:p>
        </p:txBody>
      </p:sp>
      <p:sp>
        <p:nvSpPr>
          <p:cNvPr id="5" name="Espace réservé du pied de page 4"/>
          <p:cNvSpPr>
            <a:spLocks noGrp="1"/>
          </p:cNvSpPr>
          <p:nvPr>
            <p:ph type="ftr" sz="quarter" idx="11"/>
          </p:nvPr>
        </p:nvSpPr>
        <p:spPr/>
        <p:txBody>
          <a:bodyPr/>
          <a:lstStyle/>
          <a:p>
            <a:endParaRPr lang="fr-CA"/>
          </a:p>
        </p:txBody>
      </p:sp>
      <p:sp>
        <p:nvSpPr>
          <p:cNvPr id="6" name="Espace réservé du numéro de diapositive 5"/>
          <p:cNvSpPr>
            <a:spLocks noGrp="1"/>
          </p:cNvSpPr>
          <p:nvPr>
            <p:ph type="sldNum" sz="quarter" idx="12"/>
          </p:nvPr>
        </p:nvSpPr>
        <p:spPr/>
        <p:txBody>
          <a:bodyPr/>
          <a:lstStyle/>
          <a:p>
            <a:fld id="{236EA4FC-1FE8-42D8-8513-A3F86A5AC2FA}" type="slidenum">
              <a:rPr lang="fr-CA" smtClean="0"/>
              <a:t>‹N°›</a:t>
            </a:fld>
            <a:endParaRPr lang="fr-CA"/>
          </a:p>
        </p:txBody>
      </p:sp>
    </p:spTree>
    <p:extLst>
      <p:ext uri="{BB962C8B-B14F-4D97-AF65-F5344CB8AC3E}">
        <p14:creationId xmlns:p14="http://schemas.microsoft.com/office/powerpoint/2010/main" val="24482803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5"/>
            <a:ext cx="6731000" cy="1325563"/>
          </a:xfrm>
        </p:spPr>
        <p:txBody>
          <a:bodyPr/>
          <a:lstStyle/>
          <a:p>
            <a:r>
              <a:rPr lang="fr-FR" dirty="0"/>
              <a:t>Modifiez le style du titre</a:t>
            </a:r>
            <a:endParaRPr lang="fr-CA" dirty="0"/>
          </a:p>
        </p:txBody>
      </p:sp>
      <p:sp>
        <p:nvSpPr>
          <p:cNvPr id="3" name="Espace réservé du contenu 2"/>
          <p:cNvSpPr>
            <a:spLocks noGrp="1"/>
          </p:cNvSpPr>
          <p:nvPr>
            <p:ph idx="1"/>
          </p:nvPr>
        </p:nvSpPr>
        <p:spPr>
          <a:xfrm>
            <a:off x="838200" y="1825625"/>
            <a:ext cx="67310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e la date 3"/>
          <p:cNvSpPr>
            <a:spLocks noGrp="1"/>
          </p:cNvSpPr>
          <p:nvPr>
            <p:ph type="dt" sz="half" idx="10"/>
          </p:nvPr>
        </p:nvSpPr>
        <p:spPr/>
        <p:txBody>
          <a:bodyPr/>
          <a:lstStyle/>
          <a:p>
            <a:fld id="{66C36E63-7EAB-4402-AC17-DC96F08ECF58}" type="datetimeFigureOut">
              <a:rPr lang="fr-CA" smtClean="0"/>
              <a:t>2026-09-16</a:t>
            </a:fld>
            <a:endParaRPr lang="fr-CA"/>
          </a:p>
        </p:txBody>
      </p:sp>
      <p:sp>
        <p:nvSpPr>
          <p:cNvPr id="5" name="Espace réservé du pied de page 4"/>
          <p:cNvSpPr>
            <a:spLocks noGrp="1"/>
          </p:cNvSpPr>
          <p:nvPr>
            <p:ph type="ftr" sz="quarter" idx="11"/>
          </p:nvPr>
        </p:nvSpPr>
        <p:spPr/>
        <p:txBody>
          <a:bodyPr/>
          <a:lstStyle/>
          <a:p>
            <a:endParaRPr lang="fr-CA"/>
          </a:p>
        </p:txBody>
      </p:sp>
      <p:sp>
        <p:nvSpPr>
          <p:cNvPr id="6" name="Espace réservé du numéro de diapositive 5"/>
          <p:cNvSpPr>
            <a:spLocks noGrp="1"/>
          </p:cNvSpPr>
          <p:nvPr>
            <p:ph type="sldNum" sz="quarter" idx="12"/>
          </p:nvPr>
        </p:nvSpPr>
        <p:spPr/>
        <p:txBody>
          <a:bodyPr/>
          <a:lstStyle/>
          <a:p>
            <a:fld id="{236EA4FC-1FE8-42D8-8513-A3F86A5AC2FA}" type="slidenum">
              <a:rPr lang="fr-CA" smtClean="0"/>
              <a:t>‹N°›</a:t>
            </a:fld>
            <a:endParaRPr lang="fr-CA"/>
          </a:p>
        </p:txBody>
      </p:sp>
    </p:spTree>
    <p:extLst>
      <p:ext uri="{BB962C8B-B14F-4D97-AF65-F5344CB8AC3E}">
        <p14:creationId xmlns:p14="http://schemas.microsoft.com/office/powerpoint/2010/main" val="16491984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a:t>Modifiez le style du titre</a:t>
            </a:r>
            <a:endParaRPr lang="fr-CA"/>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Modifier les styles du texte du masque</a:t>
            </a:r>
          </a:p>
        </p:txBody>
      </p:sp>
      <p:sp>
        <p:nvSpPr>
          <p:cNvPr id="4" name="Espace réservé de la date 3"/>
          <p:cNvSpPr>
            <a:spLocks noGrp="1"/>
          </p:cNvSpPr>
          <p:nvPr>
            <p:ph type="dt" sz="half" idx="10"/>
          </p:nvPr>
        </p:nvSpPr>
        <p:spPr/>
        <p:txBody>
          <a:bodyPr/>
          <a:lstStyle/>
          <a:p>
            <a:fld id="{66C36E63-7EAB-4402-AC17-DC96F08ECF58}" type="datetimeFigureOut">
              <a:rPr lang="fr-CA" smtClean="0"/>
              <a:t>2026-09-16</a:t>
            </a:fld>
            <a:endParaRPr lang="fr-CA"/>
          </a:p>
        </p:txBody>
      </p:sp>
      <p:sp>
        <p:nvSpPr>
          <p:cNvPr id="5" name="Espace réservé du pied de page 4"/>
          <p:cNvSpPr>
            <a:spLocks noGrp="1"/>
          </p:cNvSpPr>
          <p:nvPr>
            <p:ph type="ftr" sz="quarter" idx="11"/>
          </p:nvPr>
        </p:nvSpPr>
        <p:spPr/>
        <p:txBody>
          <a:bodyPr/>
          <a:lstStyle/>
          <a:p>
            <a:endParaRPr lang="fr-CA"/>
          </a:p>
        </p:txBody>
      </p:sp>
      <p:sp>
        <p:nvSpPr>
          <p:cNvPr id="6" name="Espace réservé du numéro de diapositive 5"/>
          <p:cNvSpPr>
            <a:spLocks noGrp="1"/>
          </p:cNvSpPr>
          <p:nvPr>
            <p:ph type="sldNum" sz="quarter" idx="12"/>
          </p:nvPr>
        </p:nvSpPr>
        <p:spPr/>
        <p:txBody>
          <a:bodyPr/>
          <a:lstStyle/>
          <a:p>
            <a:fld id="{236EA4FC-1FE8-42D8-8513-A3F86A5AC2FA}" type="slidenum">
              <a:rPr lang="fr-CA" smtClean="0"/>
              <a:t>‹N°›</a:t>
            </a:fld>
            <a:endParaRPr lang="fr-CA"/>
          </a:p>
        </p:txBody>
      </p:sp>
    </p:spTree>
    <p:extLst>
      <p:ext uri="{BB962C8B-B14F-4D97-AF65-F5344CB8AC3E}">
        <p14:creationId xmlns:p14="http://schemas.microsoft.com/office/powerpoint/2010/main" val="20370046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fr-CA"/>
          </a:p>
        </p:txBody>
      </p:sp>
      <p:sp>
        <p:nvSpPr>
          <p:cNvPr id="3" name="Espace réservé du contenu 2"/>
          <p:cNvSpPr>
            <a:spLocks noGrp="1"/>
          </p:cNvSpPr>
          <p:nvPr>
            <p:ph sz="half" idx="1"/>
          </p:nvPr>
        </p:nvSpPr>
        <p:spPr>
          <a:xfrm>
            <a:off x="838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u contenu 3"/>
          <p:cNvSpPr>
            <a:spLocks noGrp="1"/>
          </p:cNvSpPr>
          <p:nvPr>
            <p:ph sz="half" idx="2"/>
          </p:nvPr>
        </p:nvSpPr>
        <p:spPr>
          <a:xfrm>
            <a:off x="6172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5" name="Espace réservé de la date 4"/>
          <p:cNvSpPr>
            <a:spLocks noGrp="1"/>
          </p:cNvSpPr>
          <p:nvPr>
            <p:ph type="dt" sz="half" idx="10"/>
          </p:nvPr>
        </p:nvSpPr>
        <p:spPr/>
        <p:txBody>
          <a:bodyPr/>
          <a:lstStyle/>
          <a:p>
            <a:fld id="{66C36E63-7EAB-4402-AC17-DC96F08ECF58}" type="datetimeFigureOut">
              <a:rPr lang="fr-CA" smtClean="0"/>
              <a:t>2026-09-16</a:t>
            </a:fld>
            <a:endParaRPr lang="fr-CA"/>
          </a:p>
        </p:txBody>
      </p:sp>
      <p:sp>
        <p:nvSpPr>
          <p:cNvPr id="6" name="Espace réservé du pied de page 5"/>
          <p:cNvSpPr>
            <a:spLocks noGrp="1"/>
          </p:cNvSpPr>
          <p:nvPr>
            <p:ph type="ftr" sz="quarter" idx="11"/>
          </p:nvPr>
        </p:nvSpPr>
        <p:spPr/>
        <p:txBody>
          <a:bodyPr/>
          <a:lstStyle/>
          <a:p>
            <a:endParaRPr lang="fr-CA"/>
          </a:p>
        </p:txBody>
      </p:sp>
      <p:sp>
        <p:nvSpPr>
          <p:cNvPr id="7" name="Espace réservé du numéro de diapositive 6"/>
          <p:cNvSpPr>
            <a:spLocks noGrp="1"/>
          </p:cNvSpPr>
          <p:nvPr>
            <p:ph type="sldNum" sz="quarter" idx="12"/>
          </p:nvPr>
        </p:nvSpPr>
        <p:spPr/>
        <p:txBody>
          <a:bodyPr/>
          <a:lstStyle/>
          <a:p>
            <a:fld id="{236EA4FC-1FE8-42D8-8513-A3F86A5AC2FA}" type="slidenum">
              <a:rPr lang="fr-CA" smtClean="0"/>
              <a:t>‹N°›</a:t>
            </a:fld>
            <a:endParaRPr lang="fr-CA"/>
          </a:p>
        </p:txBody>
      </p:sp>
    </p:spTree>
    <p:extLst>
      <p:ext uri="{BB962C8B-B14F-4D97-AF65-F5344CB8AC3E}">
        <p14:creationId xmlns:p14="http://schemas.microsoft.com/office/powerpoint/2010/main" val="3552863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5"/>
            <a:ext cx="10515600" cy="1325563"/>
          </a:xfrm>
        </p:spPr>
        <p:txBody>
          <a:bodyPr/>
          <a:lstStyle/>
          <a:p>
            <a:r>
              <a:rPr lang="fr-FR"/>
              <a:t>Modifiez le style du titre</a:t>
            </a:r>
            <a:endParaRPr lang="fr-CA"/>
          </a:p>
        </p:txBody>
      </p:sp>
      <p:sp>
        <p:nvSpPr>
          <p:cNvPr id="3" name="Espace réservé du text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Espace réservé du contenu 3"/>
          <p:cNvSpPr>
            <a:spLocks noGrp="1"/>
          </p:cNvSpPr>
          <p:nvPr>
            <p:ph sz="half" idx="2"/>
          </p:nvPr>
        </p:nvSpPr>
        <p:spPr>
          <a:xfrm>
            <a:off x="839788" y="2505075"/>
            <a:ext cx="5157787"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5" name="Espace réservé du text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Espace réservé du contenu 5"/>
          <p:cNvSpPr>
            <a:spLocks noGrp="1"/>
          </p:cNvSpPr>
          <p:nvPr>
            <p:ph sz="quarter" idx="4"/>
          </p:nvPr>
        </p:nvSpPr>
        <p:spPr>
          <a:xfrm>
            <a:off x="6172200" y="2505075"/>
            <a:ext cx="5183188"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7" name="Espace réservé de la date 6"/>
          <p:cNvSpPr>
            <a:spLocks noGrp="1"/>
          </p:cNvSpPr>
          <p:nvPr>
            <p:ph type="dt" sz="half" idx="10"/>
          </p:nvPr>
        </p:nvSpPr>
        <p:spPr/>
        <p:txBody>
          <a:bodyPr/>
          <a:lstStyle/>
          <a:p>
            <a:fld id="{66C36E63-7EAB-4402-AC17-DC96F08ECF58}" type="datetimeFigureOut">
              <a:rPr lang="fr-CA" smtClean="0"/>
              <a:t>2026-09-16</a:t>
            </a:fld>
            <a:endParaRPr lang="fr-CA"/>
          </a:p>
        </p:txBody>
      </p:sp>
      <p:sp>
        <p:nvSpPr>
          <p:cNvPr id="8" name="Espace réservé du pied de page 7"/>
          <p:cNvSpPr>
            <a:spLocks noGrp="1"/>
          </p:cNvSpPr>
          <p:nvPr>
            <p:ph type="ftr" sz="quarter" idx="11"/>
          </p:nvPr>
        </p:nvSpPr>
        <p:spPr/>
        <p:txBody>
          <a:bodyPr/>
          <a:lstStyle/>
          <a:p>
            <a:endParaRPr lang="fr-CA"/>
          </a:p>
        </p:txBody>
      </p:sp>
      <p:sp>
        <p:nvSpPr>
          <p:cNvPr id="9" name="Espace réservé du numéro de diapositive 8"/>
          <p:cNvSpPr>
            <a:spLocks noGrp="1"/>
          </p:cNvSpPr>
          <p:nvPr>
            <p:ph type="sldNum" sz="quarter" idx="12"/>
          </p:nvPr>
        </p:nvSpPr>
        <p:spPr/>
        <p:txBody>
          <a:bodyPr/>
          <a:lstStyle/>
          <a:p>
            <a:fld id="{236EA4FC-1FE8-42D8-8513-A3F86A5AC2FA}" type="slidenum">
              <a:rPr lang="fr-CA" smtClean="0"/>
              <a:t>‹N°›</a:t>
            </a:fld>
            <a:endParaRPr lang="fr-CA"/>
          </a:p>
        </p:txBody>
      </p:sp>
    </p:spTree>
    <p:extLst>
      <p:ext uri="{BB962C8B-B14F-4D97-AF65-F5344CB8AC3E}">
        <p14:creationId xmlns:p14="http://schemas.microsoft.com/office/powerpoint/2010/main" val="32332993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5"/>
            <a:ext cx="6705600" cy="1325563"/>
          </a:xfrm>
        </p:spPr>
        <p:txBody>
          <a:bodyPr/>
          <a:lstStyle/>
          <a:p>
            <a:r>
              <a:rPr lang="fr-FR"/>
              <a:t>Modifiez le style du titre</a:t>
            </a:r>
            <a:endParaRPr lang="fr-CA"/>
          </a:p>
        </p:txBody>
      </p:sp>
      <p:sp>
        <p:nvSpPr>
          <p:cNvPr id="3" name="Espace réservé de la date 2"/>
          <p:cNvSpPr>
            <a:spLocks noGrp="1"/>
          </p:cNvSpPr>
          <p:nvPr>
            <p:ph type="dt" sz="half" idx="10"/>
          </p:nvPr>
        </p:nvSpPr>
        <p:spPr/>
        <p:txBody>
          <a:bodyPr/>
          <a:lstStyle/>
          <a:p>
            <a:fld id="{66C36E63-7EAB-4402-AC17-DC96F08ECF58}" type="datetimeFigureOut">
              <a:rPr lang="fr-CA" smtClean="0"/>
              <a:t>2026-09-16</a:t>
            </a:fld>
            <a:endParaRPr lang="fr-CA"/>
          </a:p>
        </p:txBody>
      </p:sp>
      <p:sp>
        <p:nvSpPr>
          <p:cNvPr id="4" name="Espace réservé du pied de page 3"/>
          <p:cNvSpPr>
            <a:spLocks noGrp="1"/>
          </p:cNvSpPr>
          <p:nvPr>
            <p:ph type="ftr" sz="quarter" idx="11"/>
          </p:nvPr>
        </p:nvSpPr>
        <p:spPr/>
        <p:txBody>
          <a:bodyPr/>
          <a:lstStyle/>
          <a:p>
            <a:endParaRPr lang="fr-CA"/>
          </a:p>
        </p:txBody>
      </p:sp>
      <p:sp>
        <p:nvSpPr>
          <p:cNvPr id="5" name="Espace réservé du numéro de diapositive 4"/>
          <p:cNvSpPr>
            <a:spLocks noGrp="1"/>
          </p:cNvSpPr>
          <p:nvPr>
            <p:ph type="sldNum" sz="quarter" idx="12"/>
          </p:nvPr>
        </p:nvSpPr>
        <p:spPr/>
        <p:txBody>
          <a:bodyPr/>
          <a:lstStyle/>
          <a:p>
            <a:fld id="{236EA4FC-1FE8-42D8-8513-A3F86A5AC2FA}" type="slidenum">
              <a:rPr lang="fr-CA" smtClean="0"/>
              <a:t>‹N°›</a:t>
            </a:fld>
            <a:endParaRPr lang="fr-CA"/>
          </a:p>
        </p:txBody>
      </p:sp>
    </p:spTree>
    <p:extLst>
      <p:ext uri="{BB962C8B-B14F-4D97-AF65-F5344CB8AC3E}">
        <p14:creationId xmlns:p14="http://schemas.microsoft.com/office/powerpoint/2010/main" val="38629957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66C36E63-7EAB-4402-AC17-DC96F08ECF58}" type="datetimeFigureOut">
              <a:rPr lang="fr-CA" smtClean="0"/>
              <a:t>2026-09-16</a:t>
            </a:fld>
            <a:endParaRPr lang="fr-CA"/>
          </a:p>
        </p:txBody>
      </p:sp>
      <p:sp>
        <p:nvSpPr>
          <p:cNvPr id="3" name="Espace réservé du pied de page 2"/>
          <p:cNvSpPr>
            <a:spLocks noGrp="1"/>
          </p:cNvSpPr>
          <p:nvPr>
            <p:ph type="ftr" sz="quarter" idx="11"/>
          </p:nvPr>
        </p:nvSpPr>
        <p:spPr/>
        <p:txBody>
          <a:bodyPr/>
          <a:lstStyle/>
          <a:p>
            <a:endParaRPr lang="fr-CA"/>
          </a:p>
        </p:txBody>
      </p:sp>
      <p:sp>
        <p:nvSpPr>
          <p:cNvPr id="4" name="Espace réservé du numéro de diapositive 3"/>
          <p:cNvSpPr>
            <a:spLocks noGrp="1"/>
          </p:cNvSpPr>
          <p:nvPr>
            <p:ph type="sldNum" sz="quarter" idx="12"/>
          </p:nvPr>
        </p:nvSpPr>
        <p:spPr/>
        <p:txBody>
          <a:bodyPr/>
          <a:lstStyle/>
          <a:p>
            <a:fld id="{236EA4FC-1FE8-42D8-8513-A3F86A5AC2FA}" type="slidenum">
              <a:rPr lang="fr-CA" smtClean="0"/>
              <a:t>‹N°›</a:t>
            </a:fld>
            <a:endParaRPr lang="fr-CA"/>
          </a:p>
        </p:txBody>
      </p:sp>
    </p:spTree>
    <p:extLst>
      <p:ext uri="{BB962C8B-B14F-4D97-AF65-F5344CB8AC3E}">
        <p14:creationId xmlns:p14="http://schemas.microsoft.com/office/powerpoint/2010/main" val="37757723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CA"/>
          </a:p>
        </p:txBody>
      </p:sp>
      <p:sp>
        <p:nvSpPr>
          <p:cNvPr id="3" name="Espace réservé du conten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p:cNvSpPr>
            <a:spLocks noGrp="1"/>
          </p:cNvSpPr>
          <p:nvPr>
            <p:ph type="dt" sz="half" idx="10"/>
          </p:nvPr>
        </p:nvSpPr>
        <p:spPr/>
        <p:txBody>
          <a:bodyPr/>
          <a:lstStyle/>
          <a:p>
            <a:fld id="{66C36E63-7EAB-4402-AC17-DC96F08ECF58}" type="datetimeFigureOut">
              <a:rPr lang="fr-CA" smtClean="0"/>
              <a:t>2026-09-16</a:t>
            </a:fld>
            <a:endParaRPr lang="fr-CA"/>
          </a:p>
        </p:txBody>
      </p:sp>
      <p:sp>
        <p:nvSpPr>
          <p:cNvPr id="6" name="Espace réservé du pied de page 5"/>
          <p:cNvSpPr>
            <a:spLocks noGrp="1"/>
          </p:cNvSpPr>
          <p:nvPr>
            <p:ph type="ftr" sz="quarter" idx="11"/>
          </p:nvPr>
        </p:nvSpPr>
        <p:spPr/>
        <p:txBody>
          <a:bodyPr/>
          <a:lstStyle/>
          <a:p>
            <a:endParaRPr lang="fr-CA"/>
          </a:p>
        </p:txBody>
      </p:sp>
      <p:sp>
        <p:nvSpPr>
          <p:cNvPr id="7" name="Espace réservé du numéro de diapositive 6"/>
          <p:cNvSpPr>
            <a:spLocks noGrp="1"/>
          </p:cNvSpPr>
          <p:nvPr>
            <p:ph type="sldNum" sz="quarter" idx="12"/>
          </p:nvPr>
        </p:nvSpPr>
        <p:spPr/>
        <p:txBody>
          <a:bodyPr/>
          <a:lstStyle/>
          <a:p>
            <a:fld id="{236EA4FC-1FE8-42D8-8513-A3F86A5AC2FA}" type="slidenum">
              <a:rPr lang="fr-CA" smtClean="0"/>
              <a:t>‹N°›</a:t>
            </a:fld>
            <a:endParaRPr lang="fr-CA"/>
          </a:p>
        </p:txBody>
      </p:sp>
    </p:spTree>
    <p:extLst>
      <p:ext uri="{BB962C8B-B14F-4D97-AF65-F5344CB8AC3E}">
        <p14:creationId xmlns:p14="http://schemas.microsoft.com/office/powerpoint/2010/main" val="375115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CA"/>
          </a:p>
        </p:txBody>
      </p:sp>
      <p:sp>
        <p:nvSpPr>
          <p:cNvPr id="3" name="Espace réservé pour une imag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CA"/>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p:cNvSpPr>
            <a:spLocks noGrp="1"/>
          </p:cNvSpPr>
          <p:nvPr>
            <p:ph type="dt" sz="half" idx="10"/>
          </p:nvPr>
        </p:nvSpPr>
        <p:spPr/>
        <p:txBody>
          <a:bodyPr/>
          <a:lstStyle/>
          <a:p>
            <a:fld id="{66C36E63-7EAB-4402-AC17-DC96F08ECF58}" type="datetimeFigureOut">
              <a:rPr lang="fr-CA" smtClean="0"/>
              <a:t>2026-09-16</a:t>
            </a:fld>
            <a:endParaRPr lang="fr-CA"/>
          </a:p>
        </p:txBody>
      </p:sp>
      <p:sp>
        <p:nvSpPr>
          <p:cNvPr id="6" name="Espace réservé du pied de page 5"/>
          <p:cNvSpPr>
            <a:spLocks noGrp="1"/>
          </p:cNvSpPr>
          <p:nvPr>
            <p:ph type="ftr" sz="quarter" idx="11"/>
          </p:nvPr>
        </p:nvSpPr>
        <p:spPr/>
        <p:txBody>
          <a:bodyPr/>
          <a:lstStyle/>
          <a:p>
            <a:endParaRPr lang="fr-CA"/>
          </a:p>
        </p:txBody>
      </p:sp>
      <p:sp>
        <p:nvSpPr>
          <p:cNvPr id="7" name="Espace réservé du numéro de diapositive 6"/>
          <p:cNvSpPr>
            <a:spLocks noGrp="1"/>
          </p:cNvSpPr>
          <p:nvPr>
            <p:ph type="sldNum" sz="quarter" idx="12"/>
          </p:nvPr>
        </p:nvSpPr>
        <p:spPr/>
        <p:txBody>
          <a:bodyPr/>
          <a:lstStyle/>
          <a:p>
            <a:fld id="{236EA4FC-1FE8-42D8-8513-A3F86A5AC2FA}" type="slidenum">
              <a:rPr lang="fr-CA" smtClean="0"/>
              <a:t>‹N°›</a:t>
            </a:fld>
            <a:endParaRPr lang="fr-CA"/>
          </a:p>
        </p:txBody>
      </p:sp>
    </p:spTree>
    <p:extLst>
      <p:ext uri="{BB962C8B-B14F-4D97-AF65-F5344CB8AC3E}">
        <p14:creationId xmlns:p14="http://schemas.microsoft.com/office/powerpoint/2010/main" val="29646670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fr-CA"/>
          </a:p>
        </p:txBody>
      </p:sp>
      <p:sp>
        <p:nvSpPr>
          <p:cNvPr id="3" name="Espace réservé du texte vertical 2"/>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e la date 3"/>
          <p:cNvSpPr>
            <a:spLocks noGrp="1"/>
          </p:cNvSpPr>
          <p:nvPr>
            <p:ph type="dt" sz="half" idx="10"/>
          </p:nvPr>
        </p:nvSpPr>
        <p:spPr/>
        <p:txBody>
          <a:bodyPr/>
          <a:lstStyle/>
          <a:p>
            <a:fld id="{66C36E63-7EAB-4402-AC17-DC96F08ECF58}" type="datetimeFigureOut">
              <a:rPr lang="fr-CA" smtClean="0"/>
              <a:t>2026-09-16</a:t>
            </a:fld>
            <a:endParaRPr lang="fr-CA"/>
          </a:p>
        </p:txBody>
      </p:sp>
      <p:sp>
        <p:nvSpPr>
          <p:cNvPr id="5" name="Espace réservé du pied de page 4"/>
          <p:cNvSpPr>
            <a:spLocks noGrp="1"/>
          </p:cNvSpPr>
          <p:nvPr>
            <p:ph type="ftr" sz="quarter" idx="11"/>
          </p:nvPr>
        </p:nvSpPr>
        <p:spPr/>
        <p:txBody>
          <a:bodyPr/>
          <a:lstStyle/>
          <a:p>
            <a:endParaRPr lang="fr-CA"/>
          </a:p>
        </p:txBody>
      </p:sp>
      <p:sp>
        <p:nvSpPr>
          <p:cNvPr id="6" name="Espace réservé du numéro de diapositive 5"/>
          <p:cNvSpPr>
            <a:spLocks noGrp="1"/>
          </p:cNvSpPr>
          <p:nvPr>
            <p:ph type="sldNum" sz="quarter" idx="12"/>
          </p:nvPr>
        </p:nvSpPr>
        <p:spPr/>
        <p:txBody>
          <a:bodyPr/>
          <a:lstStyle/>
          <a:p>
            <a:fld id="{236EA4FC-1FE8-42D8-8513-A3F86A5AC2FA}" type="slidenum">
              <a:rPr lang="fr-CA" smtClean="0"/>
              <a:t>‹N°›</a:t>
            </a:fld>
            <a:endParaRPr lang="fr-CA"/>
          </a:p>
        </p:txBody>
      </p:sp>
    </p:spTree>
    <p:extLst>
      <p:ext uri="{BB962C8B-B14F-4D97-AF65-F5344CB8AC3E}">
        <p14:creationId xmlns:p14="http://schemas.microsoft.com/office/powerpoint/2010/main" val="27062020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0" y="365125"/>
            <a:ext cx="2628900" cy="5811838"/>
          </a:xfrm>
        </p:spPr>
        <p:txBody>
          <a:bodyPr vert="eaVert"/>
          <a:lstStyle/>
          <a:p>
            <a:r>
              <a:rPr lang="fr-FR"/>
              <a:t>Modifiez le style du titre</a:t>
            </a:r>
            <a:endParaRPr lang="fr-CA"/>
          </a:p>
        </p:txBody>
      </p:sp>
      <p:sp>
        <p:nvSpPr>
          <p:cNvPr id="3" name="Espace réservé du texte vertical 2"/>
          <p:cNvSpPr>
            <a:spLocks noGrp="1"/>
          </p:cNvSpPr>
          <p:nvPr>
            <p:ph type="body" orient="vert" idx="1"/>
          </p:nvPr>
        </p:nvSpPr>
        <p:spPr>
          <a:xfrm>
            <a:off x="838200" y="365125"/>
            <a:ext cx="7734300" cy="5811838"/>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e la date 3"/>
          <p:cNvSpPr>
            <a:spLocks noGrp="1"/>
          </p:cNvSpPr>
          <p:nvPr>
            <p:ph type="dt" sz="half" idx="10"/>
          </p:nvPr>
        </p:nvSpPr>
        <p:spPr/>
        <p:txBody>
          <a:bodyPr/>
          <a:lstStyle/>
          <a:p>
            <a:fld id="{66C36E63-7EAB-4402-AC17-DC96F08ECF58}" type="datetimeFigureOut">
              <a:rPr lang="fr-CA" smtClean="0"/>
              <a:t>2026-09-16</a:t>
            </a:fld>
            <a:endParaRPr lang="fr-CA"/>
          </a:p>
        </p:txBody>
      </p:sp>
      <p:sp>
        <p:nvSpPr>
          <p:cNvPr id="5" name="Espace réservé du pied de page 4"/>
          <p:cNvSpPr>
            <a:spLocks noGrp="1"/>
          </p:cNvSpPr>
          <p:nvPr>
            <p:ph type="ftr" sz="quarter" idx="11"/>
          </p:nvPr>
        </p:nvSpPr>
        <p:spPr/>
        <p:txBody>
          <a:bodyPr/>
          <a:lstStyle/>
          <a:p>
            <a:endParaRPr lang="fr-CA"/>
          </a:p>
        </p:txBody>
      </p:sp>
      <p:sp>
        <p:nvSpPr>
          <p:cNvPr id="6" name="Espace réservé du numéro de diapositive 5"/>
          <p:cNvSpPr>
            <a:spLocks noGrp="1"/>
          </p:cNvSpPr>
          <p:nvPr>
            <p:ph type="sldNum" sz="quarter" idx="12"/>
          </p:nvPr>
        </p:nvSpPr>
        <p:spPr/>
        <p:txBody>
          <a:bodyPr/>
          <a:lstStyle/>
          <a:p>
            <a:fld id="{236EA4FC-1FE8-42D8-8513-A3F86A5AC2FA}" type="slidenum">
              <a:rPr lang="fr-CA" smtClean="0"/>
              <a:t>‹N°›</a:t>
            </a:fld>
            <a:endParaRPr lang="fr-CA"/>
          </a:p>
        </p:txBody>
      </p:sp>
    </p:spTree>
    <p:extLst>
      <p:ext uri="{BB962C8B-B14F-4D97-AF65-F5344CB8AC3E}">
        <p14:creationId xmlns:p14="http://schemas.microsoft.com/office/powerpoint/2010/main" val="32571951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6688667" cy="1325563"/>
          </a:xfrm>
          <a:prstGeom prst="rect">
            <a:avLst/>
          </a:prstGeom>
        </p:spPr>
        <p:txBody>
          <a:bodyPr vert="horz" lIns="91440" tIns="45720" rIns="91440" bIns="45720" rtlCol="0" anchor="ctr">
            <a:normAutofit/>
          </a:bodyPr>
          <a:lstStyle/>
          <a:p>
            <a:r>
              <a:rPr lang="fr-FR" dirty="0"/>
              <a:t>Modifiez le style du titre</a:t>
            </a:r>
            <a:endParaRPr lang="fr-CA" dirty="0"/>
          </a:p>
        </p:txBody>
      </p:sp>
      <p:sp>
        <p:nvSpPr>
          <p:cNvPr id="3" name="Espace réservé du texte 2"/>
          <p:cNvSpPr>
            <a:spLocks noGrp="1"/>
          </p:cNvSpPr>
          <p:nvPr>
            <p:ph type="body" idx="1"/>
          </p:nvPr>
        </p:nvSpPr>
        <p:spPr>
          <a:xfrm>
            <a:off x="838200" y="1825625"/>
            <a:ext cx="6688667" cy="4351338"/>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6C36E63-7EAB-4402-AC17-DC96F08ECF58}" type="datetimeFigureOut">
              <a:rPr lang="fr-CA" smtClean="0"/>
              <a:t>2026-09-16</a:t>
            </a:fld>
            <a:endParaRPr lang="fr-CA"/>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CA"/>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36EA4FC-1FE8-42D8-8513-A3F86A5AC2FA}" type="slidenum">
              <a:rPr lang="fr-CA" smtClean="0"/>
              <a:t>‹N°›</a:t>
            </a:fld>
            <a:endParaRPr lang="fr-CA"/>
          </a:p>
        </p:txBody>
      </p:sp>
    </p:spTree>
    <p:extLst>
      <p:ext uri="{BB962C8B-B14F-4D97-AF65-F5344CB8AC3E}">
        <p14:creationId xmlns:p14="http://schemas.microsoft.com/office/powerpoint/2010/main" val="21295296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image" Target="../media/image29.emf"/><Relationship Id="rId1" Type="http://schemas.openxmlformats.org/officeDocument/2006/relationships/slideLayout" Target="../slideLayouts/slideLayout6.xml"/><Relationship Id="rId4" Type="http://schemas.openxmlformats.org/officeDocument/2006/relationships/image" Target="../media/image31.emf"/></Relationships>
</file>

<file path=ppt/slides/_rels/slide3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4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48.xml"/><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1.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hyperlink" Target="mailto:odile.farge@univ-angers.fr" TargetMode="External"/><Relationship Id="rId2" Type="http://schemas.openxmlformats.org/officeDocument/2006/relationships/notesSlide" Target="../notesSlides/notesSlide65.xml"/><Relationship Id="rId1" Type="http://schemas.openxmlformats.org/officeDocument/2006/relationships/slideLayout" Target="../slideLayouts/slideLayout2.xml"/><Relationship Id="rId4" Type="http://schemas.openxmlformats.org/officeDocument/2006/relationships/hyperlink" Target="mailto:odile.farge@gmail.com" TargetMode="Externa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hyperlink" Target="https://ici.radio-canada.ca/info/2020/06/deces-morts-covid-19-coronavirus-provinces-repartition-visualisation-3d/index-en.html" TargetMode="External"/><Relationship Id="rId2" Type="http://schemas.openxmlformats.org/officeDocument/2006/relationships/notesSlide" Target="../notesSlides/notesSlide78.xml"/><Relationship Id="rId1" Type="http://schemas.openxmlformats.org/officeDocument/2006/relationships/slideLayout" Target="../slideLayouts/slideLayout2.xml"/><Relationship Id="rId4" Type="http://schemas.openxmlformats.org/officeDocument/2006/relationships/image" Target="../media/image82.png"/></Relationships>
</file>

<file path=ppt/slides/_rels/slide105.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hyperlink" Target="https://www.chicagotribune.com/news/ct-xpm-2008-04-05-0804040269-story.html" TargetMode="External"/><Relationship Id="rId2" Type="http://schemas.openxmlformats.org/officeDocument/2006/relationships/notesSlide" Target="../notesSlides/notesSlide81.xml"/><Relationship Id="rId1" Type="http://schemas.openxmlformats.org/officeDocument/2006/relationships/slideLayout" Target="../slideLayouts/slideLayout2.xml"/><Relationship Id="rId5" Type="http://schemas.openxmlformats.org/officeDocument/2006/relationships/image" Target="../media/image85.png"/><Relationship Id="rId4" Type="http://schemas.openxmlformats.org/officeDocument/2006/relationships/hyperlink" Target="https://www.eriehistory.org/blog/ida-tarbell-the-muckraker-that-challenged-rockefeller" TargetMode="External"/></Relationships>
</file>

<file path=ppt/slides/_rels/slide108.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88.png"/><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3" Type="http://schemas.openxmlformats.org/officeDocument/2006/relationships/hyperlink" Target="https://www-cairn-info.buadistant.univ-angers.fr/l-histoire-immediate--9782200277390-page-105.htm#no14" TargetMode="External"/><Relationship Id="rId2" Type="http://schemas.openxmlformats.org/officeDocument/2006/relationships/notesSlide" Target="../notesSlides/notesSlide85.xml"/><Relationship Id="rId1" Type="http://schemas.openxmlformats.org/officeDocument/2006/relationships/slideLayout" Target="../slideLayouts/slideLayout2.xml"/><Relationship Id="rId4" Type="http://schemas.openxmlformats.org/officeDocument/2006/relationships/image" Target="../media/image92.png"/></Relationships>
</file>

<file path=ppt/slides/_rels/slide115.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87.xml"/><Relationship Id="rId1" Type="http://schemas.openxmlformats.org/officeDocument/2006/relationships/slideLayout" Target="../slideLayouts/slideLayout2.xml"/><Relationship Id="rId5" Type="http://schemas.openxmlformats.org/officeDocument/2006/relationships/image" Target="../media/image96.png"/><Relationship Id="rId4" Type="http://schemas.openxmlformats.org/officeDocument/2006/relationships/image" Target="../media/image95.png"/></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3" Type="http://schemas.openxmlformats.org/officeDocument/2006/relationships/hyperlink" Target="https://www.radiofrance.fr/franceculture/podcasts/pixel/qu-est-ce-qu-etre-journaliste-aujourd-hui-3969556" TargetMode="External"/><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3" Type="http://schemas.openxmlformats.org/officeDocument/2006/relationships/hyperlink" Target="https://www.publicsenat.fr/article/debat/julia-cage-ce-n-est-pas-le-travail-d-un-journaliste-de-suivre-les-reseaux-sociaux" TargetMode="External"/><Relationship Id="rId2" Type="http://schemas.openxmlformats.org/officeDocument/2006/relationships/notesSlide" Target="../notesSlides/notesSlide96.xml"/><Relationship Id="rId1" Type="http://schemas.openxmlformats.org/officeDocument/2006/relationships/slideLayout" Target="../slideLayouts/slideLayout2.xml"/><Relationship Id="rId4" Type="http://schemas.openxmlformats.org/officeDocument/2006/relationships/image" Target="../media/image97.png"/></Relationships>
</file>

<file path=ppt/slides/_rels/slide13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image" Target="../media/image9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normAutofit/>
          </a:bodyPr>
          <a:lstStyle/>
          <a:p>
            <a:r>
              <a:rPr lang="fr-CA" altLang="fr-FR" dirty="0">
                <a:solidFill>
                  <a:srgbClr val="3494BA"/>
                </a:solidFill>
              </a:rPr>
              <a:t>Le journalisme</a:t>
            </a:r>
            <a:endParaRPr lang="fr-CA" dirty="0"/>
          </a:p>
        </p:txBody>
      </p:sp>
      <p:sp>
        <p:nvSpPr>
          <p:cNvPr id="3" name="Sous-titre 2"/>
          <p:cNvSpPr>
            <a:spLocks noGrp="1"/>
          </p:cNvSpPr>
          <p:nvPr>
            <p:ph type="subTitle" idx="1"/>
          </p:nvPr>
        </p:nvSpPr>
        <p:spPr/>
        <p:txBody>
          <a:bodyPr>
            <a:normAutofit/>
          </a:bodyPr>
          <a:lstStyle/>
          <a:p>
            <a:r>
              <a:rPr lang="fr-CA" altLang="fr-FR" sz="3200" dirty="0">
                <a:solidFill>
                  <a:srgbClr val="3494BA"/>
                </a:solidFill>
              </a:rPr>
              <a:t>histoire et techniques</a:t>
            </a:r>
          </a:p>
        </p:txBody>
      </p:sp>
      <p:pic>
        <p:nvPicPr>
          <p:cNvPr id="4"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669545" y="5349875"/>
            <a:ext cx="1822739" cy="1160319"/>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 name="Rectangle 4"/>
          <p:cNvSpPr/>
          <p:nvPr/>
        </p:nvSpPr>
        <p:spPr>
          <a:xfrm>
            <a:off x="347134" y="5863863"/>
            <a:ext cx="6096000" cy="677108"/>
          </a:xfrm>
          <a:prstGeom prst="rect">
            <a:avLst/>
          </a:prstGeom>
        </p:spPr>
        <p:txBody>
          <a:bodyPr>
            <a:spAutoFit/>
          </a:bodyPr>
          <a:lstStyle/>
          <a:p>
            <a:r>
              <a:rPr lang="fr-FR" altLang="fr-FR" dirty="0">
                <a:solidFill>
                  <a:srgbClr val="58B6C0"/>
                </a:solidFill>
              </a:rPr>
              <a:t>Odile Farge</a:t>
            </a:r>
          </a:p>
          <a:p>
            <a:endParaRPr lang="fr-CA" altLang="fr-FR" sz="2000" dirty="0"/>
          </a:p>
        </p:txBody>
      </p:sp>
    </p:spTree>
    <p:extLst>
      <p:ext uri="{BB962C8B-B14F-4D97-AF65-F5344CB8AC3E}">
        <p14:creationId xmlns:p14="http://schemas.microsoft.com/office/powerpoint/2010/main" val="37510680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a:t>Objectifs</a:t>
            </a:r>
            <a:endParaRPr lang="fr-CA" dirty="0"/>
          </a:p>
        </p:txBody>
      </p:sp>
      <p:sp>
        <p:nvSpPr>
          <p:cNvPr id="7" name="Espace réservé du contenu 6"/>
          <p:cNvSpPr>
            <a:spLocks noGrp="1"/>
          </p:cNvSpPr>
          <p:nvPr>
            <p:ph idx="1"/>
          </p:nvPr>
        </p:nvSpPr>
        <p:spPr>
          <a:xfrm>
            <a:off x="838200" y="1825625"/>
            <a:ext cx="6807200" cy="4351338"/>
          </a:xfrm>
        </p:spPr>
        <p:txBody>
          <a:bodyPr/>
          <a:lstStyle/>
          <a:p>
            <a:r>
              <a:rPr lang="fr-CA" altLang="fr-FR" dirty="0"/>
              <a:t>12 HEURES (6 cours de 2 heures)</a:t>
            </a:r>
          </a:p>
          <a:p>
            <a:r>
              <a:rPr lang="fr-FR" altLang="fr-FR" dirty="0"/>
              <a:t>Présentation de l’histoire du journalisme. De l’invention de l’imprimerie jusqu’au développement des nouvelles technologies, étude des différentes typologies, des facteurs sociologiques, économiques et culturels qui influencent l’activité journalistique. Analyse des processus et enjeux actuels liés aux outils numériques.</a:t>
            </a:r>
          </a:p>
        </p:txBody>
      </p:sp>
      <p:pic>
        <p:nvPicPr>
          <p:cNvPr id="8" name="Espace réservé du contenu 3"/>
          <p:cNvPicPr>
            <a:picLocks noChangeAspect="1"/>
          </p:cNvPicPr>
          <p:nvPr/>
        </p:nvPicPr>
        <p:blipFill rotWithShape="1">
          <a:blip r:embed="rId2">
            <a:extLst>
              <a:ext uri="{28A0092B-C50C-407E-A947-70E740481C1C}">
                <a14:useLocalDpi xmlns:a14="http://schemas.microsoft.com/office/drawing/2010/main" val="0"/>
              </a:ext>
            </a:extLst>
          </a:blip>
          <a:srcRect l="34458" r="25194"/>
          <a:stretch/>
        </p:blipFill>
        <p:spPr>
          <a:xfrm>
            <a:off x="8044643" y="0"/>
            <a:ext cx="4147357" cy="6858000"/>
          </a:xfrm>
          <a:prstGeom prst="rect">
            <a:avLst/>
          </a:prstGeom>
        </p:spPr>
      </p:pic>
    </p:spTree>
    <p:extLst>
      <p:ext uri="{BB962C8B-B14F-4D97-AF65-F5344CB8AC3E}">
        <p14:creationId xmlns:p14="http://schemas.microsoft.com/office/powerpoint/2010/main" val="16720132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a:t>Objectifs</a:t>
            </a:r>
            <a:endParaRPr lang="fr-CA" dirty="0"/>
          </a:p>
        </p:txBody>
      </p:sp>
      <p:sp>
        <p:nvSpPr>
          <p:cNvPr id="7" name="Espace réservé du contenu 6"/>
          <p:cNvSpPr>
            <a:spLocks noGrp="1"/>
          </p:cNvSpPr>
          <p:nvPr>
            <p:ph idx="1"/>
          </p:nvPr>
        </p:nvSpPr>
        <p:spPr>
          <a:xfrm>
            <a:off x="838200" y="1825625"/>
            <a:ext cx="6824133" cy="4351338"/>
          </a:xfrm>
        </p:spPr>
        <p:txBody>
          <a:bodyPr/>
          <a:lstStyle/>
          <a:p>
            <a:r>
              <a:rPr lang="fr-CA" altLang="fr-FR" dirty="0"/>
              <a:t>Former à la réflexion personnelle, à l’organisation d’une pensée argumentée et à la rigueur intellectuelle en fournissant des outils méthodologiques variés, utiles au niveau de la licence, mais susceptibles d’être réinvestis dans des situations ultérieures : départ en Erasmus, entrée en master et début de la vie professionnelle.*</a:t>
            </a:r>
          </a:p>
          <a:p>
            <a:endParaRPr lang="fr-CA" altLang="fr-FR" dirty="0"/>
          </a:p>
          <a:p>
            <a:pPr marL="0" indent="0">
              <a:buNone/>
            </a:pPr>
            <a:r>
              <a:rPr lang="fr-CA" altLang="fr-FR" sz="2000" i="1" dirty="0"/>
              <a:t>* Plaquette de présentation licence</a:t>
            </a:r>
          </a:p>
        </p:txBody>
      </p:sp>
      <p:pic>
        <p:nvPicPr>
          <p:cNvPr id="8" name="Espace réservé du contenu 3"/>
          <p:cNvPicPr>
            <a:picLocks noChangeAspect="1"/>
          </p:cNvPicPr>
          <p:nvPr/>
        </p:nvPicPr>
        <p:blipFill rotWithShape="1">
          <a:blip r:embed="rId2">
            <a:extLst>
              <a:ext uri="{28A0092B-C50C-407E-A947-70E740481C1C}">
                <a14:useLocalDpi xmlns:a14="http://schemas.microsoft.com/office/drawing/2010/main" val="0"/>
              </a:ext>
            </a:extLst>
          </a:blip>
          <a:srcRect l="34458" r="25194"/>
          <a:stretch/>
        </p:blipFill>
        <p:spPr>
          <a:xfrm>
            <a:off x="8044643" y="0"/>
            <a:ext cx="4147357" cy="6858000"/>
          </a:xfrm>
          <a:prstGeom prst="rect">
            <a:avLst/>
          </a:prstGeom>
        </p:spPr>
      </p:pic>
    </p:spTree>
    <p:extLst>
      <p:ext uri="{BB962C8B-B14F-4D97-AF65-F5344CB8AC3E}">
        <p14:creationId xmlns:p14="http://schemas.microsoft.com/office/powerpoint/2010/main" val="38357049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40688" y="0"/>
            <a:ext cx="4572000" cy="6858000"/>
          </a:xfrm>
          <a:prstGeom prst="rect">
            <a:avLst/>
          </a:prstGeom>
        </p:spPr>
      </p:pic>
      <p:sp>
        <p:nvSpPr>
          <p:cNvPr id="2" name="Titre 1"/>
          <p:cNvSpPr>
            <a:spLocks noGrp="1"/>
          </p:cNvSpPr>
          <p:nvPr>
            <p:ph type="title"/>
          </p:nvPr>
        </p:nvSpPr>
        <p:spPr/>
        <p:txBody>
          <a:bodyPr/>
          <a:lstStyle/>
          <a:p>
            <a:r>
              <a:rPr lang="fr-CA"/>
              <a:t>Calendrier</a:t>
            </a:r>
            <a:endParaRPr lang="fr-CA" dirty="0"/>
          </a:p>
        </p:txBody>
      </p:sp>
      <p:sp>
        <p:nvSpPr>
          <p:cNvPr id="3" name="Espace réservé du contenu 2"/>
          <p:cNvSpPr>
            <a:spLocks noGrp="1"/>
          </p:cNvSpPr>
          <p:nvPr>
            <p:ph idx="1"/>
          </p:nvPr>
        </p:nvSpPr>
        <p:spPr>
          <a:xfrm>
            <a:off x="764088" y="2235895"/>
            <a:ext cx="7276600" cy="4256980"/>
          </a:xfrm>
          <a:solidFill>
            <a:schemeClr val="bg1"/>
          </a:solidFill>
        </p:spPr>
        <p:txBody>
          <a:bodyPr>
            <a:noAutofit/>
          </a:bodyPr>
          <a:lstStyle/>
          <a:p>
            <a:pPr>
              <a:buClr>
                <a:srgbClr val="58B6C0"/>
              </a:buClr>
              <a:buSzPct val="92000"/>
              <a:buFont typeface="Wingdings 2" panose="05020102010507070707" pitchFamily="18" charset="2"/>
              <a:buChar char=""/>
              <a:defRPr/>
            </a:pPr>
            <a:r>
              <a:rPr lang="fr-CA" altLang="fr-FR" sz="2000" b="1" strike="sngStrike" dirty="0"/>
              <a:t>(37) |</a:t>
            </a:r>
            <a:r>
              <a:rPr lang="pt-BR" altLang="fr-FR" sz="2000" b="1" strike="sngStrike" dirty="0">
                <a:solidFill>
                  <a:srgbClr val="00B050"/>
                </a:solidFill>
              </a:rPr>
              <a:t>MERCREDI 09 SEPTEMBRE – 2 H 00 ( 17h30-19h30 ) </a:t>
            </a:r>
          </a:p>
          <a:p>
            <a:pPr lvl="1">
              <a:buClr>
                <a:srgbClr val="58B6C0"/>
              </a:buClr>
              <a:buSzPct val="92000"/>
              <a:buFont typeface="Wingdings 2" panose="05020102010507070707" pitchFamily="18" charset="2"/>
              <a:buChar char=""/>
              <a:defRPr/>
            </a:pPr>
            <a:r>
              <a:rPr lang="pt-BR" altLang="fr-FR" sz="1600" b="1" dirty="0">
                <a:solidFill>
                  <a:srgbClr val="00B050"/>
                </a:solidFill>
              </a:rPr>
              <a:t>=&gt; A REPROGRAMMER </a:t>
            </a:r>
            <a:endParaRPr lang="fr-CA" altLang="fr-FR" sz="2000" dirty="0"/>
          </a:p>
          <a:p>
            <a:pPr>
              <a:buClr>
                <a:srgbClr val="58B6C0"/>
              </a:buClr>
              <a:buSzPct val="92000"/>
              <a:buFont typeface="Wingdings 2" panose="05020102010507070707" pitchFamily="18" charset="2"/>
              <a:buChar char=""/>
              <a:defRPr/>
            </a:pPr>
            <a:r>
              <a:rPr lang="fr-CA" altLang="fr-FR" sz="2000" dirty="0"/>
              <a:t>(38) |</a:t>
            </a:r>
            <a:r>
              <a:rPr lang="pt-BR" altLang="fr-FR" sz="2000" dirty="0">
                <a:solidFill>
                  <a:srgbClr val="00B050"/>
                </a:solidFill>
              </a:rPr>
              <a:t>MERCREDI 16 SEPTEMBRE – 2 H 00 ( 17h30-19h30 ) </a:t>
            </a:r>
          </a:p>
          <a:p>
            <a:pPr>
              <a:buClr>
                <a:srgbClr val="58B6C0"/>
              </a:buClr>
              <a:buSzPct val="92000"/>
              <a:buFont typeface="Wingdings 2" panose="05020102010507070707" pitchFamily="18" charset="2"/>
              <a:buChar char=""/>
            </a:pPr>
            <a:r>
              <a:rPr lang="fr-CA" altLang="fr-FR" sz="2000" dirty="0"/>
              <a:t>(40) |</a:t>
            </a:r>
            <a:r>
              <a:rPr lang="pt-BR" altLang="fr-FR" sz="2000" dirty="0">
                <a:solidFill>
                  <a:srgbClr val="00B050"/>
                </a:solidFill>
              </a:rPr>
              <a:t>MERCREDI 30 SEPTEMBRE – 2 H 00 ( 17h30-19h30 ) </a:t>
            </a:r>
          </a:p>
          <a:p>
            <a:pPr>
              <a:buClr>
                <a:srgbClr val="58B6C0"/>
              </a:buClr>
              <a:buSzPct val="92000"/>
              <a:buFont typeface="Wingdings 2" panose="05020102010507070707" pitchFamily="18" charset="2"/>
              <a:buChar char=""/>
            </a:pPr>
            <a:r>
              <a:rPr lang="fr-CA" altLang="fr-FR" sz="2000" dirty="0"/>
              <a:t>(42) |</a:t>
            </a:r>
            <a:r>
              <a:rPr lang="pt-BR" altLang="fr-FR" sz="2000">
                <a:solidFill>
                  <a:srgbClr val="00B050"/>
                </a:solidFill>
              </a:rPr>
              <a:t>MERCREDI 14 </a:t>
            </a:r>
            <a:r>
              <a:rPr lang="pt-BR" altLang="fr-FR" sz="2000" dirty="0">
                <a:solidFill>
                  <a:srgbClr val="00B050"/>
                </a:solidFill>
              </a:rPr>
              <a:t>OCTOBRE – 2 H 00 ( 17h30-19h30 ) </a:t>
            </a:r>
          </a:p>
          <a:p>
            <a:pPr>
              <a:buClr>
                <a:srgbClr val="58B6C0"/>
              </a:buClr>
              <a:buSzPct val="92000"/>
              <a:buFont typeface="Wingdings 2" panose="05020102010507070707" pitchFamily="18" charset="2"/>
              <a:buChar char=""/>
            </a:pPr>
            <a:r>
              <a:rPr lang="fr-CA" altLang="fr-FR" sz="2000" dirty="0"/>
              <a:t>(43) |</a:t>
            </a:r>
            <a:r>
              <a:rPr lang="pt-BR" altLang="fr-FR" sz="2000" dirty="0">
                <a:solidFill>
                  <a:srgbClr val="00B050"/>
                </a:solidFill>
              </a:rPr>
              <a:t>MERCREDI 21 OCTOBRE – 2 H 00 ( 17h30-19h30 )</a:t>
            </a:r>
          </a:p>
          <a:p>
            <a:pPr>
              <a:buClr>
                <a:srgbClr val="58B6C0"/>
              </a:buClr>
              <a:buSzPct val="92000"/>
              <a:buFont typeface="Wingdings 2" panose="05020102010507070707" pitchFamily="18" charset="2"/>
              <a:buChar char=""/>
            </a:pPr>
            <a:r>
              <a:rPr lang="fr-CA" altLang="fr-FR" sz="2000" b="1" strike="sngStrike" dirty="0"/>
              <a:t>(45) |</a:t>
            </a:r>
            <a:r>
              <a:rPr lang="fr-CA" altLang="fr-FR" sz="2000" b="1" strike="sngStrike" dirty="0">
                <a:solidFill>
                  <a:srgbClr val="00B050"/>
                </a:solidFill>
              </a:rPr>
              <a:t>MERCREDI 04 NOVEMBRE – 2 H 00 ( 17h30-19h30 )</a:t>
            </a:r>
          </a:p>
          <a:p>
            <a:pPr lvl="1">
              <a:buClr>
                <a:srgbClr val="58B6C0"/>
              </a:buClr>
              <a:buSzPct val="92000"/>
              <a:buFont typeface="Wingdings 2" panose="05020102010507070707" pitchFamily="18" charset="2"/>
              <a:buChar char=""/>
            </a:pPr>
            <a:r>
              <a:rPr lang="fr-CA" altLang="fr-FR" sz="1600" b="1" dirty="0">
                <a:solidFill>
                  <a:srgbClr val="00B050"/>
                </a:solidFill>
              </a:rPr>
              <a:t>A REPORTER</a:t>
            </a:r>
          </a:p>
          <a:p>
            <a:pPr>
              <a:buClr>
                <a:srgbClr val="58B6C0"/>
              </a:buClr>
              <a:buSzPct val="92000"/>
              <a:buFont typeface="Wingdings 2" panose="05020102010507070707" pitchFamily="18" charset="2"/>
              <a:buChar char=""/>
            </a:pPr>
            <a:r>
              <a:rPr lang="fr-CA" altLang="fr-FR" sz="2000" b="1" i="1" dirty="0">
                <a:solidFill>
                  <a:srgbClr val="00B050"/>
                </a:solidFill>
              </a:rPr>
              <a:t>MERCREDI 25 NOVEMBRE – 2 H 00 (15H30-17H30)</a:t>
            </a:r>
          </a:p>
          <a:p>
            <a:pPr>
              <a:buClr>
                <a:srgbClr val="58B6C0"/>
              </a:buClr>
              <a:buSzPct val="92000"/>
              <a:buFont typeface="Wingdings 2" panose="05020102010507070707" pitchFamily="18" charset="2"/>
              <a:buChar char=""/>
            </a:pPr>
            <a:r>
              <a:rPr lang="fr-CA" altLang="fr-FR" sz="2000" b="1" i="1" dirty="0">
                <a:solidFill>
                  <a:srgbClr val="00B050"/>
                </a:solidFill>
              </a:rPr>
              <a:t>MERCREDI 02 DÉCEMBRE – 2 H 00 (15H30-17H30)</a:t>
            </a:r>
          </a:p>
        </p:txBody>
      </p:sp>
    </p:spTree>
    <p:extLst>
      <p:ext uri="{BB962C8B-B14F-4D97-AF65-F5344CB8AC3E}">
        <p14:creationId xmlns:p14="http://schemas.microsoft.com/office/powerpoint/2010/main" val="42013117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a:t>A la fin du module, vous…</a:t>
            </a:r>
          </a:p>
        </p:txBody>
      </p:sp>
      <p:sp>
        <p:nvSpPr>
          <p:cNvPr id="3" name="Espace réservé du contenu 2"/>
          <p:cNvSpPr>
            <a:spLocks noGrp="1"/>
          </p:cNvSpPr>
          <p:nvPr>
            <p:ph idx="1"/>
          </p:nvPr>
        </p:nvSpPr>
        <p:spPr/>
        <p:txBody>
          <a:bodyPr>
            <a:normAutofit/>
          </a:bodyPr>
          <a:lstStyle/>
          <a:p>
            <a:r>
              <a:rPr lang="fr-CA" altLang="fr-FR" dirty="0"/>
              <a:t>COMPRENDREZ…</a:t>
            </a:r>
          </a:p>
          <a:p>
            <a:pPr lvl="1"/>
            <a:r>
              <a:rPr lang="fr-CA" altLang="fr-FR" dirty="0"/>
              <a:t>Les enjeux liés à la problématique du journalisme</a:t>
            </a:r>
          </a:p>
          <a:p>
            <a:pPr lvl="1"/>
            <a:r>
              <a:rPr lang="fr-CA" altLang="fr-FR" dirty="0"/>
              <a:t>Plus généralement l’écosystème journalistique.</a:t>
            </a:r>
          </a:p>
          <a:p>
            <a:pPr lvl="1"/>
            <a:endParaRPr lang="fr-CA" altLang="fr-FR" dirty="0"/>
          </a:p>
          <a:p>
            <a:r>
              <a:rPr lang="fr-CA" altLang="fr-FR" dirty="0"/>
              <a:t>AUREZ…</a:t>
            </a:r>
          </a:p>
          <a:p>
            <a:pPr lvl="1"/>
            <a:r>
              <a:rPr lang="fr-CA" altLang="fr-FR" dirty="0"/>
              <a:t>Développé votre esprit critique</a:t>
            </a:r>
          </a:p>
          <a:p>
            <a:pPr lvl="1"/>
            <a:r>
              <a:rPr lang="fr-CA" altLang="fr-FR" dirty="0"/>
              <a:t>Pris du recul sur les événements</a:t>
            </a:r>
          </a:p>
          <a:p>
            <a:pPr lvl="1"/>
            <a:endParaRPr lang="fr-CA" altLang="fr-FR" dirty="0"/>
          </a:p>
        </p:txBody>
      </p:sp>
      <p:pic>
        <p:nvPicPr>
          <p:cNvPr id="4" name="Imag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40688" y="0"/>
            <a:ext cx="4315752" cy="6858000"/>
          </a:xfrm>
          <a:prstGeom prst="rect">
            <a:avLst/>
          </a:prstGeom>
        </p:spPr>
      </p:pic>
    </p:spTree>
    <p:extLst>
      <p:ext uri="{BB962C8B-B14F-4D97-AF65-F5344CB8AC3E}">
        <p14:creationId xmlns:p14="http://schemas.microsoft.com/office/powerpoint/2010/main" val="34063490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a:t>Validation</a:t>
            </a:r>
          </a:p>
        </p:txBody>
      </p:sp>
      <p:sp>
        <p:nvSpPr>
          <p:cNvPr id="3" name="Espace réservé du contenu 2"/>
          <p:cNvSpPr>
            <a:spLocks noGrp="1"/>
          </p:cNvSpPr>
          <p:nvPr>
            <p:ph idx="1"/>
          </p:nvPr>
        </p:nvSpPr>
        <p:spPr/>
        <p:txBody>
          <a:bodyPr>
            <a:normAutofit/>
          </a:bodyPr>
          <a:lstStyle/>
          <a:p>
            <a:pPr lvl="1"/>
            <a:r>
              <a:rPr lang="fr-CA" altLang="fr-FR" dirty="0"/>
              <a:t>Présence </a:t>
            </a:r>
          </a:p>
          <a:p>
            <a:pPr lvl="1"/>
            <a:r>
              <a:rPr lang="fr-CA" altLang="fr-FR" dirty="0"/>
              <a:t>Ponctualité</a:t>
            </a:r>
          </a:p>
          <a:p>
            <a:pPr lvl="1"/>
            <a:r>
              <a:rPr lang="fr-CA" altLang="fr-FR" dirty="0"/>
              <a:t>Participation</a:t>
            </a:r>
          </a:p>
          <a:p>
            <a:pPr lvl="1"/>
            <a:endParaRPr lang="fr-CA" altLang="fr-FR" dirty="0"/>
          </a:p>
          <a:p>
            <a:pPr lvl="1"/>
            <a:r>
              <a:rPr lang="fr-CA" altLang="fr-FR" dirty="0"/>
              <a:t>Exercices demandés (revue de presse)</a:t>
            </a:r>
          </a:p>
          <a:p>
            <a:pPr lvl="1"/>
            <a:endParaRPr lang="fr-CA" altLang="fr-FR" dirty="0"/>
          </a:p>
          <a:p>
            <a:pPr lvl="1"/>
            <a:r>
              <a:rPr lang="fr-CA" altLang="fr-FR" dirty="0"/>
              <a:t>Exposé et dossier du dernier cours</a:t>
            </a:r>
          </a:p>
          <a:p>
            <a:pPr lvl="1"/>
            <a:endParaRPr lang="fr-CA" altLang="fr-FR" dirty="0"/>
          </a:p>
          <a:p>
            <a:pPr lvl="1"/>
            <a:endParaRPr lang="fr-CA" altLang="fr-FR" dirty="0"/>
          </a:p>
          <a:p>
            <a:pPr lvl="1"/>
            <a:endParaRPr lang="fr-CA" altLang="fr-FR" dirty="0"/>
          </a:p>
          <a:p>
            <a:pPr marL="457200" lvl="1" indent="0" algn="ctr">
              <a:buNone/>
            </a:pPr>
            <a:r>
              <a:rPr lang="fr-CA" altLang="fr-FR" dirty="0"/>
              <a:t>Une note sur 20</a:t>
            </a:r>
          </a:p>
        </p:txBody>
      </p:sp>
      <p:pic>
        <p:nvPicPr>
          <p:cNvPr id="4" name="Imag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40688" y="0"/>
            <a:ext cx="4572000" cy="6858000"/>
          </a:xfrm>
          <a:prstGeom prst="rect">
            <a:avLst/>
          </a:prstGeom>
        </p:spPr>
      </p:pic>
    </p:spTree>
    <p:extLst>
      <p:ext uri="{BB962C8B-B14F-4D97-AF65-F5344CB8AC3E}">
        <p14:creationId xmlns:p14="http://schemas.microsoft.com/office/powerpoint/2010/main" val="38374369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a:t>Sommaire des séances</a:t>
            </a:r>
          </a:p>
        </p:txBody>
      </p:sp>
      <p:sp>
        <p:nvSpPr>
          <p:cNvPr id="3" name="Espace réservé du contenu 2"/>
          <p:cNvSpPr>
            <a:spLocks noGrp="1"/>
          </p:cNvSpPr>
          <p:nvPr>
            <p:ph idx="1"/>
          </p:nvPr>
        </p:nvSpPr>
        <p:spPr/>
        <p:txBody>
          <a:bodyPr/>
          <a:lstStyle/>
          <a:p>
            <a:pPr lvl="1"/>
            <a:r>
              <a:rPr lang="fr-FR" altLang="fr-FR" dirty="0"/>
              <a:t>S01 – Introduction</a:t>
            </a:r>
          </a:p>
          <a:p>
            <a:pPr lvl="1"/>
            <a:endParaRPr lang="fr-FR" altLang="fr-FR" dirty="0"/>
          </a:p>
          <a:p>
            <a:pPr lvl="2"/>
            <a:r>
              <a:rPr lang="fr-FR" altLang="fr-FR" dirty="0"/>
              <a:t>Présentation (s)</a:t>
            </a:r>
          </a:p>
          <a:p>
            <a:pPr lvl="2"/>
            <a:endParaRPr lang="fr-FR" altLang="fr-FR" dirty="0"/>
          </a:p>
          <a:p>
            <a:pPr lvl="2"/>
            <a:r>
              <a:rPr lang="fr-FR" altLang="fr-FR" dirty="0"/>
              <a:t>Journalisme : ébauche d’une définition</a:t>
            </a:r>
          </a:p>
          <a:p>
            <a:pPr marL="914400" lvl="2" indent="0">
              <a:buNone/>
            </a:pPr>
            <a:endParaRPr lang="fr-FR" altLang="fr-FR" dirty="0"/>
          </a:p>
          <a:p>
            <a:pPr lvl="2"/>
            <a:r>
              <a:rPr lang="fr-FR" altLang="fr-FR" dirty="0"/>
              <a:t>Histoire rapide du journalisme (quelques dates)</a:t>
            </a:r>
          </a:p>
          <a:p>
            <a:pPr lvl="3"/>
            <a:r>
              <a:rPr lang="fr-FR" altLang="fr-FR" dirty="0"/>
              <a:t>De l’imprimerie au Web 2.0</a:t>
            </a:r>
          </a:p>
          <a:p>
            <a:pPr lvl="3"/>
            <a:r>
              <a:rPr lang="fr-FR" altLang="fr-FR" dirty="0"/>
              <a:t>Le Journalisme 4.0</a:t>
            </a:r>
          </a:p>
          <a:p>
            <a:pPr lvl="1"/>
            <a:endParaRPr lang="fr-FR" altLang="fr-FR" dirty="0"/>
          </a:p>
          <a:p>
            <a:pPr lvl="1"/>
            <a:r>
              <a:rPr lang="fr-FR" altLang="fr-FR" dirty="0"/>
              <a:t>Exercice : organisation des revues de presse</a:t>
            </a:r>
          </a:p>
        </p:txBody>
      </p:sp>
      <p:pic>
        <p:nvPicPr>
          <p:cNvPr id="5" name="Imag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40688" y="0"/>
            <a:ext cx="4898571" cy="6858000"/>
          </a:xfrm>
          <a:prstGeom prst="rect">
            <a:avLst/>
          </a:prstGeom>
        </p:spPr>
      </p:pic>
    </p:spTree>
    <p:extLst>
      <p:ext uri="{BB962C8B-B14F-4D97-AF65-F5344CB8AC3E}">
        <p14:creationId xmlns:p14="http://schemas.microsoft.com/office/powerpoint/2010/main" val="31576977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a:t>Sommaire des séances</a:t>
            </a:r>
            <a:endParaRPr lang="fr-CA" dirty="0"/>
          </a:p>
        </p:txBody>
      </p:sp>
      <p:sp>
        <p:nvSpPr>
          <p:cNvPr id="3" name="Espace réservé du contenu 2"/>
          <p:cNvSpPr>
            <a:spLocks noGrp="1"/>
          </p:cNvSpPr>
          <p:nvPr>
            <p:ph idx="1"/>
          </p:nvPr>
        </p:nvSpPr>
        <p:spPr/>
        <p:txBody>
          <a:bodyPr>
            <a:normAutofit lnSpcReduction="10000"/>
          </a:bodyPr>
          <a:lstStyle/>
          <a:p>
            <a:pPr lvl="1"/>
            <a:r>
              <a:rPr lang="fr-FR" altLang="fr-FR" dirty="0"/>
              <a:t>S02 – Les media</a:t>
            </a:r>
          </a:p>
          <a:p>
            <a:pPr lvl="2"/>
            <a:r>
              <a:rPr lang="fr-FR" altLang="fr-FR" dirty="0"/>
              <a:t>Définition(s) </a:t>
            </a:r>
          </a:p>
          <a:p>
            <a:pPr lvl="2"/>
            <a:r>
              <a:rPr lang="fr-FR" altLang="fr-FR" dirty="0"/>
              <a:t>Comprendre les média</a:t>
            </a:r>
          </a:p>
          <a:p>
            <a:pPr lvl="2"/>
            <a:r>
              <a:rPr lang="fr-FR" altLang="fr-FR" dirty="0"/>
              <a:t>Typologie</a:t>
            </a:r>
          </a:p>
          <a:p>
            <a:pPr lvl="2"/>
            <a:r>
              <a:rPr lang="fr-CA" altLang="fr-FR" dirty="0"/>
              <a:t>Liberté de la presse (date anniversaire)</a:t>
            </a:r>
          </a:p>
          <a:p>
            <a:pPr lvl="1"/>
            <a:endParaRPr lang="fr-FR" altLang="fr-FR" dirty="0"/>
          </a:p>
          <a:p>
            <a:pPr lvl="1"/>
            <a:r>
              <a:rPr lang="fr-FR" altLang="fr-FR" dirty="0"/>
              <a:t>S03 – Comment se fabrique l’information ? </a:t>
            </a:r>
          </a:p>
          <a:p>
            <a:pPr lvl="2"/>
            <a:r>
              <a:rPr lang="fr-CA" altLang="fr-FR" dirty="0"/>
              <a:t>Les outils du journalisme : la dimension « outillée » de la production d’information</a:t>
            </a:r>
          </a:p>
          <a:p>
            <a:pPr lvl="2"/>
            <a:r>
              <a:rPr lang="fr-CA" altLang="fr-FR" dirty="0"/>
              <a:t>Rôle et devoir du journaliste</a:t>
            </a:r>
          </a:p>
          <a:p>
            <a:pPr lvl="3"/>
            <a:r>
              <a:rPr lang="fr-CA" altLang="fr-FR" dirty="0"/>
              <a:t>Responsabilités éthiques et les devoirs publics des journalistes</a:t>
            </a:r>
          </a:p>
          <a:p>
            <a:pPr lvl="3"/>
            <a:r>
              <a:rPr lang="fr-CA" altLang="fr-FR" dirty="0"/>
              <a:t>Les différents métiers </a:t>
            </a:r>
          </a:p>
        </p:txBody>
      </p:sp>
      <p:pic>
        <p:nvPicPr>
          <p:cNvPr id="7" name="Imag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40688" y="0"/>
            <a:ext cx="4572000" cy="6858000"/>
          </a:xfrm>
          <a:prstGeom prst="rect">
            <a:avLst/>
          </a:prstGeom>
        </p:spPr>
      </p:pic>
    </p:spTree>
    <p:extLst>
      <p:ext uri="{BB962C8B-B14F-4D97-AF65-F5344CB8AC3E}">
        <p14:creationId xmlns:p14="http://schemas.microsoft.com/office/powerpoint/2010/main" val="8907415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a:t>Sommaire des séances</a:t>
            </a:r>
            <a:endParaRPr lang="fr-CA" dirty="0"/>
          </a:p>
        </p:txBody>
      </p:sp>
      <p:sp>
        <p:nvSpPr>
          <p:cNvPr id="3" name="Espace réservé du contenu 2"/>
          <p:cNvSpPr>
            <a:spLocks noGrp="1"/>
          </p:cNvSpPr>
          <p:nvPr>
            <p:ph idx="1"/>
          </p:nvPr>
        </p:nvSpPr>
        <p:spPr/>
        <p:txBody>
          <a:bodyPr/>
          <a:lstStyle/>
          <a:p>
            <a:pPr lvl="1"/>
            <a:r>
              <a:rPr lang="fr-FR" altLang="fr-FR" dirty="0"/>
              <a:t>S04 – Journalisme et Web</a:t>
            </a:r>
          </a:p>
          <a:p>
            <a:pPr lvl="2"/>
            <a:endParaRPr lang="fr-FR" altLang="fr-FR" dirty="0"/>
          </a:p>
          <a:p>
            <a:pPr lvl="2"/>
            <a:r>
              <a:rPr lang="fr-FR" altLang="fr-FR" dirty="0"/>
              <a:t>Les Réseaux Sociaux</a:t>
            </a:r>
          </a:p>
          <a:p>
            <a:pPr lvl="3"/>
            <a:r>
              <a:rPr lang="fr-FR" altLang="fr-FR" dirty="0"/>
              <a:t>S’en servir pour informer</a:t>
            </a:r>
          </a:p>
          <a:p>
            <a:pPr lvl="3"/>
            <a:r>
              <a:rPr lang="fr-FR" altLang="fr-FR" dirty="0"/>
              <a:t>Les Réseaux Sociaux comme outil de veille</a:t>
            </a:r>
          </a:p>
          <a:p>
            <a:pPr lvl="3"/>
            <a:endParaRPr lang="fr-FR" altLang="fr-FR" dirty="0"/>
          </a:p>
          <a:p>
            <a:pPr lvl="2"/>
            <a:r>
              <a:rPr lang="fr-CA" altLang="fr-FR" dirty="0"/>
              <a:t>=&gt; Journaliste citoyen</a:t>
            </a:r>
          </a:p>
          <a:p>
            <a:pPr lvl="3"/>
            <a:r>
              <a:rPr lang="fr-CA" altLang="fr-FR" dirty="0"/>
              <a:t>Dans de nombreux pays, une forme de « journalisme citoyen » est apparue avec le développement d'Internet et de la photographie numérique, permettant à des amateurs de diffuser textes et images sans passer par le filtre des médias.</a:t>
            </a:r>
          </a:p>
          <a:p>
            <a:pPr lvl="3"/>
            <a:endParaRPr lang="fr-CA" altLang="fr-FR" dirty="0"/>
          </a:p>
          <a:p>
            <a:pPr lvl="2"/>
            <a:r>
              <a:rPr lang="fr-CA" altLang="fr-FR" dirty="0"/>
              <a:t>Écrire pour le Web (cf. écrire pour les </a:t>
            </a:r>
            <a:r>
              <a:rPr lang="fr-CA" altLang="fr-FR" dirty="0" err="1"/>
              <a:t>medias</a:t>
            </a:r>
            <a:r>
              <a:rPr lang="fr-CA" altLang="fr-FR" dirty="0"/>
              <a:t>)</a:t>
            </a:r>
          </a:p>
        </p:txBody>
      </p:sp>
      <p:pic>
        <p:nvPicPr>
          <p:cNvPr id="7" name="Imag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40688" y="0"/>
            <a:ext cx="4576767" cy="6858000"/>
          </a:xfrm>
          <a:prstGeom prst="rect">
            <a:avLst/>
          </a:prstGeom>
        </p:spPr>
      </p:pic>
    </p:spTree>
    <p:extLst>
      <p:ext uri="{BB962C8B-B14F-4D97-AF65-F5344CB8AC3E}">
        <p14:creationId xmlns:p14="http://schemas.microsoft.com/office/powerpoint/2010/main" val="18155239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a:t>Sommaire des séances</a:t>
            </a:r>
            <a:endParaRPr lang="fr-CA" dirty="0"/>
          </a:p>
        </p:txBody>
      </p:sp>
      <p:sp>
        <p:nvSpPr>
          <p:cNvPr id="3" name="Espace réservé du contenu 2"/>
          <p:cNvSpPr>
            <a:spLocks noGrp="1"/>
          </p:cNvSpPr>
          <p:nvPr>
            <p:ph idx="1"/>
          </p:nvPr>
        </p:nvSpPr>
        <p:spPr/>
        <p:txBody>
          <a:bodyPr>
            <a:normAutofit/>
          </a:bodyPr>
          <a:lstStyle/>
          <a:p>
            <a:pPr lvl="1"/>
            <a:r>
              <a:rPr lang="fr-CA" altLang="fr-FR" dirty="0"/>
              <a:t>S05 – Réflexions autour de la thématique</a:t>
            </a:r>
          </a:p>
          <a:p>
            <a:pPr lvl="2"/>
            <a:r>
              <a:rPr lang="fr-CA" altLang="fr-FR" dirty="0"/>
              <a:t>Que défend le journalisme (notion de démocratie / liberté d’expression…)</a:t>
            </a:r>
          </a:p>
          <a:p>
            <a:pPr lvl="2"/>
            <a:r>
              <a:rPr lang="fr-CA" altLang="fr-FR" dirty="0"/>
              <a:t>Les relations entre journalisme et communication</a:t>
            </a:r>
          </a:p>
          <a:p>
            <a:pPr lvl="3"/>
            <a:r>
              <a:rPr lang="fr-CA" altLang="fr-FR" dirty="0"/>
              <a:t>Ex: la recherche d’information (appartient notamment aux sic)</a:t>
            </a:r>
          </a:p>
          <a:p>
            <a:pPr lvl="3"/>
            <a:r>
              <a:rPr lang="fr-CA" altLang="fr-FR" dirty="0"/>
              <a:t>Les relations presse quand on est une agence de communication</a:t>
            </a:r>
          </a:p>
          <a:p>
            <a:pPr lvl="2"/>
            <a:r>
              <a:rPr lang="fr-CA" altLang="fr-FR" dirty="0"/>
              <a:t>La frontière entre littérature et journalisme</a:t>
            </a:r>
          </a:p>
          <a:p>
            <a:pPr marL="914400" lvl="2" indent="0">
              <a:buNone/>
            </a:pPr>
            <a:endParaRPr lang="fr-CA" altLang="fr-FR" dirty="0"/>
          </a:p>
          <a:p>
            <a:pPr lvl="1"/>
            <a:r>
              <a:rPr lang="fr-CA" altLang="fr-FR" dirty="0"/>
              <a:t>S06 – Présentation et validation du cours</a:t>
            </a:r>
          </a:p>
          <a:p>
            <a:pPr lvl="2"/>
            <a:r>
              <a:rPr lang="fr-CA" altLang="fr-FR" dirty="0"/>
              <a:t>Présentation par groupe d’une thématique définie en cours</a:t>
            </a:r>
          </a:p>
        </p:txBody>
      </p:sp>
      <p:pic>
        <p:nvPicPr>
          <p:cNvPr id="5" name="Imag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40688" y="0"/>
            <a:ext cx="4898571" cy="6858000"/>
          </a:xfrm>
          <a:prstGeom prst="rect">
            <a:avLst/>
          </a:prstGeom>
        </p:spPr>
      </p:pic>
    </p:spTree>
    <p:extLst>
      <p:ext uri="{BB962C8B-B14F-4D97-AF65-F5344CB8AC3E}">
        <p14:creationId xmlns:p14="http://schemas.microsoft.com/office/powerpoint/2010/main" val="42517857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a:t>Avant tout…</a:t>
            </a:r>
          </a:p>
        </p:txBody>
      </p:sp>
      <p:sp>
        <p:nvSpPr>
          <p:cNvPr id="3" name="Espace réservé du contenu 2"/>
          <p:cNvSpPr>
            <a:spLocks noGrp="1"/>
          </p:cNvSpPr>
          <p:nvPr>
            <p:ph idx="1"/>
          </p:nvPr>
        </p:nvSpPr>
        <p:spPr/>
        <p:txBody>
          <a:bodyPr>
            <a:normAutofit fontScale="70000" lnSpcReduction="20000"/>
          </a:bodyPr>
          <a:lstStyle/>
          <a:p>
            <a:r>
              <a:rPr lang="fr-CA" altLang="fr-FR" b="1" dirty="0"/>
              <a:t>Lire régulièrement la presse écrite </a:t>
            </a:r>
            <a:r>
              <a:rPr lang="fr-CA" altLang="fr-FR" dirty="0"/>
              <a:t>– qu’il s’agisse de la presse papier ou de la presse en ligne.  </a:t>
            </a:r>
          </a:p>
          <a:p>
            <a:pPr lvl="1"/>
            <a:r>
              <a:rPr lang="fr-CA" altLang="fr-FR" dirty="0"/>
              <a:t>Lire régulièrement un titre de la presse qui vous intéresse, ou alors choisir de lire différents titres, y compris des journaux éloignés de votre sensibilité, pour vous familiariser avec différentes lignes éditoriales, et comparer le traitement d’un même sujet d’actualité par différentes rédactions.</a:t>
            </a:r>
          </a:p>
          <a:p>
            <a:r>
              <a:rPr lang="fr-CA" altLang="fr-FR" dirty="0"/>
              <a:t>A la BU d’Angers, accès « </a:t>
            </a:r>
            <a:r>
              <a:rPr lang="fr-CA" altLang="fr-FR" dirty="0" err="1"/>
              <a:t>Europresse</a:t>
            </a:r>
            <a:r>
              <a:rPr lang="fr-CA" altLang="fr-FR" dirty="0"/>
              <a:t> ». Tapez « BU Angers </a:t>
            </a:r>
            <a:r>
              <a:rPr lang="fr-CA" altLang="fr-FR" dirty="0" err="1"/>
              <a:t>Europresse</a:t>
            </a:r>
            <a:r>
              <a:rPr lang="fr-CA" altLang="fr-FR" dirty="0"/>
              <a:t> » dans un moteur de recherche, cliquez sur le premier lien disponible, puis sur « Accéder ».</a:t>
            </a:r>
          </a:p>
          <a:p>
            <a:pPr lvl="1"/>
            <a:r>
              <a:rPr lang="fr-CA" altLang="fr-FR" dirty="0"/>
              <a:t>Allez ensuite dans « Publications en PDF ». Ensuite, à partir de la liste par ordre alphabétique, recherchez les titres de presse qui vous intéressent.</a:t>
            </a:r>
          </a:p>
          <a:p>
            <a:r>
              <a:rPr lang="fr-CA" altLang="fr-FR" dirty="0"/>
              <a:t>Vous pouvez aussi lire des </a:t>
            </a:r>
            <a:r>
              <a:rPr lang="fr-CA" altLang="fr-FR" dirty="0" err="1"/>
              <a:t>pureplayers</a:t>
            </a:r>
            <a:r>
              <a:rPr lang="fr-CA" altLang="fr-FR" dirty="0"/>
              <a:t>, de la presse diffusée uniquement en ligne, du type </a:t>
            </a:r>
            <a:r>
              <a:rPr lang="fr-CA" altLang="fr-FR" dirty="0" err="1"/>
              <a:t>Médiapart</a:t>
            </a:r>
            <a:r>
              <a:rPr lang="fr-CA" altLang="fr-FR" dirty="0"/>
              <a:t> ou </a:t>
            </a:r>
            <a:r>
              <a:rPr lang="fr-CA" altLang="fr-FR" dirty="0" err="1"/>
              <a:t>Atlantico</a:t>
            </a:r>
            <a:r>
              <a:rPr lang="fr-CA" altLang="fr-FR" dirty="0"/>
              <a:t>.</a:t>
            </a:r>
          </a:p>
          <a:p>
            <a:endParaRPr lang="fr-CA" altLang="fr-FR" dirty="0"/>
          </a:p>
          <a:p>
            <a:r>
              <a:rPr lang="fr-CA" altLang="fr-FR" b="1" dirty="0"/>
              <a:t>Pendant les cours, prendre des notes</a:t>
            </a:r>
          </a:p>
        </p:txBody>
      </p:sp>
      <p:pic>
        <p:nvPicPr>
          <p:cNvPr id="6" name="Imag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40688" y="0"/>
            <a:ext cx="5145510" cy="6858000"/>
          </a:xfrm>
          <a:prstGeom prst="rect">
            <a:avLst/>
          </a:prstGeom>
        </p:spPr>
      </p:pic>
    </p:spTree>
    <p:extLst>
      <p:ext uri="{BB962C8B-B14F-4D97-AF65-F5344CB8AC3E}">
        <p14:creationId xmlns:p14="http://schemas.microsoft.com/office/powerpoint/2010/main" val="26049883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a:t>Revue de presse…</a:t>
            </a:r>
          </a:p>
        </p:txBody>
      </p:sp>
      <p:sp>
        <p:nvSpPr>
          <p:cNvPr id="3" name="Espace réservé du contenu 2"/>
          <p:cNvSpPr>
            <a:spLocks noGrp="1"/>
          </p:cNvSpPr>
          <p:nvPr>
            <p:ph idx="1"/>
          </p:nvPr>
        </p:nvSpPr>
        <p:spPr/>
        <p:txBody>
          <a:bodyPr>
            <a:normAutofit fontScale="85000" lnSpcReduction="20000"/>
          </a:bodyPr>
          <a:lstStyle/>
          <a:p>
            <a:r>
              <a:rPr lang="fr-CA" altLang="fr-FR" b="1" dirty="0"/>
              <a:t>montrer l'actualité ou l'impact sociétal d'un thème</a:t>
            </a:r>
          </a:p>
          <a:p>
            <a:r>
              <a:rPr lang="fr-CA" b="1" dirty="0"/>
              <a:t>panorama de presse</a:t>
            </a:r>
          </a:p>
          <a:p>
            <a:pPr lvl="1"/>
            <a:r>
              <a:rPr lang="fr-CA" dirty="0"/>
              <a:t>synthétiser les informations essentielles sur votre sujet, de résumer son actualité, mais aussi de comparer son traitement dans les médias et de donner envie aux auditeurs de consulter les différentes sources... </a:t>
            </a:r>
            <a:endParaRPr lang="fr-CA" b="1" dirty="0"/>
          </a:p>
          <a:p>
            <a:r>
              <a:rPr lang="fr-CA" b="1" dirty="0"/>
              <a:t>sélectionner quelques articles</a:t>
            </a:r>
            <a:r>
              <a:rPr lang="fr-CA" dirty="0"/>
              <a:t> saillants que l'on édite en revue de presse (PDF) et d'en faire un résumé, + un exposé oral</a:t>
            </a:r>
          </a:p>
          <a:p>
            <a:r>
              <a:rPr lang="fr-CA" dirty="0"/>
              <a:t>solliciter à la fois des titres spécialisés ou encore la presse d'actualité générale</a:t>
            </a:r>
          </a:p>
          <a:p>
            <a:r>
              <a:rPr lang="fr-CA" dirty="0"/>
              <a:t>permet de dégager rapidement quelques notions clés</a:t>
            </a:r>
            <a:endParaRPr lang="fr-CA" altLang="fr-FR" b="1" dirty="0"/>
          </a:p>
        </p:txBody>
      </p:sp>
      <p:pic>
        <p:nvPicPr>
          <p:cNvPr id="6" name="Imag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40688" y="0"/>
            <a:ext cx="5145510" cy="6858000"/>
          </a:xfrm>
          <a:prstGeom prst="rect">
            <a:avLst/>
          </a:prstGeom>
        </p:spPr>
      </p:pic>
    </p:spTree>
    <p:extLst>
      <p:ext uri="{BB962C8B-B14F-4D97-AF65-F5344CB8AC3E}">
        <p14:creationId xmlns:p14="http://schemas.microsoft.com/office/powerpoint/2010/main" val="40124104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a:t>Revue de presse…</a:t>
            </a:r>
          </a:p>
        </p:txBody>
      </p:sp>
      <p:sp>
        <p:nvSpPr>
          <p:cNvPr id="3" name="Espace réservé du contenu 2"/>
          <p:cNvSpPr>
            <a:spLocks noGrp="1"/>
          </p:cNvSpPr>
          <p:nvPr>
            <p:ph idx="1"/>
          </p:nvPr>
        </p:nvSpPr>
        <p:spPr>
          <a:xfrm>
            <a:off x="838200" y="1613190"/>
            <a:ext cx="7202488" cy="5175539"/>
          </a:xfrm>
        </p:spPr>
        <p:txBody>
          <a:bodyPr>
            <a:normAutofit fontScale="92500" lnSpcReduction="20000"/>
          </a:bodyPr>
          <a:lstStyle/>
          <a:p>
            <a:r>
              <a:rPr lang="fr-CA" altLang="fr-FR" b="1" dirty="0"/>
              <a:t>Lire la presse</a:t>
            </a:r>
            <a:r>
              <a:rPr lang="fr-CA" altLang="fr-FR" dirty="0"/>
              <a:t> pendant la semaine sur le thème retenu</a:t>
            </a:r>
          </a:p>
          <a:p>
            <a:r>
              <a:rPr lang="fr-CA" altLang="fr-FR" b="1" dirty="0"/>
              <a:t>Sélectionner les articles </a:t>
            </a:r>
            <a:r>
              <a:rPr lang="fr-CA" altLang="fr-FR" dirty="0"/>
              <a:t>d’actualité traitant du sujet</a:t>
            </a:r>
          </a:p>
          <a:p>
            <a:pPr lvl="1"/>
            <a:r>
              <a:rPr lang="fr-CA" dirty="0"/>
              <a:t>: il faut présenter une même information à partir de 2 ou 3 articles différents et de sources diverses.</a:t>
            </a:r>
          </a:p>
          <a:p>
            <a:pPr lvl="1"/>
            <a:r>
              <a:rPr lang="fr-CA" dirty="0"/>
              <a:t>Importance des sources, origine des informations</a:t>
            </a:r>
            <a:endParaRPr lang="fr-CA" altLang="fr-FR" dirty="0"/>
          </a:p>
          <a:p>
            <a:r>
              <a:rPr lang="fr-CA" altLang="fr-FR" b="1" dirty="0"/>
              <a:t>Résumer les articles </a:t>
            </a:r>
            <a:r>
              <a:rPr lang="fr-CA" altLang="fr-FR" dirty="0"/>
              <a:t>retenus (synthèse)</a:t>
            </a:r>
          </a:p>
          <a:p>
            <a:pPr lvl="1"/>
            <a:endParaRPr lang="fr-CA" altLang="fr-FR" dirty="0"/>
          </a:p>
          <a:p>
            <a:r>
              <a:rPr lang="fr-CA" altLang="fr-FR" b="1" dirty="0"/>
              <a:t>Mettre en page </a:t>
            </a:r>
            <a:r>
              <a:rPr lang="fr-CA" altLang="fr-FR" dirty="0"/>
              <a:t>pour la présentation orale (</a:t>
            </a:r>
            <a:r>
              <a:rPr lang="fr-CA" altLang="fr-FR" dirty="0" err="1"/>
              <a:t>pdf</a:t>
            </a:r>
            <a:r>
              <a:rPr lang="fr-CA" altLang="fr-FR" dirty="0"/>
              <a:t>)</a:t>
            </a:r>
          </a:p>
          <a:p>
            <a:endParaRPr lang="fr-CA" altLang="fr-FR" b="1" dirty="0"/>
          </a:p>
          <a:p>
            <a:r>
              <a:rPr lang="fr-CA" altLang="fr-FR" dirty="0"/>
              <a:t>Durée présentation : </a:t>
            </a:r>
            <a:r>
              <a:rPr lang="fr-CA" altLang="fr-FR" b="1" dirty="0"/>
              <a:t>10 mn.</a:t>
            </a:r>
          </a:p>
          <a:p>
            <a:r>
              <a:rPr lang="fr-CA" altLang="fr-FR" b="1" dirty="0"/>
              <a:t>En groupe : </a:t>
            </a:r>
            <a:r>
              <a:rPr lang="fr-CA" altLang="fr-FR" dirty="0"/>
              <a:t>4 étudiants par groupe</a:t>
            </a:r>
          </a:p>
          <a:p>
            <a:pPr lvl="1"/>
            <a:r>
              <a:rPr lang="fr-CA" altLang="fr-FR" dirty="0"/>
              <a:t>3 groupes par cours (47 étudiants)</a:t>
            </a:r>
          </a:p>
        </p:txBody>
      </p:sp>
      <p:pic>
        <p:nvPicPr>
          <p:cNvPr id="6" name="Imag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40688" y="0"/>
            <a:ext cx="5145510" cy="6858000"/>
          </a:xfrm>
          <a:prstGeom prst="rect">
            <a:avLst/>
          </a:prstGeom>
        </p:spPr>
      </p:pic>
    </p:spTree>
    <p:extLst>
      <p:ext uri="{BB962C8B-B14F-4D97-AF65-F5344CB8AC3E}">
        <p14:creationId xmlns:p14="http://schemas.microsoft.com/office/powerpoint/2010/main" val="1488017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a:t>Revue de presse…</a:t>
            </a:r>
          </a:p>
        </p:txBody>
      </p:sp>
      <p:sp>
        <p:nvSpPr>
          <p:cNvPr id="3" name="Espace réservé du contenu 2"/>
          <p:cNvSpPr>
            <a:spLocks noGrp="1"/>
          </p:cNvSpPr>
          <p:nvPr>
            <p:ph idx="1"/>
          </p:nvPr>
        </p:nvSpPr>
        <p:spPr/>
        <p:txBody>
          <a:bodyPr>
            <a:normAutofit/>
          </a:bodyPr>
          <a:lstStyle/>
          <a:p>
            <a:r>
              <a:rPr lang="fr-CA" altLang="fr-FR" b="1" dirty="0"/>
              <a:t>Quelle thématique ?</a:t>
            </a:r>
          </a:p>
          <a:p>
            <a:endParaRPr lang="fr-CA" altLang="fr-FR" b="1" dirty="0"/>
          </a:p>
          <a:p>
            <a:pPr lvl="1"/>
            <a:r>
              <a:rPr lang="fr-CA" altLang="fr-FR" b="1" dirty="0"/>
              <a:t>Transition écologique</a:t>
            </a:r>
          </a:p>
          <a:p>
            <a:pPr lvl="1"/>
            <a:r>
              <a:rPr lang="fr-CA" altLang="fr-FR" b="1" dirty="0"/>
              <a:t>Intelligence artificielle</a:t>
            </a:r>
          </a:p>
          <a:p>
            <a:pPr lvl="1"/>
            <a:r>
              <a:rPr lang="fr-CA" altLang="fr-FR" b="1" dirty="0"/>
              <a:t>La Présidentielle ? </a:t>
            </a:r>
          </a:p>
          <a:p>
            <a:pPr lvl="1"/>
            <a:r>
              <a:rPr lang="fr-CA" altLang="fr-FR" b="1" dirty="0"/>
              <a:t>Sujets d’actualité ?</a:t>
            </a:r>
          </a:p>
          <a:p>
            <a:pPr lvl="1"/>
            <a:r>
              <a:rPr lang="fr-CA" altLang="fr-FR" b="1" dirty="0"/>
              <a:t>…</a:t>
            </a:r>
          </a:p>
        </p:txBody>
      </p:sp>
      <p:pic>
        <p:nvPicPr>
          <p:cNvPr id="6" name="Imag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40688" y="0"/>
            <a:ext cx="5145510" cy="6858000"/>
          </a:xfrm>
          <a:prstGeom prst="rect">
            <a:avLst/>
          </a:prstGeom>
        </p:spPr>
      </p:pic>
    </p:spTree>
    <p:extLst>
      <p:ext uri="{BB962C8B-B14F-4D97-AF65-F5344CB8AC3E}">
        <p14:creationId xmlns:p14="http://schemas.microsoft.com/office/powerpoint/2010/main" val="17218777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8124824"/>
          </a:xfrm>
          <a:prstGeom prst="rect">
            <a:avLst/>
          </a:prstGeom>
        </p:spPr>
      </p:pic>
      <p:sp>
        <p:nvSpPr>
          <p:cNvPr id="2" name="Titre 1"/>
          <p:cNvSpPr>
            <a:spLocks noGrp="1"/>
          </p:cNvSpPr>
          <p:nvPr>
            <p:ph type="ctrTitle"/>
          </p:nvPr>
        </p:nvSpPr>
        <p:spPr>
          <a:xfrm rot="20937524">
            <a:off x="2947771" y="1928763"/>
            <a:ext cx="4665297" cy="2884967"/>
          </a:xfrm>
        </p:spPr>
        <p:txBody>
          <a:bodyPr/>
          <a:lstStyle/>
          <a:p>
            <a:r>
              <a:rPr lang="fr-CA" dirty="0" err="1"/>
              <a:t>Let’s</a:t>
            </a:r>
            <a:r>
              <a:rPr lang="fr-CA" dirty="0"/>
              <a:t>    Go…</a:t>
            </a:r>
          </a:p>
        </p:txBody>
      </p:sp>
    </p:spTree>
    <p:extLst>
      <p:ext uri="{BB962C8B-B14F-4D97-AF65-F5344CB8AC3E}">
        <p14:creationId xmlns:p14="http://schemas.microsoft.com/office/powerpoint/2010/main" val="30561512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a:t>Présentation (s)</a:t>
            </a:r>
            <a:endParaRPr lang="fr-CA" dirty="0"/>
          </a:p>
        </p:txBody>
      </p:sp>
      <p:sp>
        <p:nvSpPr>
          <p:cNvPr id="7" name="Espace réservé du contenu 6"/>
          <p:cNvSpPr>
            <a:spLocks noGrp="1"/>
          </p:cNvSpPr>
          <p:nvPr>
            <p:ph idx="1"/>
          </p:nvPr>
        </p:nvSpPr>
        <p:spPr/>
        <p:txBody>
          <a:bodyPr>
            <a:normAutofit/>
          </a:bodyPr>
          <a:lstStyle/>
          <a:p>
            <a:r>
              <a:rPr lang="fr-CA" altLang="fr-FR" dirty="0"/>
              <a:t>Vous : 3 ou 4 phrases</a:t>
            </a:r>
          </a:p>
          <a:p>
            <a:pPr lvl="1"/>
            <a:r>
              <a:rPr lang="fr-CA" altLang="fr-FR" dirty="0"/>
              <a:t>Age / Parcours (rapide) / Pourquoi L3 </a:t>
            </a:r>
            <a:r>
              <a:rPr lang="fr-CA" altLang="fr-FR" dirty="0" err="1"/>
              <a:t>Edicom</a:t>
            </a:r>
            <a:r>
              <a:rPr lang="fr-CA" altLang="fr-FR" dirty="0"/>
              <a:t> / Avenir ?</a:t>
            </a:r>
          </a:p>
          <a:p>
            <a:endParaRPr lang="fr-CA" altLang="fr-FR" dirty="0"/>
          </a:p>
          <a:p>
            <a:r>
              <a:rPr lang="fr-CA" altLang="fr-FR" dirty="0"/>
              <a:t>Moi : odile.farge@univ-angers.fr</a:t>
            </a:r>
          </a:p>
          <a:p>
            <a:endParaRPr lang="fr-CA" altLang="fr-FR" dirty="0"/>
          </a:p>
          <a:p>
            <a:r>
              <a:rPr lang="fr-CA" altLang="fr-FR" dirty="0"/>
              <a:t>Dans l’objet du message : [ANGERS-L3]</a:t>
            </a:r>
          </a:p>
        </p:txBody>
      </p:sp>
      <p:pic>
        <p:nvPicPr>
          <p:cNvPr id="5" name="Imag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40688" y="0"/>
            <a:ext cx="4572000" cy="6858000"/>
          </a:xfrm>
          <a:prstGeom prst="rect">
            <a:avLst/>
          </a:prstGeom>
        </p:spPr>
      </p:pic>
    </p:spTree>
    <p:extLst>
      <p:ext uri="{BB962C8B-B14F-4D97-AF65-F5344CB8AC3E}">
        <p14:creationId xmlns:p14="http://schemas.microsoft.com/office/powerpoint/2010/main" val="34692059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a:t>Définition (s)</a:t>
            </a:r>
            <a:endParaRPr lang="fr-CA" dirty="0"/>
          </a:p>
        </p:txBody>
      </p:sp>
      <p:sp>
        <p:nvSpPr>
          <p:cNvPr id="7" name="Espace réservé du contenu 6"/>
          <p:cNvSpPr>
            <a:spLocks noGrp="1"/>
          </p:cNvSpPr>
          <p:nvPr>
            <p:ph idx="1"/>
          </p:nvPr>
        </p:nvSpPr>
        <p:spPr/>
        <p:txBody>
          <a:bodyPr>
            <a:normAutofit fontScale="92500" lnSpcReduction="20000"/>
          </a:bodyPr>
          <a:lstStyle/>
          <a:p>
            <a:r>
              <a:rPr lang="fr-CA" altLang="fr-FR" dirty="0"/>
              <a:t>Le journalisme est l’activité qui consiste à recueillir, vérifier ou commenter des faits pour les porter à l’attention du public.</a:t>
            </a:r>
          </a:p>
          <a:p>
            <a:endParaRPr lang="fr-CA" altLang="fr-FR" dirty="0"/>
          </a:p>
          <a:p>
            <a:r>
              <a:rPr lang="fr-CA" altLang="fr-FR" dirty="0"/>
              <a:t>Il s’agit d’informer, de collecter, sélectionner et vérifier l’information avant de la diffuser.</a:t>
            </a:r>
          </a:p>
          <a:p>
            <a:endParaRPr lang="fr-CA" altLang="fr-FR" dirty="0"/>
          </a:p>
          <a:p>
            <a:r>
              <a:rPr lang="fr-CA" altLang="fr-FR" dirty="0"/>
              <a:t>Chez </a:t>
            </a:r>
            <a:r>
              <a:rPr lang="fr-CA" altLang="fr-FR" dirty="0" err="1"/>
              <a:t>Wikipedia</a:t>
            </a:r>
            <a:r>
              <a:rPr lang="fr-CA" altLang="fr-FR" dirty="0"/>
              <a:t>: Le journalisme est l'activité qui consiste à recueillir, vérifier et éventuellement commenter des faits pour les porter à l'attention du public dans les médias en respectant une certaine déontologie.</a:t>
            </a:r>
          </a:p>
        </p:txBody>
      </p:sp>
      <p:pic>
        <p:nvPicPr>
          <p:cNvPr id="5" name="Imag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40688" y="0"/>
            <a:ext cx="4572000" cy="6858000"/>
          </a:xfrm>
          <a:prstGeom prst="rect">
            <a:avLst/>
          </a:prstGeom>
        </p:spPr>
      </p:pic>
    </p:spTree>
    <p:extLst>
      <p:ext uri="{BB962C8B-B14F-4D97-AF65-F5344CB8AC3E}">
        <p14:creationId xmlns:p14="http://schemas.microsoft.com/office/powerpoint/2010/main" val="6520319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a:t>Caractéristique (s)</a:t>
            </a:r>
            <a:endParaRPr lang="fr-CA" dirty="0"/>
          </a:p>
        </p:txBody>
      </p:sp>
      <p:sp>
        <p:nvSpPr>
          <p:cNvPr id="7" name="Espace réservé du contenu 6"/>
          <p:cNvSpPr>
            <a:spLocks noGrp="1"/>
          </p:cNvSpPr>
          <p:nvPr>
            <p:ph idx="1"/>
          </p:nvPr>
        </p:nvSpPr>
        <p:spPr/>
        <p:txBody>
          <a:bodyPr/>
          <a:lstStyle/>
          <a:p>
            <a:r>
              <a:rPr lang="fr-CA" altLang="fr-FR" dirty="0"/>
              <a:t>Pour diffuser l’information, on s’appuie sur les journaux, ce que l’on nomme la presse écrite.</a:t>
            </a:r>
          </a:p>
          <a:p>
            <a:endParaRPr lang="fr-CA" altLang="fr-FR" dirty="0"/>
          </a:p>
          <a:p>
            <a:r>
              <a:rPr lang="fr-CA" altLang="fr-FR" dirty="0"/>
              <a:t>Le journal requiert deux caractéristiques : </a:t>
            </a:r>
          </a:p>
          <a:p>
            <a:pPr lvl="1"/>
            <a:r>
              <a:rPr lang="fr-CA" altLang="fr-FR" dirty="0"/>
              <a:t>l’impression, et</a:t>
            </a:r>
          </a:p>
          <a:p>
            <a:pPr lvl="1"/>
            <a:r>
              <a:rPr lang="fr-CA" altLang="fr-FR" dirty="0"/>
              <a:t>la périodicité.</a:t>
            </a:r>
            <a:endParaRPr lang="fr-FR" altLang="fr-FR" dirty="0"/>
          </a:p>
          <a:p>
            <a:endParaRPr lang="fr-FR" altLang="fr-FR" dirty="0"/>
          </a:p>
        </p:txBody>
      </p:sp>
      <p:pic>
        <p:nvPicPr>
          <p:cNvPr id="6" name="Imag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40688" y="0"/>
            <a:ext cx="4572000" cy="6858000"/>
          </a:xfrm>
          <a:prstGeom prst="rect">
            <a:avLst/>
          </a:prstGeom>
        </p:spPr>
      </p:pic>
    </p:spTree>
    <p:extLst>
      <p:ext uri="{BB962C8B-B14F-4D97-AF65-F5344CB8AC3E}">
        <p14:creationId xmlns:p14="http://schemas.microsoft.com/office/powerpoint/2010/main" val="39194878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a:t>Pratique (s)</a:t>
            </a:r>
            <a:endParaRPr lang="fr-CA" dirty="0"/>
          </a:p>
        </p:txBody>
      </p:sp>
      <p:sp>
        <p:nvSpPr>
          <p:cNvPr id="7" name="Espace réservé du contenu 6"/>
          <p:cNvSpPr>
            <a:spLocks noGrp="1"/>
          </p:cNvSpPr>
          <p:nvPr>
            <p:ph idx="1"/>
          </p:nvPr>
        </p:nvSpPr>
        <p:spPr/>
        <p:txBody>
          <a:bodyPr>
            <a:normAutofit fontScale="85000" lnSpcReduction="20000"/>
          </a:bodyPr>
          <a:lstStyle/>
          <a:p>
            <a:r>
              <a:rPr lang="fr-CA" altLang="fr-FR" dirty="0"/>
              <a:t>Si le journalisme consiste à recueillir et à traiter des informations à destination d'un public, </a:t>
            </a:r>
          </a:p>
          <a:p>
            <a:r>
              <a:rPr lang="fr-CA" altLang="fr-FR" dirty="0"/>
              <a:t>Pour jouer son rôle de médiateur entre la réalité sociale et ce public, le journaliste doit maîtriser un certain nombre de techniques, acquérir un savoir-faire.</a:t>
            </a:r>
          </a:p>
          <a:p>
            <a:endParaRPr lang="fr-CA" altLang="fr-FR" dirty="0"/>
          </a:p>
          <a:p>
            <a:r>
              <a:rPr lang="fr-CA" altLang="fr-FR" dirty="0"/>
              <a:t>Les pratiques journalistiques</a:t>
            </a:r>
          </a:p>
          <a:p>
            <a:pPr lvl="1"/>
            <a:r>
              <a:rPr lang="fr-CA" altLang="fr-FR" dirty="0"/>
              <a:t>Journalisme participatif (un journalisme réciproque – Lewis et al. 2014)</a:t>
            </a:r>
          </a:p>
          <a:p>
            <a:pPr lvl="1"/>
            <a:r>
              <a:rPr lang="fr-CA" altLang="fr-FR" dirty="0"/>
              <a:t>Le rôle des formats (sondage du public, live-</a:t>
            </a:r>
            <a:r>
              <a:rPr lang="fr-CA" altLang="fr-FR" dirty="0" err="1"/>
              <a:t>blogging</a:t>
            </a:r>
            <a:r>
              <a:rPr lang="fr-CA" altLang="fr-FR" dirty="0"/>
              <a:t>, </a:t>
            </a:r>
            <a:r>
              <a:rPr lang="fr-CA" altLang="fr-FR" dirty="0" err="1"/>
              <a:t>fact</a:t>
            </a:r>
            <a:r>
              <a:rPr lang="fr-CA" altLang="fr-FR" dirty="0"/>
              <a:t> </a:t>
            </a:r>
            <a:r>
              <a:rPr lang="fr-CA" altLang="fr-FR" dirty="0" err="1"/>
              <a:t>checking</a:t>
            </a:r>
            <a:r>
              <a:rPr lang="fr-CA" altLang="fr-FR" dirty="0"/>
              <a:t> participatif, </a:t>
            </a:r>
            <a:r>
              <a:rPr lang="fr-CA" altLang="fr-FR" dirty="0" err="1"/>
              <a:t>enqùêtes</a:t>
            </a:r>
            <a:r>
              <a:rPr lang="fr-CA" altLang="fr-FR" dirty="0"/>
              <a:t> collaboratives et l’OSINT</a:t>
            </a:r>
          </a:p>
          <a:p>
            <a:pPr lvl="1"/>
            <a:r>
              <a:rPr lang="fr-CA" altLang="fr-FR" dirty="0"/>
              <a:t>La notion d’audience</a:t>
            </a:r>
          </a:p>
          <a:p>
            <a:endParaRPr lang="fr-CA" altLang="fr-FR" dirty="0"/>
          </a:p>
          <a:p>
            <a:endParaRPr lang="fr-CA" altLang="fr-FR" dirty="0"/>
          </a:p>
          <a:p>
            <a:endParaRPr lang="fr-FR" altLang="fr-FR" dirty="0"/>
          </a:p>
          <a:p>
            <a:endParaRPr lang="fr-FR" altLang="fr-FR" dirty="0"/>
          </a:p>
        </p:txBody>
      </p:sp>
      <p:pic>
        <p:nvPicPr>
          <p:cNvPr id="6" name="Imag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40688" y="0"/>
            <a:ext cx="4576767" cy="6858000"/>
          </a:xfrm>
          <a:prstGeom prst="rect">
            <a:avLst/>
          </a:prstGeom>
        </p:spPr>
      </p:pic>
    </p:spTree>
    <p:extLst>
      <p:ext uri="{BB962C8B-B14F-4D97-AF65-F5344CB8AC3E}">
        <p14:creationId xmlns:p14="http://schemas.microsoft.com/office/powerpoint/2010/main" val="27172013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a:t>Histoire (s)</a:t>
            </a:r>
            <a:endParaRPr lang="fr-CA" dirty="0"/>
          </a:p>
        </p:txBody>
      </p:sp>
      <p:sp>
        <p:nvSpPr>
          <p:cNvPr id="7" name="Espace réservé du contenu 6"/>
          <p:cNvSpPr>
            <a:spLocks noGrp="1"/>
          </p:cNvSpPr>
          <p:nvPr>
            <p:ph idx="1"/>
          </p:nvPr>
        </p:nvSpPr>
        <p:spPr/>
        <p:txBody>
          <a:bodyPr>
            <a:normAutofit/>
          </a:bodyPr>
          <a:lstStyle/>
          <a:p>
            <a:r>
              <a:rPr lang="fr-CA" altLang="fr-FR" dirty="0"/>
              <a:t>Antiquité</a:t>
            </a:r>
          </a:p>
          <a:p>
            <a:pPr lvl="1"/>
            <a:r>
              <a:rPr lang="fr-CA" altLang="fr-FR" dirty="0"/>
              <a:t>Acta </a:t>
            </a:r>
            <a:r>
              <a:rPr lang="fr-CA" altLang="fr-FR" dirty="0" err="1"/>
              <a:t>Diurna</a:t>
            </a:r>
            <a:r>
              <a:rPr lang="fr-CA" altLang="fr-FR" dirty="0"/>
              <a:t> (les faits du jour) exposés par les Romains dans la rue sous forme d’affiches</a:t>
            </a:r>
            <a:endParaRPr lang="fr-FR" altLang="fr-FR" dirty="0"/>
          </a:p>
          <a:p>
            <a:r>
              <a:rPr lang="fr-FR" altLang="fr-FR" dirty="0"/>
              <a:t>-59 </a:t>
            </a:r>
            <a:r>
              <a:rPr lang="fr-FR" altLang="fr-FR" dirty="0" err="1"/>
              <a:t>avt</a:t>
            </a:r>
            <a:r>
              <a:rPr lang="fr-FR" altLang="fr-FR" dirty="0"/>
              <a:t> JC, Jules César autorise la publication de rapports de séances du Sénat.</a:t>
            </a:r>
          </a:p>
          <a:p>
            <a:r>
              <a:rPr lang="fr-FR" altLang="fr-FR" dirty="0"/>
              <a:t>6</a:t>
            </a:r>
            <a:r>
              <a:rPr lang="fr-FR" altLang="fr-FR" baseline="30000" dirty="0"/>
              <a:t>e</a:t>
            </a:r>
            <a:r>
              <a:rPr lang="fr-FR" altLang="fr-FR" dirty="0"/>
              <a:t> Siècle : Procope de Césarée rédige pour Justinien, une histoire en 7 tomes : « L’histoire des guerres de Justinien »</a:t>
            </a:r>
            <a:endParaRPr lang="fr-CA" altLang="fr-FR" dirty="0"/>
          </a:p>
        </p:txBody>
      </p:sp>
      <p:pic>
        <p:nvPicPr>
          <p:cNvPr id="8" name="Imag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40688" y="0"/>
            <a:ext cx="4562495" cy="6858000"/>
          </a:xfrm>
          <a:prstGeom prst="rect">
            <a:avLst/>
          </a:prstGeom>
        </p:spPr>
      </p:pic>
    </p:spTree>
    <p:extLst>
      <p:ext uri="{BB962C8B-B14F-4D97-AF65-F5344CB8AC3E}">
        <p14:creationId xmlns:p14="http://schemas.microsoft.com/office/powerpoint/2010/main" val="5261748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a:t>Histoire (s)</a:t>
            </a:r>
            <a:endParaRPr lang="fr-CA" dirty="0"/>
          </a:p>
        </p:txBody>
      </p:sp>
      <p:sp>
        <p:nvSpPr>
          <p:cNvPr id="7" name="Espace réservé du contenu 6"/>
          <p:cNvSpPr>
            <a:spLocks noGrp="1"/>
          </p:cNvSpPr>
          <p:nvPr>
            <p:ph idx="1"/>
          </p:nvPr>
        </p:nvSpPr>
        <p:spPr/>
        <p:txBody>
          <a:bodyPr>
            <a:normAutofit fontScale="70000" lnSpcReduction="20000"/>
          </a:bodyPr>
          <a:lstStyle/>
          <a:p>
            <a:r>
              <a:rPr lang="fr-CA" altLang="fr-FR" dirty="0"/>
              <a:t>La circulation de l’information a toujours eu lieu mais s’exprimait à travers des affiches, des crieurs ou encore les livres.  L’apparition de l’imprimerie a été déterminante dans la démocratisation de la diffusion de l’information.</a:t>
            </a:r>
          </a:p>
          <a:p>
            <a:endParaRPr lang="fr-CA" altLang="fr-FR" dirty="0"/>
          </a:p>
          <a:p>
            <a:r>
              <a:rPr lang="fr-CA" altLang="fr-FR" dirty="0"/>
              <a:t>L’arrivée de l’imprimerie au 15e et 16e siècle, va favoriser la communication écrite.</a:t>
            </a:r>
          </a:p>
          <a:p>
            <a:r>
              <a:rPr lang="fr-CA" altLang="fr-FR" dirty="0"/>
              <a:t>Après les affiches, on voit d’autres formats : des libelles : des feuilles pliées en 4, distribuées ou placardées et qui contiennent des points de vue virulents à l’encontre du pouvoir.</a:t>
            </a:r>
          </a:p>
          <a:p>
            <a:r>
              <a:rPr lang="fr-CA" altLang="fr-FR" dirty="0"/>
              <a:t>13 novembre 1539, proclamation </a:t>
            </a:r>
            <a:r>
              <a:rPr lang="fr-CA" altLang="fr-FR" dirty="0" err="1"/>
              <a:t>apr</a:t>
            </a:r>
            <a:r>
              <a:rPr lang="fr-CA" altLang="fr-FR" dirty="0"/>
              <a:t> </a:t>
            </a:r>
            <a:r>
              <a:rPr lang="fr-CA" altLang="fr-FR" dirty="0" err="1"/>
              <a:t>Francois</a:t>
            </a:r>
            <a:r>
              <a:rPr lang="fr-CA" altLang="fr-FR" dirty="0"/>
              <a:t> 1ER d’un édit </a:t>
            </a:r>
            <a:r>
              <a:rPr lang="fr-CA" altLang="fr-FR" dirty="0" err="1"/>
              <a:t>ui</a:t>
            </a:r>
            <a:r>
              <a:rPr lang="fr-CA" altLang="fr-FR" dirty="0"/>
              <a:t> lui réserve l’Exclusivité de l’usage de l’affichage.</a:t>
            </a:r>
          </a:p>
          <a:p>
            <a:r>
              <a:rPr lang="fr-CA" altLang="fr-FR" dirty="0"/>
              <a:t>Et c’est donc au 17e Siècle que les premiers journaux voient le jour sous forme d’hebdomadaires.</a:t>
            </a:r>
            <a:endParaRPr lang="fr-FR" altLang="fr-FR" dirty="0"/>
          </a:p>
        </p:txBody>
      </p:sp>
      <p:pic>
        <p:nvPicPr>
          <p:cNvPr id="2050" name="Picture 2" descr="https://i.pinimg.com/originals/87/7f/ca/877fca8bd65ee6133da05e89be615f2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40688" y="-1"/>
            <a:ext cx="5253229" cy="6858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80665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a:t>Histoire (s)</a:t>
            </a:r>
            <a:endParaRPr lang="fr-CA" dirty="0"/>
          </a:p>
        </p:txBody>
      </p:sp>
      <p:sp>
        <p:nvSpPr>
          <p:cNvPr id="7" name="Espace réservé du contenu 6"/>
          <p:cNvSpPr>
            <a:spLocks noGrp="1"/>
          </p:cNvSpPr>
          <p:nvPr>
            <p:ph idx="1"/>
          </p:nvPr>
        </p:nvSpPr>
        <p:spPr/>
        <p:txBody>
          <a:bodyPr>
            <a:normAutofit fontScale="92500"/>
          </a:bodyPr>
          <a:lstStyle/>
          <a:p>
            <a:r>
              <a:rPr lang="fr-CA" altLang="fr-FR" dirty="0"/>
              <a:t>Le premier hebdomadaire est lancé à Strasbourg en 1605 et se nomme « relation ».</a:t>
            </a:r>
          </a:p>
          <a:p>
            <a:r>
              <a:rPr lang="fr-CA" altLang="fr-FR" dirty="0"/>
              <a:t>Pour publier, il fallait l’accord préalable du roi.</a:t>
            </a:r>
          </a:p>
          <a:p>
            <a:r>
              <a:rPr lang="fr-CA" altLang="fr-FR" dirty="0"/>
              <a:t>En France, il faudra attendre 1610 pour voir émerger Le Mercure </a:t>
            </a:r>
            <a:r>
              <a:rPr lang="fr-CA" altLang="fr-FR" dirty="0" err="1"/>
              <a:t>françois</a:t>
            </a:r>
            <a:r>
              <a:rPr lang="fr-CA" altLang="fr-FR" dirty="0"/>
              <a:t>, une publication périodique, considérée comme la première revue française connue à être rédigée directement en langue française, et non en latin.</a:t>
            </a:r>
          </a:p>
          <a:p>
            <a:pPr lvl="1"/>
            <a:r>
              <a:rPr lang="fr-CA" altLang="fr-FR" dirty="0"/>
              <a:t>http://mercurefrancois.ehess.fr/index.php?/categories</a:t>
            </a:r>
          </a:p>
        </p:txBody>
      </p:sp>
      <p:pic>
        <p:nvPicPr>
          <p:cNvPr id="1026" name="Picture 2" descr="https://upload.wikimedia.org/wikipedia/commons/thumb/7/76/Mercure_fran%C3%A7ois.jpg/220px-Mercure_fran%C3%A7oi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40688" y="-359382"/>
            <a:ext cx="4998280" cy="79063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358185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a:t>Histoire (s)</a:t>
            </a:r>
            <a:endParaRPr lang="fr-CA" dirty="0"/>
          </a:p>
        </p:txBody>
      </p:sp>
      <p:sp>
        <p:nvSpPr>
          <p:cNvPr id="7" name="Espace réservé du contenu 6"/>
          <p:cNvSpPr>
            <a:spLocks noGrp="1"/>
          </p:cNvSpPr>
          <p:nvPr>
            <p:ph idx="1"/>
          </p:nvPr>
        </p:nvSpPr>
        <p:spPr/>
        <p:txBody>
          <a:bodyPr>
            <a:normAutofit fontScale="85000" lnSpcReduction="20000"/>
          </a:bodyPr>
          <a:lstStyle/>
          <a:p>
            <a:r>
              <a:rPr lang="fr-CA" altLang="fr-FR" dirty="0"/>
              <a:t>Le premier grand journal officiel voit le jour en France en 1631 : « La Gazette », publication accordée par le Cardinal Richelieu à Théophraste Renaudot.</a:t>
            </a:r>
          </a:p>
          <a:p>
            <a:r>
              <a:rPr lang="fr-CA" altLang="fr-FR" dirty="0"/>
              <a:t>4 pages en format hebdomadaire, payant qui a pour but d’informer les lecteurs sur les nouvelles provenant de l’</a:t>
            </a:r>
            <a:r>
              <a:rPr lang="fr-CA" altLang="fr-FR" dirty="0" err="1"/>
              <a:t>étrnager</a:t>
            </a:r>
            <a:r>
              <a:rPr lang="fr-CA" altLang="fr-FR" dirty="0"/>
              <a:t>, de la France ou de la Cour.</a:t>
            </a:r>
          </a:p>
          <a:p>
            <a:r>
              <a:rPr lang="fr-CA" altLang="fr-FR" dirty="0"/>
              <a:t>Un journal sur « le bruit qui court sur les choses advenues ».</a:t>
            </a:r>
          </a:p>
          <a:p>
            <a:r>
              <a:rPr lang="fr-CA" altLang="fr-FR" dirty="0"/>
              <a:t>Le Conseil du roi accorda à La Gazette le monopole  financier et de l'information politique et la diplomatie</a:t>
            </a:r>
          </a:p>
          <a:p>
            <a:r>
              <a:rPr lang="fr-CA" altLang="fr-FR" dirty="0"/>
              <a:t>aux libraires de publier sans son autorisation.</a:t>
            </a:r>
            <a:endParaRPr lang="fr-FR" altLang="fr-FR" dirty="0"/>
          </a:p>
        </p:txBody>
      </p:sp>
      <p:pic>
        <p:nvPicPr>
          <p:cNvPr id="1028" name="Picture 4" descr="Image illustrative de l’article La Gazette (Franc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51135" y="-1"/>
            <a:ext cx="4487291" cy="68206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525037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a:t>Histoire (s)</a:t>
            </a:r>
            <a:endParaRPr lang="fr-CA" dirty="0"/>
          </a:p>
        </p:txBody>
      </p:sp>
      <p:sp>
        <p:nvSpPr>
          <p:cNvPr id="7" name="Espace réservé du contenu 6"/>
          <p:cNvSpPr>
            <a:spLocks noGrp="1"/>
          </p:cNvSpPr>
          <p:nvPr>
            <p:ph idx="1"/>
          </p:nvPr>
        </p:nvSpPr>
        <p:spPr/>
        <p:txBody>
          <a:bodyPr>
            <a:normAutofit fontScale="92500" lnSpcReduction="10000"/>
          </a:bodyPr>
          <a:lstStyle/>
          <a:p>
            <a:r>
              <a:rPr lang="fr-CA" altLang="fr-FR" dirty="0"/>
              <a:t>1648 ; la fronde et les opposants montent au créneau contre la rigidité de l’autorité monarchique. </a:t>
            </a:r>
          </a:p>
          <a:p>
            <a:r>
              <a:rPr lang="fr-CA" altLang="fr-FR" dirty="0"/>
              <a:t>Les Mazarinades vont alors être publiées contre Mazarin, alors 1</a:t>
            </a:r>
            <a:r>
              <a:rPr lang="fr-CA" altLang="fr-FR" baseline="30000" dirty="0"/>
              <a:t>er</a:t>
            </a:r>
            <a:r>
              <a:rPr lang="fr-CA" altLang="fr-FR" dirty="0"/>
              <a:t> ministre, pendant 4 ans, environ 4000 mazarinades vont être publiées, considérées comme l’ancêtre du journalisme d’opinion.</a:t>
            </a:r>
          </a:p>
          <a:p>
            <a:r>
              <a:rPr lang="fr-CA" altLang="fr-FR" dirty="0"/>
              <a:t>Se manifeste alors une certaine liberté d’expression puisqu’aucune répression n’a vraiment eu lieu contre elles, peut être en raison de la faible qualité de typo ou d’écrit.</a:t>
            </a:r>
            <a:endParaRPr lang="fr-FR" altLang="fr-FR" dirty="0"/>
          </a:p>
        </p:txBody>
      </p:sp>
      <p:pic>
        <p:nvPicPr>
          <p:cNvPr id="3" name="Image 2"/>
          <p:cNvPicPr>
            <a:picLocks noChangeAspect="1"/>
          </p:cNvPicPr>
          <p:nvPr/>
        </p:nvPicPr>
        <p:blipFill>
          <a:blip r:embed="rId3"/>
          <a:stretch>
            <a:fillRect/>
          </a:stretch>
        </p:blipFill>
        <p:spPr>
          <a:xfrm>
            <a:off x="7608888" y="0"/>
            <a:ext cx="4729655" cy="6858000"/>
          </a:xfrm>
          <a:prstGeom prst="rect">
            <a:avLst/>
          </a:prstGeom>
        </p:spPr>
      </p:pic>
    </p:spTree>
    <p:extLst>
      <p:ext uri="{BB962C8B-B14F-4D97-AF65-F5344CB8AC3E}">
        <p14:creationId xmlns:p14="http://schemas.microsoft.com/office/powerpoint/2010/main" val="35904675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a:t>Histoire (s)</a:t>
            </a:r>
            <a:endParaRPr lang="fr-CA" dirty="0"/>
          </a:p>
        </p:txBody>
      </p:sp>
      <p:sp>
        <p:nvSpPr>
          <p:cNvPr id="7" name="Espace réservé du contenu 6"/>
          <p:cNvSpPr>
            <a:spLocks noGrp="1"/>
          </p:cNvSpPr>
          <p:nvPr>
            <p:ph idx="1"/>
          </p:nvPr>
        </p:nvSpPr>
        <p:spPr/>
        <p:txBody>
          <a:bodyPr>
            <a:normAutofit fontScale="92500" lnSpcReduction="20000"/>
          </a:bodyPr>
          <a:lstStyle/>
          <a:p>
            <a:r>
              <a:rPr lang="fr-CA" altLang="fr-FR" dirty="0"/>
              <a:t>A cette même période, on peut dire que la presse se développe en Angleterre, en Suisse.</a:t>
            </a:r>
          </a:p>
          <a:p>
            <a:r>
              <a:rPr lang="fr-CA" altLang="fr-FR" dirty="0"/>
              <a:t>1660 : Presse spécialisée, journaux littéraires et scientifiques.</a:t>
            </a:r>
          </a:p>
          <a:p>
            <a:r>
              <a:rPr lang="fr-CA" altLang="fr-FR" dirty="0"/>
              <a:t>1674, le roi interdit toujours aux libraires de publier sans son autorisation.</a:t>
            </a:r>
          </a:p>
          <a:p>
            <a:r>
              <a:rPr lang="fr-CA" altLang="fr-FR" dirty="0"/>
              <a:t>1678: Alexandre Olivier </a:t>
            </a:r>
            <a:r>
              <a:rPr lang="fr-CA" altLang="fr-FR" dirty="0" err="1"/>
              <a:t>Exquemilin</a:t>
            </a:r>
            <a:r>
              <a:rPr lang="fr-CA" altLang="fr-FR" dirty="0"/>
              <a:t> écrit « Histoire d'</a:t>
            </a:r>
            <a:r>
              <a:rPr lang="fr-CA" altLang="fr-FR" dirty="0" err="1"/>
              <a:t>avanturiers</a:t>
            </a:r>
            <a:r>
              <a:rPr lang="fr-CA" altLang="fr-FR" dirty="0"/>
              <a:t> qui se sont signalez dans les Indes » un livre autobiographique qui donne voie à une forme journalistique : le reportage et qui ont un succès retentissant en </a:t>
            </a:r>
            <a:r>
              <a:rPr lang="fr-CA" altLang="fr-FR" dirty="0" err="1"/>
              <a:t>europe</a:t>
            </a:r>
            <a:r>
              <a:rPr lang="fr-CA" altLang="fr-FR" dirty="0"/>
              <a:t>, traduits en plusieurs langues (allemand, anglais…)</a:t>
            </a:r>
            <a:endParaRPr lang="fr-FR" altLang="fr-FR" dirty="0"/>
          </a:p>
        </p:txBody>
      </p:sp>
      <p:pic>
        <p:nvPicPr>
          <p:cNvPr id="3" name="Image 2"/>
          <p:cNvPicPr>
            <a:picLocks noChangeAspect="1"/>
          </p:cNvPicPr>
          <p:nvPr/>
        </p:nvPicPr>
        <p:blipFill>
          <a:blip r:embed="rId3"/>
          <a:stretch>
            <a:fillRect/>
          </a:stretch>
        </p:blipFill>
        <p:spPr>
          <a:xfrm>
            <a:off x="8040687" y="0"/>
            <a:ext cx="4583753" cy="6858000"/>
          </a:xfrm>
          <a:prstGeom prst="rect">
            <a:avLst/>
          </a:prstGeom>
        </p:spPr>
      </p:pic>
    </p:spTree>
    <p:extLst>
      <p:ext uri="{BB962C8B-B14F-4D97-AF65-F5344CB8AC3E}">
        <p14:creationId xmlns:p14="http://schemas.microsoft.com/office/powerpoint/2010/main" val="2241842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a:t>Histoire (s)</a:t>
            </a:r>
            <a:endParaRPr lang="fr-CA" dirty="0"/>
          </a:p>
        </p:txBody>
      </p:sp>
      <p:sp>
        <p:nvSpPr>
          <p:cNvPr id="7" name="Espace réservé du contenu 6"/>
          <p:cNvSpPr>
            <a:spLocks noGrp="1"/>
          </p:cNvSpPr>
          <p:nvPr>
            <p:ph idx="1"/>
          </p:nvPr>
        </p:nvSpPr>
        <p:spPr/>
        <p:txBody>
          <a:bodyPr>
            <a:normAutofit fontScale="92500" lnSpcReduction="20000"/>
          </a:bodyPr>
          <a:lstStyle/>
          <a:p>
            <a:r>
              <a:rPr lang="fr-CA" altLang="fr-FR" dirty="0"/>
              <a:t>1674, le roi interdit toujours aux libraires de publier sans son autorisation.</a:t>
            </a:r>
          </a:p>
          <a:p>
            <a:r>
              <a:rPr lang="fr-CA" altLang="fr-FR" dirty="0"/>
              <a:t>Dans ce contexte, nait le Mercure Galant, faisant suite à Mercure François publié entre 1611 et 1648</a:t>
            </a:r>
          </a:p>
          <a:p>
            <a:r>
              <a:rPr lang="fr-CA" altLang="fr-FR" dirty="0"/>
              <a:t>Pourquoi Mercure ? En référence au dieu romain du commerce et des voleurs, le messager des dieux.</a:t>
            </a:r>
          </a:p>
          <a:p>
            <a:r>
              <a:rPr lang="fr-CA" altLang="fr-FR" dirty="0"/>
              <a:t>Publié sous forme de trimestriel</a:t>
            </a:r>
          </a:p>
          <a:p>
            <a:r>
              <a:rPr lang="fr-CA" altLang="fr-FR" dirty="0"/>
              <a:t>Le Mercure galant a pour but d’informer le public des sujets les plus divers et de publier des poèmes ou des historiettes. Cette publication bénéficie d'un privilège royal.</a:t>
            </a:r>
            <a:endParaRPr lang="fr-FR" altLang="fr-FR" dirty="0"/>
          </a:p>
        </p:txBody>
      </p:sp>
      <p:pic>
        <p:nvPicPr>
          <p:cNvPr id="4" name="Image 3"/>
          <p:cNvPicPr>
            <a:picLocks noChangeAspect="1"/>
          </p:cNvPicPr>
          <p:nvPr/>
        </p:nvPicPr>
        <p:blipFill>
          <a:blip r:embed="rId3"/>
          <a:stretch>
            <a:fillRect/>
          </a:stretch>
        </p:blipFill>
        <p:spPr>
          <a:xfrm>
            <a:off x="7608888" y="5278"/>
            <a:ext cx="4863103" cy="6932508"/>
          </a:xfrm>
          <a:prstGeom prst="rect">
            <a:avLst/>
          </a:prstGeom>
        </p:spPr>
      </p:pic>
    </p:spTree>
    <p:extLst>
      <p:ext uri="{BB962C8B-B14F-4D97-AF65-F5344CB8AC3E}">
        <p14:creationId xmlns:p14="http://schemas.microsoft.com/office/powerpoint/2010/main" val="235808210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a:t>Histoire (s)</a:t>
            </a:r>
            <a:endParaRPr lang="fr-CA" dirty="0"/>
          </a:p>
        </p:txBody>
      </p:sp>
      <p:sp>
        <p:nvSpPr>
          <p:cNvPr id="7" name="Espace réservé du contenu 6"/>
          <p:cNvSpPr>
            <a:spLocks noGrp="1"/>
          </p:cNvSpPr>
          <p:nvPr>
            <p:ph idx="1"/>
          </p:nvPr>
        </p:nvSpPr>
        <p:spPr>
          <a:xfrm>
            <a:off x="838200" y="1825625"/>
            <a:ext cx="6731000" cy="4585808"/>
          </a:xfrm>
        </p:spPr>
        <p:txBody>
          <a:bodyPr>
            <a:normAutofit fontScale="85000" lnSpcReduction="20000"/>
          </a:bodyPr>
          <a:lstStyle/>
          <a:p>
            <a:r>
              <a:rPr lang="fr-CA" altLang="fr-FR" dirty="0"/>
              <a:t>1685 : Louis XIV révoque l’édit de Nantes et quelques 200.000 protestants sur les  800.000 que compte la France qui fuient vers les Pays Bas et vers l’Angleterre.</a:t>
            </a:r>
          </a:p>
          <a:p>
            <a:r>
              <a:rPr lang="fr-CA" altLang="fr-FR" dirty="0"/>
              <a:t>Et c’est en Angleterre que la révolution financière, industrielle s’opère </a:t>
            </a:r>
            <a:r>
              <a:rPr lang="fr-CA" altLang="fr-FR" dirty="0" err="1"/>
              <a:t>grace</a:t>
            </a:r>
            <a:r>
              <a:rPr lang="fr-CA" altLang="fr-FR" dirty="0"/>
              <a:t> à l’arrivée des Huguenots.</a:t>
            </a:r>
          </a:p>
          <a:p>
            <a:r>
              <a:rPr lang="fr-CA" altLang="fr-FR" dirty="0"/>
              <a:t>1695 : abrogation du </a:t>
            </a:r>
            <a:r>
              <a:rPr lang="fr-CA" altLang="fr-FR" dirty="0" err="1"/>
              <a:t>Licensing</a:t>
            </a:r>
            <a:r>
              <a:rPr lang="fr-CA" altLang="fr-FR" dirty="0"/>
              <a:t> </a:t>
            </a:r>
            <a:r>
              <a:rPr lang="fr-CA" altLang="fr-FR" dirty="0" err="1"/>
              <a:t>Act</a:t>
            </a:r>
            <a:r>
              <a:rPr lang="fr-CA" altLang="fr-FR" dirty="0"/>
              <a:t> et l’Angleterre jouit d’une plus grande liberté de la presse et certains journaux vont même jusqu’à critiquer le Roi. </a:t>
            </a:r>
          </a:p>
          <a:p>
            <a:r>
              <a:rPr lang="fr-CA" altLang="fr-FR" dirty="0"/>
              <a:t>Un boom journalistique qui adopte une ligne éditoriale hostile au Roi.</a:t>
            </a:r>
          </a:p>
          <a:p>
            <a:r>
              <a:rPr lang="fr-CA" altLang="fr-FR" dirty="0"/>
              <a:t>Les français peuvent se procurer ces journaux grâce à la mise en place d’un abonnement postal.</a:t>
            </a:r>
          </a:p>
        </p:txBody>
      </p:sp>
      <p:pic>
        <p:nvPicPr>
          <p:cNvPr id="3" name="Image 2"/>
          <p:cNvPicPr>
            <a:picLocks noChangeAspect="1"/>
          </p:cNvPicPr>
          <p:nvPr/>
        </p:nvPicPr>
        <p:blipFill rotWithShape="1">
          <a:blip r:embed="rId3"/>
          <a:srcRect l="20937"/>
          <a:stretch/>
        </p:blipFill>
        <p:spPr>
          <a:xfrm>
            <a:off x="8040688" y="-141865"/>
            <a:ext cx="4572000" cy="7141730"/>
          </a:xfrm>
          <a:prstGeom prst="rect">
            <a:avLst/>
          </a:prstGeom>
        </p:spPr>
      </p:pic>
    </p:spTree>
    <p:extLst>
      <p:ext uri="{BB962C8B-B14F-4D97-AF65-F5344CB8AC3E}">
        <p14:creationId xmlns:p14="http://schemas.microsoft.com/office/powerpoint/2010/main" val="273119532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ext Box 1"/>
          <p:cNvSpPr txBox="1">
            <a:spLocks noChangeArrowheads="1"/>
          </p:cNvSpPr>
          <p:nvPr/>
        </p:nvSpPr>
        <p:spPr bwMode="auto">
          <a:xfrm>
            <a:off x="580949" y="702031"/>
            <a:ext cx="11028514" cy="10142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b"/>
          <a:lstStyle>
            <a:lvl1pPr>
              <a:spcBef>
                <a:spcPts val="450"/>
              </a:spcBef>
              <a:spcAft>
                <a:spcPts val="60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34513" algn="l"/>
                <a:tab pos="9883775" algn="l"/>
                <a:tab pos="10333038" algn="l"/>
                <a:tab pos="10782300" algn="l"/>
              </a:tabLst>
              <a:defRPr>
                <a:solidFill>
                  <a:srgbClr val="373545"/>
                </a:solidFill>
                <a:latin typeface="Gill Sans MT" panose="020B0502020104020203" pitchFamily="34" charset="0"/>
                <a:ea typeface="Microsoft YaHei" panose="020B0503020204020204" pitchFamily="34" charset="-122"/>
              </a:defRPr>
            </a:lvl1pPr>
            <a:lvl2pPr>
              <a:spcBef>
                <a:spcPts val="400"/>
              </a:spcBef>
              <a:spcAft>
                <a:spcPts val="60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34513" algn="l"/>
                <a:tab pos="9883775" algn="l"/>
                <a:tab pos="10333038" algn="l"/>
                <a:tab pos="10782300" algn="l"/>
              </a:tabLst>
              <a:defRPr sz="1600">
                <a:solidFill>
                  <a:srgbClr val="373545"/>
                </a:solidFill>
                <a:latin typeface="Gill Sans MT" panose="020B0502020104020203" pitchFamily="34" charset="0"/>
                <a:ea typeface="Microsoft YaHei" panose="020B0503020204020204" pitchFamily="34" charset="-122"/>
              </a:defRPr>
            </a:lvl2pPr>
            <a:lvl3pPr>
              <a:spcBef>
                <a:spcPts val="350"/>
              </a:spcBef>
              <a:spcAft>
                <a:spcPts val="60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34513" algn="l"/>
                <a:tab pos="9883775" algn="l"/>
                <a:tab pos="10333038" algn="l"/>
                <a:tab pos="10782300" algn="l"/>
              </a:tabLst>
              <a:defRPr sz="1400">
                <a:solidFill>
                  <a:srgbClr val="373545"/>
                </a:solidFill>
                <a:latin typeface="Gill Sans MT" panose="020B0502020104020203" pitchFamily="34" charset="0"/>
                <a:ea typeface="Microsoft YaHei" panose="020B0503020204020204" pitchFamily="34" charset="-122"/>
              </a:defRPr>
            </a:lvl3pPr>
            <a:lvl4pPr>
              <a:spcBef>
                <a:spcPts val="300"/>
              </a:spcBef>
              <a:spcAft>
                <a:spcPts val="60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34513" algn="l"/>
                <a:tab pos="9883775" algn="l"/>
                <a:tab pos="10333038" algn="l"/>
                <a:tab pos="10782300" algn="l"/>
              </a:tabLst>
              <a:defRPr sz="1200">
                <a:solidFill>
                  <a:srgbClr val="373545"/>
                </a:solidFill>
                <a:latin typeface="Gill Sans MT" panose="020B0502020104020203" pitchFamily="34" charset="0"/>
                <a:ea typeface="Microsoft YaHei" panose="020B0503020204020204" pitchFamily="34" charset="-122"/>
              </a:defRPr>
            </a:lvl4pPr>
            <a:lvl5pPr>
              <a:spcBef>
                <a:spcPts val="300"/>
              </a:spcBef>
              <a:spcAft>
                <a:spcPts val="60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34513" algn="l"/>
                <a:tab pos="9883775" algn="l"/>
                <a:tab pos="10333038" algn="l"/>
                <a:tab pos="10782300" algn="l"/>
              </a:tabLst>
              <a:defRPr sz="1200">
                <a:solidFill>
                  <a:srgbClr val="373545"/>
                </a:solidFill>
                <a:latin typeface="Gill Sans MT" panose="020B0502020104020203" pitchFamily="34" charset="0"/>
                <a:ea typeface="Microsoft YaHei" panose="020B0503020204020204" pitchFamily="34" charset="-122"/>
              </a:defRPr>
            </a:lvl5pPr>
            <a:lvl6pPr marL="2514600" indent="-228600" defTabSz="449263" eaLnBrk="0" fontAlgn="base" hangingPunct="0">
              <a:spcBef>
                <a:spcPts val="300"/>
              </a:spcBef>
              <a:spcAft>
                <a:spcPts val="60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34513" algn="l"/>
                <a:tab pos="9883775" algn="l"/>
                <a:tab pos="10333038" algn="l"/>
                <a:tab pos="10782300" algn="l"/>
              </a:tabLst>
              <a:defRPr sz="1200">
                <a:solidFill>
                  <a:srgbClr val="373545"/>
                </a:solidFill>
                <a:latin typeface="Gill Sans MT" panose="020B0502020104020203" pitchFamily="34" charset="0"/>
                <a:ea typeface="Microsoft YaHei" panose="020B0503020204020204" pitchFamily="34" charset="-122"/>
              </a:defRPr>
            </a:lvl6pPr>
            <a:lvl7pPr marL="2971800" indent="-228600" defTabSz="449263" eaLnBrk="0" fontAlgn="base" hangingPunct="0">
              <a:spcBef>
                <a:spcPts val="300"/>
              </a:spcBef>
              <a:spcAft>
                <a:spcPts val="60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34513" algn="l"/>
                <a:tab pos="9883775" algn="l"/>
                <a:tab pos="10333038" algn="l"/>
                <a:tab pos="10782300" algn="l"/>
              </a:tabLst>
              <a:defRPr sz="1200">
                <a:solidFill>
                  <a:srgbClr val="373545"/>
                </a:solidFill>
                <a:latin typeface="Gill Sans MT" panose="020B0502020104020203" pitchFamily="34" charset="0"/>
                <a:ea typeface="Microsoft YaHei" panose="020B0503020204020204" pitchFamily="34" charset="-122"/>
              </a:defRPr>
            </a:lvl7pPr>
            <a:lvl8pPr marL="3429000" indent="-228600" defTabSz="449263" eaLnBrk="0" fontAlgn="base" hangingPunct="0">
              <a:spcBef>
                <a:spcPts val="300"/>
              </a:spcBef>
              <a:spcAft>
                <a:spcPts val="60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34513" algn="l"/>
                <a:tab pos="9883775" algn="l"/>
                <a:tab pos="10333038" algn="l"/>
                <a:tab pos="10782300" algn="l"/>
              </a:tabLst>
              <a:defRPr sz="1200">
                <a:solidFill>
                  <a:srgbClr val="373545"/>
                </a:solidFill>
                <a:latin typeface="Gill Sans MT" panose="020B0502020104020203" pitchFamily="34" charset="0"/>
                <a:ea typeface="Microsoft YaHei" panose="020B0503020204020204" pitchFamily="34" charset="-122"/>
              </a:defRPr>
            </a:lvl8pPr>
            <a:lvl9pPr marL="3886200" indent="-228600" defTabSz="449263" eaLnBrk="0" fontAlgn="base" hangingPunct="0">
              <a:spcBef>
                <a:spcPts val="300"/>
              </a:spcBef>
              <a:spcAft>
                <a:spcPts val="60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34513" algn="l"/>
                <a:tab pos="9883775" algn="l"/>
                <a:tab pos="10333038" algn="l"/>
                <a:tab pos="10782300" algn="l"/>
              </a:tabLst>
              <a:defRPr sz="1200">
                <a:solidFill>
                  <a:srgbClr val="373545"/>
                </a:solidFill>
                <a:latin typeface="Gill Sans MT" panose="020B0502020104020203" pitchFamily="34" charset="0"/>
                <a:ea typeface="Microsoft YaHei" panose="020B0503020204020204" pitchFamily="34" charset="-122"/>
              </a:defRPr>
            </a:lvl9pPr>
          </a:lstStyle>
          <a:p>
            <a:pPr eaLnBrk="1" hangingPunct="1">
              <a:spcBef>
                <a:spcPct val="0"/>
              </a:spcBef>
              <a:spcAft>
                <a:spcPct val="0"/>
              </a:spcAft>
              <a:buClrTx/>
              <a:buFontTx/>
              <a:buNone/>
            </a:pPr>
            <a:r>
              <a:rPr lang="fr-FR" altLang="fr-FR" sz="2800" dirty="0">
                <a:solidFill>
                  <a:srgbClr val="FFFFFF"/>
                </a:solidFill>
              </a:rPr>
              <a:t>HISTOIRE DU JOURNALISME</a:t>
            </a:r>
          </a:p>
        </p:txBody>
      </p:sp>
      <p:sp>
        <p:nvSpPr>
          <p:cNvPr id="5" name="Titre 4"/>
          <p:cNvSpPr>
            <a:spLocks noGrp="1"/>
          </p:cNvSpPr>
          <p:nvPr>
            <p:ph type="title"/>
          </p:nvPr>
        </p:nvSpPr>
        <p:spPr/>
        <p:txBody>
          <a:bodyPr/>
          <a:lstStyle/>
          <a:p>
            <a:endParaRPr lang="fr-CA"/>
          </a:p>
        </p:txBody>
      </p:sp>
      <p:sp>
        <p:nvSpPr>
          <p:cNvPr id="3" name="Espace réservé du contenu 2"/>
          <p:cNvSpPr>
            <a:spLocks noGrp="1"/>
          </p:cNvSpPr>
          <p:nvPr>
            <p:ph idx="1"/>
          </p:nvPr>
        </p:nvSpPr>
        <p:spPr/>
        <p:txBody>
          <a:bodyPr>
            <a:normAutofit fontScale="70000" lnSpcReduction="20000"/>
          </a:bodyPr>
          <a:lstStyle/>
          <a:p>
            <a:r>
              <a:rPr lang="fr-CA" altLang="fr-FR" dirty="0"/>
              <a:t>En Angleterre, en 1701 et 1702 sortent les 2 premiers quotidiens au monde : Le « Norwich Post » et le « Daily Courant »</a:t>
            </a:r>
          </a:p>
          <a:p>
            <a:r>
              <a:rPr lang="fr-CA" altLang="fr-FR" dirty="0"/>
              <a:t>Après la mort de Louis XIV, dans les années 1715, plus d’une centaine de journaux sont créés</a:t>
            </a:r>
          </a:p>
          <a:p>
            <a:r>
              <a:rPr lang="fr-CA" altLang="fr-FR" dirty="0"/>
              <a:t>1735 : La feuille d’avis de </a:t>
            </a:r>
            <a:r>
              <a:rPr lang="fr-CA" altLang="fr-FR" dirty="0" err="1"/>
              <a:t>Neuchatel</a:t>
            </a:r>
            <a:r>
              <a:rPr lang="fr-CA" altLang="fr-FR" dirty="0"/>
              <a:t>, journal suisse fait date avec une publication en langue française et c’est en 1777 que </a:t>
            </a:r>
          </a:p>
          <a:p>
            <a:r>
              <a:rPr lang="fr-CA" altLang="fr-FR" dirty="0"/>
              <a:t>1777 : « Le Journal de Paris » est le premier quotidien d’information mais souvenons-nous, le monopole des infos politiques et diplomatique est réservé à la Gazette.</a:t>
            </a:r>
          </a:p>
          <a:p>
            <a:r>
              <a:rPr lang="fr-CA" altLang="fr-FR" dirty="0"/>
              <a:t>Cependant, avant la parution le journal doit s’acquitter d’une taxe et présenter aux instances du pouvoir, son contenu. Après la parution, les journalistes ne doivent pas critiquer le pouvoir et d’écrire sur certaines thématiques. </a:t>
            </a:r>
            <a:endParaRPr lang="fr-CA" dirty="0"/>
          </a:p>
        </p:txBody>
      </p:sp>
      <p:pic>
        <p:nvPicPr>
          <p:cNvPr id="7" name="Image 6"/>
          <p:cNvPicPr>
            <a:picLocks noChangeAspect="1"/>
          </p:cNvPicPr>
          <p:nvPr/>
        </p:nvPicPr>
        <p:blipFill>
          <a:blip r:embed="rId3"/>
          <a:stretch>
            <a:fillRect/>
          </a:stretch>
        </p:blipFill>
        <p:spPr>
          <a:xfrm>
            <a:off x="7608888" y="-106658"/>
            <a:ext cx="5308600" cy="7558534"/>
          </a:xfrm>
          <a:prstGeom prst="rect">
            <a:avLst/>
          </a:prstGeom>
        </p:spPr>
      </p:pic>
    </p:spTree>
    <p:extLst>
      <p:ext uri="{BB962C8B-B14F-4D97-AF65-F5344CB8AC3E}">
        <p14:creationId xmlns:p14="http://schemas.microsoft.com/office/powerpoint/2010/main" val="1050317340"/>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ext Box 1"/>
          <p:cNvSpPr txBox="1">
            <a:spLocks noChangeArrowheads="1"/>
          </p:cNvSpPr>
          <p:nvPr/>
        </p:nvSpPr>
        <p:spPr bwMode="auto">
          <a:xfrm>
            <a:off x="580949" y="702031"/>
            <a:ext cx="11028514" cy="10142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b"/>
          <a:lstStyle>
            <a:lvl1pPr>
              <a:spcBef>
                <a:spcPts val="450"/>
              </a:spcBef>
              <a:spcAft>
                <a:spcPts val="60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34513" algn="l"/>
                <a:tab pos="9883775" algn="l"/>
                <a:tab pos="10333038" algn="l"/>
                <a:tab pos="10782300" algn="l"/>
              </a:tabLst>
              <a:defRPr>
                <a:solidFill>
                  <a:srgbClr val="373545"/>
                </a:solidFill>
                <a:latin typeface="Gill Sans MT" panose="020B0502020104020203" pitchFamily="34" charset="0"/>
                <a:ea typeface="Microsoft YaHei" panose="020B0503020204020204" pitchFamily="34" charset="-122"/>
              </a:defRPr>
            </a:lvl1pPr>
            <a:lvl2pPr>
              <a:spcBef>
                <a:spcPts val="400"/>
              </a:spcBef>
              <a:spcAft>
                <a:spcPts val="60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34513" algn="l"/>
                <a:tab pos="9883775" algn="l"/>
                <a:tab pos="10333038" algn="l"/>
                <a:tab pos="10782300" algn="l"/>
              </a:tabLst>
              <a:defRPr sz="1600">
                <a:solidFill>
                  <a:srgbClr val="373545"/>
                </a:solidFill>
                <a:latin typeface="Gill Sans MT" panose="020B0502020104020203" pitchFamily="34" charset="0"/>
                <a:ea typeface="Microsoft YaHei" panose="020B0503020204020204" pitchFamily="34" charset="-122"/>
              </a:defRPr>
            </a:lvl2pPr>
            <a:lvl3pPr>
              <a:spcBef>
                <a:spcPts val="350"/>
              </a:spcBef>
              <a:spcAft>
                <a:spcPts val="60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34513" algn="l"/>
                <a:tab pos="9883775" algn="l"/>
                <a:tab pos="10333038" algn="l"/>
                <a:tab pos="10782300" algn="l"/>
              </a:tabLst>
              <a:defRPr sz="1400">
                <a:solidFill>
                  <a:srgbClr val="373545"/>
                </a:solidFill>
                <a:latin typeface="Gill Sans MT" panose="020B0502020104020203" pitchFamily="34" charset="0"/>
                <a:ea typeface="Microsoft YaHei" panose="020B0503020204020204" pitchFamily="34" charset="-122"/>
              </a:defRPr>
            </a:lvl3pPr>
            <a:lvl4pPr>
              <a:spcBef>
                <a:spcPts val="300"/>
              </a:spcBef>
              <a:spcAft>
                <a:spcPts val="60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34513" algn="l"/>
                <a:tab pos="9883775" algn="l"/>
                <a:tab pos="10333038" algn="l"/>
                <a:tab pos="10782300" algn="l"/>
              </a:tabLst>
              <a:defRPr sz="1200">
                <a:solidFill>
                  <a:srgbClr val="373545"/>
                </a:solidFill>
                <a:latin typeface="Gill Sans MT" panose="020B0502020104020203" pitchFamily="34" charset="0"/>
                <a:ea typeface="Microsoft YaHei" panose="020B0503020204020204" pitchFamily="34" charset="-122"/>
              </a:defRPr>
            </a:lvl4pPr>
            <a:lvl5pPr>
              <a:spcBef>
                <a:spcPts val="300"/>
              </a:spcBef>
              <a:spcAft>
                <a:spcPts val="60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34513" algn="l"/>
                <a:tab pos="9883775" algn="l"/>
                <a:tab pos="10333038" algn="l"/>
                <a:tab pos="10782300" algn="l"/>
              </a:tabLst>
              <a:defRPr sz="1200">
                <a:solidFill>
                  <a:srgbClr val="373545"/>
                </a:solidFill>
                <a:latin typeface="Gill Sans MT" panose="020B0502020104020203" pitchFamily="34" charset="0"/>
                <a:ea typeface="Microsoft YaHei" panose="020B0503020204020204" pitchFamily="34" charset="-122"/>
              </a:defRPr>
            </a:lvl5pPr>
            <a:lvl6pPr marL="2514600" indent="-228600" defTabSz="449263" eaLnBrk="0" fontAlgn="base" hangingPunct="0">
              <a:spcBef>
                <a:spcPts val="300"/>
              </a:spcBef>
              <a:spcAft>
                <a:spcPts val="60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34513" algn="l"/>
                <a:tab pos="9883775" algn="l"/>
                <a:tab pos="10333038" algn="l"/>
                <a:tab pos="10782300" algn="l"/>
              </a:tabLst>
              <a:defRPr sz="1200">
                <a:solidFill>
                  <a:srgbClr val="373545"/>
                </a:solidFill>
                <a:latin typeface="Gill Sans MT" panose="020B0502020104020203" pitchFamily="34" charset="0"/>
                <a:ea typeface="Microsoft YaHei" panose="020B0503020204020204" pitchFamily="34" charset="-122"/>
              </a:defRPr>
            </a:lvl6pPr>
            <a:lvl7pPr marL="2971800" indent="-228600" defTabSz="449263" eaLnBrk="0" fontAlgn="base" hangingPunct="0">
              <a:spcBef>
                <a:spcPts val="300"/>
              </a:spcBef>
              <a:spcAft>
                <a:spcPts val="60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34513" algn="l"/>
                <a:tab pos="9883775" algn="l"/>
                <a:tab pos="10333038" algn="l"/>
                <a:tab pos="10782300" algn="l"/>
              </a:tabLst>
              <a:defRPr sz="1200">
                <a:solidFill>
                  <a:srgbClr val="373545"/>
                </a:solidFill>
                <a:latin typeface="Gill Sans MT" panose="020B0502020104020203" pitchFamily="34" charset="0"/>
                <a:ea typeface="Microsoft YaHei" panose="020B0503020204020204" pitchFamily="34" charset="-122"/>
              </a:defRPr>
            </a:lvl7pPr>
            <a:lvl8pPr marL="3429000" indent="-228600" defTabSz="449263" eaLnBrk="0" fontAlgn="base" hangingPunct="0">
              <a:spcBef>
                <a:spcPts val="300"/>
              </a:spcBef>
              <a:spcAft>
                <a:spcPts val="60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34513" algn="l"/>
                <a:tab pos="9883775" algn="l"/>
                <a:tab pos="10333038" algn="l"/>
                <a:tab pos="10782300" algn="l"/>
              </a:tabLst>
              <a:defRPr sz="1200">
                <a:solidFill>
                  <a:srgbClr val="373545"/>
                </a:solidFill>
                <a:latin typeface="Gill Sans MT" panose="020B0502020104020203" pitchFamily="34" charset="0"/>
                <a:ea typeface="Microsoft YaHei" panose="020B0503020204020204" pitchFamily="34" charset="-122"/>
              </a:defRPr>
            </a:lvl8pPr>
            <a:lvl9pPr marL="3886200" indent="-228600" defTabSz="449263" eaLnBrk="0" fontAlgn="base" hangingPunct="0">
              <a:spcBef>
                <a:spcPts val="300"/>
              </a:spcBef>
              <a:spcAft>
                <a:spcPts val="60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34513" algn="l"/>
                <a:tab pos="9883775" algn="l"/>
                <a:tab pos="10333038" algn="l"/>
                <a:tab pos="10782300" algn="l"/>
              </a:tabLst>
              <a:defRPr sz="1200">
                <a:solidFill>
                  <a:srgbClr val="373545"/>
                </a:solidFill>
                <a:latin typeface="Gill Sans MT" panose="020B0502020104020203" pitchFamily="34" charset="0"/>
                <a:ea typeface="Microsoft YaHei" panose="020B0503020204020204" pitchFamily="34" charset="-122"/>
              </a:defRPr>
            </a:lvl9pPr>
          </a:lstStyle>
          <a:p>
            <a:pPr eaLnBrk="1" hangingPunct="1">
              <a:spcBef>
                <a:spcPct val="0"/>
              </a:spcBef>
              <a:spcAft>
                <a:spcPct val="0"/>
              </a:spcAft>
              <a:buClrTx/>
              <a:buFontTx/>
              <a:buNone/>
            </a:pPr>
            <a:r>
              <a:rPr lang="fr-FR" altLang="fr-FR" sz="2800" dirty="0">
                <a:solidFill>
                  <a:srgbClr val="FFFFFF"/>
                </a:solidFill>
              </a:rPr>
              <a:t>HISTOIRE DU JOURNALISME</a:t>
            </a:r>
          </a:p>
        </p:txBody>
      </p:sp>
      <p:sp>
        <p:nvSpPr>
          <p:cNvPr id="6" name="Titre 5"/>
          <p:cNvSpPr>
            <a:spLocks noGrp="1"/>
          </p:cNvSpPr>
          <p:nvPr>
            <p:ph type="title"/>
          </p:nvPr>
        </p:nvSpPr>
        <p:spPr/>
        <p:txBody>
          <a:bodyPr/>
          <a:lstStyle/>
          <a:p>
            <a:endParaRPr lang="fr-CA"/>
          </a:p>
        </p:txBody>
      </p:sp>
      <p:sp>
        <p:nvSpPr>
          <p:cNvPr id="3" name="Espace réservé du contenu 2"/>
          <p:cNvSpPr>
            <a:spLocks noGrp="1"/>
          </p:cNvSpPr>
          <p:nvPr>
            <p:ph idx="1"/>
          </p:nvPr>
        </p:nvSpPr>
        <p:spPr/>
        <p:txBody>
          <a:bodyPr>
            <a:normAutofit fontScale="77500" lnSpcReduction="20000"/>
          </a:bodyPr>
          <a:lstStyle/>
          <a:p>
            <a:r>
              <a:rPr lang="fr-CA" altLang="fr-FR" dirty="0"/>
              <a:t>Au 18e siècle, la presse se développe et en 1789, près de 250 journaux voient le jour en France. L’article 11 de la déclaration des droits de l’homme stipule : « La libre communication des pensées et des opinions est un des droits les plus précieux de l’homme. L’homme citoyen peut donc parler, écrire, imprimer librement dans les limites fixées par la loi ».</a:t>
            </a:r>
          </a:p>
          <a:p>
            <a:r>
              <a:rPr lang="fr-CA" altLang="fr-FR" dirty="0"/>
              <a:t>C’est la fin des dispositifs de contrôle de la presse par l’état. Inscrite dans la déclaration, ce n’est pas pour autant qu’elle est respectée mais le principe est admis.</a:t>
            </a:r>
          </a:p>
          <a:p>
            <a:r>
              <a:rPr lang="fr-CA" altLang="fr-FR" dirty="0"/>
              <a:t>Explosion d’un nouveau format de presse : le dessin de presse, de la caricature</a:t>
            </a:r>
          </a:p>
          <a:p>
            <a:r>
              <a:rPr lang="fr-CA" altLang="fr-FR" dirty="0"/>
              <a:t>La presse d’opinion se développe et la révolution a été le moteur pour le développement de la presse.</a:t>
            </a:r>
          </a:p>
        </p:txBody>
      </p:sp>
      <p:pic>
        <p:nvPicPr>
          <p:cNvPr id="2" name="Image 1"/>
          <p:cNvPicPr>
            <a:picLocks noChangeAspect="1"/>
          </p:cNvPicPr>
          <p:nvPr/>
        </p:nvPicPr>
        <p:blipFill rotWithShape="1">
          <a:blip r:embed="rId3"/>
          <a:srcRect l="39110" t="376" r="30974" b="37503"/>
          <a:stretch/>
        </p:blipFill>
        <p:spPr>
          <a:xfrm>
            <a:off x="8027581" y="-95692"/>
            <a:ext cx="4274289" cy="7017488"/>
          </a:xfrm>
          <a:prstGeom prst="rect">
            <a:avLst/>
          </a:prstGeom>
        </p:spPr>
      </p:pic>
    </p:spTree>
    <p:extLst>
      <p:ext uri="{BB962C8B-B14F-4D97-AF65-F5344CB8AC3E}">
        <p14:creationId xmlns:p14="http://schemas.microsoft.com/office/powerpoint/2010/main" val="3437432761"/>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ext Box 1"/>
          <p:cNvSpPr txBox="1">
            <a:spLocks noChangeArrowheads="1"/>
          </p:cNvSpPr>
          <p:nvPr/>
        </p:nvSpPr>
        <p:spPr bwMode="auto">
          <a:xfrm>
            <a:off x="580949" y="702031"/>
            <a:ext cx="11028514" cy="10142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b"/>
          <a:lstStyle>
            <a:lvl1pPr>
              <a:spcBef>
                <a:spcPts val="450"/>
              </a:spcBef>
              <a:spcAft>
                <a:spcPts val="60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34513" algn="l"/>
                <a:tab pos="9883775" algn="l"/>
                <a:tab pos="10333038" algn="l"/>
                <a:tab pos="10782300" algn="l"/>
              </a:tabLst>
              <a:defRPr>
                <a:solidFill>
                  <a:srgbClr val="373545"/>
                </a:solidFill>
                <a:latin typeface="Gill Sans MT" panose="020B0502020104020203" pitchFamily="34" charset="0"/>
                <a:ea typeface="Microsoft YaHei" panose="020B0503020204020204" pitchFamily="34" charset="-122"/>
              </a:defRPr>
            </a:lvl1pPr>
            <a:lvl2pPr>
              <a:spcBef>
                <a:spcPts val="400"/>
              </a:spcBef>
              <a:spcAft>
                <a:spcPts val="60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34513" algn="l"/>
                <a:tab pos="9883775" algn="l"/>
                <a:tab pos="10333038" algn="l"/>
                <a:tab pos="10782300" algn="l"/>
              </a:tabLst>
              <a:defRPr sz="1600">
                <a:solidFill>
                  <a:srgbClr val="373545"/>
                </a:solidFill>
                <a:latin typeface="Gill Sans MT" panose="020B0502020104020203" pitchFamily="34" charset="0"/>
                <a:ea typeface="Microsoft YaHei" panose="020B0503020204020204" pitchFamily="34" charset="-122"/>
              </a:defRPr>
            </a:lvl2pPr>
            <a:lvl3pPr>
              <a:spcBef>
                <a:spcPts val="350"/>
              </a:spcBef>
              <a:spcAft>
                <a:spcPts val="60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34513" algn="l"/>
                <a:tab pos="9883775" algn="l"/>
                <a:tab pos="10333038" algn="l"/>
                <a:tab pos="10782300" algn="l"/>
              </a:tabLst>
              <a:defRPr sz="1400">
                <a:solidFill>
                  <a:srgbClr val="373545"/>
                </a:solidFill>
                <a:latin typeface="Gill Sans MT" panose="020B0502020104020203" pitchFamily="34" charset="0"/>
                <a:ea typeface="Microsoft YaHei" panose="020B0503020204020204" pitchFamily="34" charset="-122"/>
              </a:defRPr>
            </a:lvl3pPr>
            <a:lvl4pPr>
              <a:spcBef>
                <a:spcPts val="300"/>
              </a:spcBef>
              <a:spcAft>
                <a:spcPts val="60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34513" algn="l"/>
                <a:tab pos="9883775" algn="l"/>
                <a:tab pos="10333038" algn="l"/>
                <a:tab pos="10782300" algn="l"/>
              </a:tabLst>
              <a:defRPr sz="1200">
                <a:solidFill>
                  <a:srgbClr val="373545"/>
                </a:solidFill>
                <a:latin typeface="Gill Sans MT" panose="020B0502020104020203" pitchFamily="34" charset="0"/>
                <a:ea typeface="Microsoft YaHei" panose="020B0503020204020204" pitchFamily="34" charset="-122"/>
              </a:defRPr>
            </a:lvl4pPr>
            <a:lvl5pPr>
              <a:spcBef>
                <a:spcPts val="300"/>
              </a:spcBef>
              <a:spcAft>
                <a:spcPts val="60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34513" algn="l"/>
                <a:tab pos="9883775" algn="l"/>
                <a:tab pos="10333038" algn="l"/>
                <a:tab pos="10782300" algn="l"/>
              </a:tabLst>
              <a:defRPr sz="1200">
                <a:solidFill>
                  <a:srgbClr val="373545"/>
                </a:solidFill>
                <a:latin typeface="Gill Sans MT" panose="020B0502020104020203" pitchFamily="34" charset="0"/>
                <a:ea typeface="Microsoft YaHei" panose="020B0503020204020204" pitchFamily="34" charset="-122"/>
              </a:defRPr>
            </a:lvl5pPr>
            <a:lvl6pPr marL="2514600" indent="-228600" defTabSz="449263" eaLnBrk="0" fontAlgn="base" hangingPunct="0">
              <a:spcBef>
                <a:spcPts val="300"/>
              </a:spcBef>
              <a:spcAft>
                <a:spcPts val="60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34513" algn="l"/>
                <a:tab pos="9883775" algn="l"/>
                <a:tab pos="10333038" algn="l"/>
                <a:tab pos="10782300" algn="l"/>
              </a:tabLst>
              <a:defRPr sz="1200">
                <a:solidFill>
                  <a:srgbClr val="373545"/>
                </a:solidFill>
                <a:latin typeface="Gill Sans MT" panose="020B0502020104020203" pitchFamily="34" charset="0"/>
                <a:ea typeface="Microsoft YaHei" panose="020B0503020204020204" pitchFamily="34" charset="-122"/>
              </a:defRPr>
            </a:lvl6pPr>
            <a:lvl7pPr marL="2971800" indent="-228600" defTabSz="449263" eaLnBrk="0" fontAlgn="base" hangingPunct="0">
              <a:spcBef>
                <a:spcPts val="300"/>
              </a:spcBef>
              <a:spcAft>
                <a:spcPts val="60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34513" algn="l"/>
                <a:tab pos="9883775" algn="l"/>
                <a:tab pos="10333038" algn="l"/>
                <a:tab pos="10782300" algn="l"/>
              </a:tabLst>
              <a:defRPr sz="1200">
                <a:solidFill>
                  <a:srgbClr val="373545"/>
                </a:solidFill>
                <a:latin typeface="Gill Sans MT" panose="020B0502020104020203" pitchFamily="34" charset="0"/>
                <a:ea typeface="Microsoft YaHei" panose="020B0503020204020204" pitchFamily="34" charset="-122"/>
              </a:defRPr>
            </a:lvl7pPr>
            <a:lvl8pPr marL="3429000" indent="-228600" defTabSz="449263" eaLnBrk="0" fontAlgn="base" hangingPunct="0">
              <a:spcBef>
                <a:spcPts val="300"/>
              </a:spcBef>
              <a:spcAft>
                <a:spcPts val="60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34513" algn="l"/>
                <a:tab pos="9883775" algn="l"/>
                <a:tab pos="10333038" algn="l"/>
                <a:tab pos="10782300" algn="l"/>
              </a:tabLst>
              <a:defRPr sz="1200">
                <a:solidFill>
                  <a:srgbClr val="373545"/>
                </a:solidFill>
                <a:latin typeface="Gill Sans MT" panose="020B0502020104020203" pitchFamily="34" charset="0"/>
                <a:ea typeface="Microsoft YaHei" panose="020B0503020204020204" pitchFamily="34" charset="-122"/>
              </a:defRPr>
            </a:lvl8pPr>
            <a:lvl9pPr marL="3886200" indent="-228600" defTabSz="449263" eaLnBrk="0" fontAlgn="base" hangingPunct="0">
              <a:spcBef>
                <a:spcPts val="300"/>
              </a:spcBef>
              <a:spcAft>
                <a:spcPts val="60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34513" algn="l"/>
                <a:tab pos="9883775" algn="l"/>
                <a:tab pos="10333038" algn="l"/>
                <a:tab pos="10782300" algn="l"/>
              </a:tabLst>
              <a:defRPr sz="1200">
                <a:solidFill>
                  <a:srgbClr val="373545"/>
                </a:solidFill>
                <a:latin typeface="Gill Sans MT" panose="020B0502020104020203" pitchFamily="34" charset="0"/>
                <a:ea typeface="Microsoft YaHei" panose="020B0503020204020204" pitchFamily="34" charset="-122"/>
              </a:defRPr>
            </a:lvl9pPr>
          </a:lstStyle>
          <a:p>
            <a:pPr eaLnBrk="1" hangingPunct="1">
              <a:spcBef>
                <a:spcPct val="0"/>
              </a:spcBef>
              <a:spcAft>
                <a:spcPct val="0"/>
              </a:spcAft>
              <a:buClrTx/>
              <a:buFontTx/>
              <a:buNone/>
            </a:pPr>
            <a:r>
              <a:rPr lang="fr-FR" altLang="fr-FR" sz="2800" dirty="0">
                <a:solidFill>
                  <a:srgbClr val="FFFFFF"/>
                </a:solidFill>
              </a:rPr>
              <a:t>HISTOIRE DU JOURNALISME</a:t>
            </a:r>
          </a:p>
        </p:txBody>
      </p:sp>
      <p:sp>
        <p:nvSpPr>
          <p:cNvPr id="4" name="Titre 3"/>
          <p:cNvSpPr>
            <a:spLocks noGrp="1"/>
          </p:cNvSpPr>
          <p:nvPr>
            <p:ph type="title"/>
          </p:nvPr>
        </p:nvSpPr>
        <p:spPr>
          <a:xfrm>
            <a:off x="838200" y="365125"/>
            <a:ext cx="6731000" cy="2393573"/>
          </a:xfrm>
        </p:spPr>
        <p:txBody>
          <a:bodyPr>
            <a:normAutofit/>
          </a:bodyPr>
          <a:lstStyle/>
          <a:p>
            <a:r>
              <a:rPr lang="fr-CA" dirty="0"/>
              <a:t>« le droit d’imprimer n’est pas du nombre des droits naturels »</a:t>
            </a:r>
          </a:p>
        </p:txBody>
      </p:sp>
      <p:sp>
        <p:nvSpPr>
          <p:cNvPr id="3" name="Espace réservé du contenu 2"/>
          <p:cNvSpPr>
            <a:spLocks noGrp="1"/>
          </p:cNvSpPr>
          <p:nvPr>
            <p:ph idx="1"/>
          </p:nvPr>
        </p:nvSpPr>
        <p:spPr>
          <a:xfrm>
            <a:off x="838200" y="3428999"/>
            <a:ext cx="6731000" cy="2747963"/>
          </a:xfrm>
        </p:spPr>
        <p:txBody>
          <a:bodyPr>
            <a:normAutofit/>
          </a:bodyPr>
          <a:lstStyle/>
          <a:p>
            <a:r>
              <a:rPr lang="fr-CA" altLang="fr-FR" dirty="0"/>
              <a:t>Arrivée de Napoléon au pouvoir</a:t>
            </a:r>
          </a:p>
          <a:p>
            <a:r>
              <a:rPr lang="fr-CA" altLang="fr-FR" dirty="0"/>
              <a:t>1800 : retour de la censure </a:t>
            </a:r>
          </a:p>
        </p:txBody>
      </p:sp>
      <p:pic>
        <p:nvPicPr>
          <p:cNvPr id="6" name="Image 5"/>
          <p:cNvPicPr>
            <a:picLocks noChangeAspect="1"/>
          </p:cNvPicPr>
          <p:nvPr/>
        </p:nvPicPr>
        <p:blipFill rotWithShape="1">
          <a:blip r:embed="rId3"/>
          <a:srcRect l="12328"/>
          <a:stretch/>
        </p:blipFill>
        <p:spPr>
          <a:xfrm>
            <a:off x="8040688" y="-21747"/>
            <a:ext cx="6031616" cy="6879747"/>
          </a:xfrm>
          <a:prstGeom prst="rect">
            <a:avLst/>
          </a:prstGeom>
        </p:spPr>
      </p:pic>
    </p:spTree>
    <p:extLst>
      <p:ext uri="{BB962C8B-B14F-4D97-AF65-F5344CB8AC3E}">
        <p14:creationId xmlns:p14="http://schemas.microsoft.com/office/powerpoint/2010/main" val="3656250597"/>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ext Box 1"/>
          <p:cNvSpPr txBox="1">
            <a:spLocks noChangeArrowheads="1"/>
          </p:cNvSpPr>
          <p:nvPr/>
        </p:nvSpPr>
        <p:spPr bwMode="auto">
          <a:xfrm>
            <a:off x="580949" y="702031"/>
            <a:ext cx="11028514" cy="10142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b"/>
          <a:lstStyle>
            <a:lvl1pPr>
              <a:spcBef>
                <a:spcPts val="450"/>
              </a:spcBef>
              <a:spcAft>
                <a:spcPts val="60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34513" algn="l"/>
                <a:tab pos="9883775" algn="l"/>
                <a:tab pos="10333038" algn="l"/>
                <a:tab pos="10782300" algn="l"/>
              </a:tabLst>
              <a:defRPr>
                <a:solidFill>
                  <a:srgbClr val="373545"/>
                </a:solidFill>
                <a:latin typeface="Gill Sans MT" panose="020B0502020104020203" pitchFamily="34" charset="0"/>
                <a:ea typeface="Microsoft YaHei" panose="020B0503020204020204" pitchFamily="34" charset="-122"/>
              </a:defRPr>
            </a:lvl1pPr>
            <a:lvl2pPr>
              <a:spcBef>
                <a:spcPts val="400"/>
              </a:spcBef>
              <a:spcAft>
                <a:spcPts val="60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34513" algn="l"/>
                <a:tab pos="9883775" algn="l"/>
                <a:tab pos="10333038" algn="l"/>
                <a:tab pos="10782300" algn="l"/>
              </a:tabLst>
              <a:defRPr sz="1600">
                <a:solidFill>
                  <a:srgbClr val="373545"/>
                </a:solidFill>
                <a:latin typeface="Gill Sans MT" panose="020B0502020104020203" pitchFamily="34" charset="0"/>
                <a:ea typeface="Microsoft YaHei" panose="020B0503020204020204" pitchFamily="34" charset="-122"/>
              </a:defRPr>
            </a:lvl2pPr>
            <a:lvl3pPr>
              <a:spcBef>
                <a:spcPts val="350"/>
              </a:spcBef>
              <a:spcAft>
                <a:spcPts val="60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34513" algn="l"/>
                <a:tab pos="9883775" algn="l"/>
                <a:tab pos="10333038" algn="l"/>
                <a:tab pos="10782300" algn="l"/>
              </a:tabLst>
              <a:defRPr sz="1400">
                <a:solidFill>
                  <a:srgbClr val="373545"/>
                </a:solidFill>
                <a:latin typeface="Gill Sans MT" panose="020B0502020104020203" pitchFamily="34" charset="0"/>
                <a:ea typeface="Microsoft YaHei" panose="020B0503020204020204" pitchFamily="34" charset="-122"/>
              </a:defRPr>
            </a:lvl3pPr>
            <a:lvl4pPr>
              <a:spcBef>
                <a:spcPts val="300"/>
              </a:spcBef>
              <a:spcAft>
                <a:spcPts val="60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34513" algn="l"/>
                <a:tab pos="9883775" algn="l"/>
                <a:tab pos="10333038" algn="l"/>
                <a:tab pos="10782300" algn="l"/>
              </a:tabLst>
              <a:defRPr sz="1200">
                <a:solidFill>
                  <a:srgbClr val="373545"/>
                </a:solidFill>
                <a:latin typeface="Gill Sans MT" panose="020B0502020104020203" pitchFamily="34" charset="0"/>
                <a:ea typeface="Microsoft YaHei" panose="020B0503020204020204" pitchFamily="34" charset="-122"/>
              </a:defRPr>
            </a:lvl4pPr>
            <a:lvl5pPr>
              <a:spcBef>
                <a:spcPts val="300"/>
              </a:spcBef>
              <a:spcAft>
                <a:spcPts val="60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34513" algn="l"/>
                <a:tab pos="9883775" algn="l"/>
                <a:tab pos="10333038" algn="l"/>
                <a:tab pos="10782300" algn="l"/>
              </a:tabLst>
              <a:defRPr sz="1200">
                <a:solidFill>
                  <a:srgbClr val="373545"/>
                </a:solidFill>
                <a:latin typeface="Gill Sans MT" panose="020B0502020104020203" pitchFamily="34" charset="0"/>
                <a:ea typeface="Microsoft YaHei" panose="020B0503020204020204" pitchFamily="34" charset="-122"/>
              </a:defRPr>
            </a:lvl5pPr>
            <a:lvl6pPr marL="2514600" indent="-228600" defTabSz="449263" eaLnBrk="0" fontAlgn="base" hangingPunct="0">
              <a:spcBef>
                <a:spcPts val="300"/>
              </a:spcBef>
              <a:spcAft>
                <a:spcPts val="60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34513" algn="l"/>
                <a:tab pos="9883775" algn="l"/>
                <a:tab pos="10333038" algn="l"/>
                <a:tab pos="10782300" algn="l"/>
              </a:tabLst>
              <a:defRPr sz="1200">
                <a:solidFill>
                  <a:srgbClr val="373545"/>
                </a:solidFill>
                <a:latin typeface="Gill Sans MT" panose="020B0502020104020203" pitchFamily="34" charset="0"/>
                <a:ea typeface="Microsoft YaHei" panose="020B0503020204020204" pitchFamily="34" charset="-122"/>
              </a:defRPr>
            </a:lvl6pPr>
            <a:lvl7pPr marL="2971800" indent="-228600" defTabSz="449263" eaLnBrk="0" fontAlgn="base" hangingPunct="0">
              <a:spcBef>
                <a:spcPts val="300"/>
              </a:spcBef>
              <a:spcAft>
                <a:spcPts val="60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34513" algn="l"/>
                <a:tab pos="9883775" algn="l"/>
                <a:tab pos="10333038" algn="l"/>
                <a:tab pos="10782300" algn="l"/>
              </a:tabLst>
              <a:defRPr sz="1200">
                <a:solidFill>
                  <a:srgbClr val="373545"/>
                </a:solidFill>
                <a:latin typeface="Gill Sans MT" panose="020B0502020104020203" pitchFamily="34" charset="0"/>
                <a:ea typeface="Microsoft YaHei" panose="020B0503020204020204" pitchFamily="34" charset="-122"/>
              </a:defRPr>
            </a:lvl7pPr>
            <a:lvl8pPr marL="3429000" indent="-228600" defTabSz="449263" eaLnBrk="0" fontAlgn="base" hangingPunct="0">
              <a:spcBef>
                <a:spcPts val="300"/>
              </a:spcBef>
              <a:spcAft>
                <a:spcPts val="60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34513" algn="l"/>
                <a:tab pos="9883775" algn="l"/>
                <a:tab pos="10333038" algn="l"/>
                <a:tab pos="10782300" algn="l"/>
              </a:tabLst>
              <a:defRPr sz="1200">
                <a:solidFill>
                  <a:srgbClr val="373545"/>
                </a:solidFill>
                <a:latin typeface="Gill Sans MT" panose="020B0502020104020203" pitchFamily="34" charset="0"/>
                <a:ea typeface="Microsoft YaHei" panose="020B0503020204020204" pitchFamily="34" charset="-122"/>
              </a:defRPr>
            </a:lvl8pPr>
            <a:lvl9pPr marL="3886200" indent="-228600" defTabSz="449263" eaLnBrk="0" fontAlgn="base" hangingPunct="0">
              <a:spcBef>
                <a:spcPts val="300"/>
              </a:spcBef>
              <a:spcAft>
                <a:spcPts val="60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34513" algn="l"/>
                <a:tab pos="9883775" algn="l"/>
                <a:tab pos="10333038" algn="l"/>
                <a:tab pos="10782300" algn="l"/>
              </a:tabLst>
              <a:defRPr sz="1200">
                <a:solidFill>
                  <a:srgbClr val="373545"/>
                </a:solidFill>
                <a:latin typeface="Gill Sans MT" panose="020B0502020104020203" pitchFamily="34" charset="0"/>
                <a:ea typeface="Microsoft YaHei" panose="020B0503020204020204" pitchFamily="34" charset="-122"/>
              </a:defRPr>
            </a:lvl9pPr>
          </a:lstStyle>
          <a:p>
            <a:pPr eaLnBrk="1" hangingPunct="1">
              <a:spcBef>
                <a:spcPct val="0"/>
              </a:spcBef>
              <a:spcAft>
                <a:spcPct val="0"/>
              </a:spcAft>
              <a:buClrTx/>
              <a:buFontTx/>
              <a:buNone/>
            </a:pPr>
            <a:r>
              <a:rPr lang="fr-FR" altLang="fr-FR" sz="2800" dirty="0">
                <a:solidFill>
                  <a:srgbClr val="FFFFFF"/>
                </a:solidFill>
              </a:rPr>
              <a:t>HISTOIRE DU JOURNALISME</a:t>
            </a:r>
          </a:p>
        </p:txBody>
      </p:sp>
      <p:sp>
        <p:nvSpPr>
          <p:cNvPr id="4" name="Titre 3"/>
          <p:cNvSpPr>
            <a:spLocks noGrp="1"/>
          </p:cNvSpPr>
          <p:nvPr>
            <p:ph type="title"/>
          </p:nvPr>
        </p:nvSpPr>
        <p:spPr/>
        <p:txBody>
          <a:bodyPr>
            <a:normAutofit/>
          </a:bodyPr>
          <a:lstStyle/>
          <a:p>
            <a:r>
              <a:rPr lang="fr-CA" dirty="0"/>
              <a:t>Liberté de la presse</a:t>
            </a:r>
          </a:p>
        </p:txBody>
      </p:sp>
      <p:sp>
        <p:nvSpPr>
          <p:cNvPr id="3" name="Espace réservé du contenu 2"/>
          <p:cNvSpPr>
            <a:spLocks noGrp="1"/>
          </p:cNvSpPr>
          <p:nvPr>
            <p:ph idx="1"/>
          </p:nvPr>
        </p:nvSpPr>
        <p:spPr>
          <a:xfrm>
            <a:off x="838200" y="1716312"/>
            <a:ext cx="6731000" cy="4818303"/>
          </a:xfrm>
        </p:spPr>
        <p:txBody>
          <a:bodyPr>
            <a:normAutofit fontScale="77500" lnSpcReduction="20000"/>
          </a:bodyPr>
          <a:lstStyle/>
          <a:p>
            <a:r>
              <a:rPr lang="fr-CA" dirty="0"/>
              <a:t>Art. 1</a:t>
            </a:r>
            <a:r>
              <a:rPr lang="fr-CA" baseline="30000" dirty="0"/>
              <a:t>er</a:t>
            </a:r>
            <a:r>
              <a:rPr lang="fr-CA" dirty="0"/>
              <a:t>. Il y aura un directeur général chargé, sous les ordres de notre ministre de l’Intérieur, de tout ce qui est relatif à la librairie et à l‘imprimerie.</a:t>
            </a:r>
          </a:p>
          <a:p>
            <a:r>
              <a:rPr lang="fr-CA" dirty="0"/>
              <a:t>Art. 2. Six auditeurs seront placés auprès du directeur général.</a:t>
            </a:r>
          </a:p>
          <a:p>
            <a:r>
              <a:rPr lang="fr-CA" dirty="0"/>
              <a:t>Art. 3. A dater du 1</a:t>
            </a:r>
            <a:r>
              <a:rPr lang="fr-CA" baseline="30000" dirty="0"/>
              <a:t>er</a:t>
            </a:r>
            <a:r>
              <a:rPr lang="fr-CA" dirty="0"/>
              <a:t>janvier 1811, le nombre des imprimeurs dans chaque département sera fixé, et celui des imprimeurs à Paris sera réduit à soixante.</a:t>
            </a:r>
          </a:p>
          <a:p>
            <a:r>
              <a:rPr lang="fr-CA" dirty="0"/>
              <a:t>Art. 10. Il est défendu de rien imprimer ou faire imprimer qui puisse porter atteinte aux devoirs des sujets envers le souverain, et à l’intérêt de l’État. Les contrevenants seront traduits devant nos tribunaux, et punis conformément au code pénal, sans préjudice du droit qu’aura notre ministre de l’Intérieur, sur le rapport du directeur général, de retirer le brevet à tout imprimeur qui aura été pris en contravention.</a:t>
            </a:r>
          </a:p>
        </p:txBody>
      </p:sp>
      <p:pic>
        <p:nvPicPr>
          <p:cNvPr id="7" name="Image 6"/>
          <p:cNvPicPr>
            <a:picLocks noChangeAspect="1"/>
          </p:cNvPicPr>
          <p:nvPr/>
        </p:nvPicPr>
        <p:blipFill rotWithShape="1">
          <a:blip r:embed="rId3"/>
          <a:srcRect r="48315"/>
          <a:stretch/>
        </p:blipFill>
        <p:spPr>
          <a:xfrm>
            <a:off x="7972955" y="-8464"/>
            <a:ext cx="4219045" cy="6858000"/>
          </a:xfrm>
          <a:prstGeom prst="rect">
            <a:avLst/>
          </a:prstGeom>
        </p:spPr>
      </p:pic>
    </p:spTree>
    <p:extLst>
      <p:ext uri="{BB962C8B-B14F-4D97-AF65-F5344CB8AC3E}">
        <p14:creationId xmlns:p14="http://schemas.microsoft.com/office/powerpoint/2010/main" val="3689388770"/>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ext Box 1"/>
          <p:cNvSpPr txBox="1">
            <a:spLocks noChangeArrowheads="1"/>
          </p:cNvSpPr>
          <p:nvPr/>
        </p:nvSpPr>
        <p:spPr bwMode="auto">
          <a:xfrm>
            <a:off x="580949" y="702031"/>
            <a:ext cx="11028514" cy="10142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b"/>
          <a:lstStyle>
            <a:lvl1pPr>
              <a:spcBef>
                <a:spcPts val="450"/>
              </a:spcBef>
              <a:spcAft>
                <a:spcPts val="60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34513" algn="l"/>
                <a:tab pos="9883775" algn="l"/>
                <a:tab pos="10333038" algn="l"/>
                <a:tab pos="10782300" algn="l"/>
              </a:tabLst>
              <a:defRPr>
                <a:solidFill>
                  <a:srgbClr val="373545"/>
                </a:solidFill>
                <a:latin typeface="Gill Sans MT" panose="020B0502020104020203" pitchFamily="34" charset="0"/>
                <a:ea typeface="Microsoft YaHei" panose="020B0503020204020204" pitchFamily="34" charset="-122"/>
              </a:defRPr>
            </a:lvl1pPr>
            <a:lvl2pPr>
              <a:spcBef>
                <a:spcPts val="400"/>
              </a:spcBef>
              <a:spcAft>
                <a:spcPts val="60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34513" algn="l"/>
                <a:tab pos="9883775" algn="l"/>
                <a:tab pos="10333038" algn="l"/>
                <a:tab pos="10782300" algn="l"/>
              </a:tabLst>
              <a:defRPr sz="1600">
                <a:solidFill>
                  <a:srgbClr val="373545"/>
                </a:solidFill>
                <a:latin typeface="Gill Sans MT" panose="020B0502020104020203" pitchFamily="34" charset="0"/>
                <a:ea typeface="Microsoft YaHei" panose="020B0503020204020204" pitchFamily="34" charset="-122"/>
              </a:defRPr>
            </a:lvl2pPr>
            <a:lvl3pPr>
              <a:spcBef>
                <a:spcPts val="350"/>
              </a:spcBef>
              <a:spcAft>
                <a:spcPts val="60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34513" algn="l"/>
                <a:tab pos="9883775" algn="l"/>
                <a:tab pos="10333038" algn="l"/>
                <a:tab pos="10782300" algn="l"/>
              </a:tabLst>
              <a:defRPr sz="1400">
                <a:solidFill>
                  <a:srgbClr val="373545"/>
                </a:solidFill>
                <a:latin typeface="Gill Sans MT" panose="020B0502020104020203" pitchFamily="34" charset="0"/>
                <a:ea typeface="Microsoft YaHei" panose="020B0503020204020204" pitchFamily="34" charset="-122"/>
              </a:defRPr>
            </a:lvl3pPr>
            <a:lvl4pPr>
              <a:spcBef>
                <a:spcPts val="300"/>
              </a:spcBef>
              <a:spcAft>
                <a:spcPts val="60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34513" algn="l"/>
                <a:tab pos="9883775" algn="l"/>
                <a:tab pos="10333038" algn="l"/>
                <a:tab pos="10782300" algn="l"/>
              </a:tabLst>
              <a:defRPr sz="1200">
                <a:solidFill>
                  <a:srgbClr val="373545"/>
                </a:solidFill>
                <a:latin typeface="Gill Sans MT" panose="020B0502020104020203" pitchFamily="34" charset="0"/>
                <a:ea typeface="Microsoft YaHei" panose="020B0503020204020204" pitchFamily="34" charset="-122"/>
              </a:defRPr>
            </a:lvl4pPr>
            <a:lvl5pPr>
              <a:spcBef>
                <a:spcPts val="300"/>
              </a:spcBef>
              <a:spcAft>
                <a:spcPts val="60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34513" algn="l"/>
                <a:tab pos="9883775" algn="l"/>
                <a:tab pos="10333038" algn="l"/>
                <a:tab pos="10782300" algn="l"/>
              </a:tabLst>
              <a:defRPr sz="1200">
                <a:solidFill>
                  <a:srgbClr val="373545"/>
                </a:solidFill>
                <a:latin typeface="Gill Sans MT" panose="020B0502020104020203" pitchFamily="34" charset="0"/>
                <a:ea typeface="Microsoft YaHei" panose="020B0503020204020204" pitchFamily="34" charset="-122"/>
              </a:defRPr>
            </a:lvl5pPr>
            <a:lvl6pPr marL="2514600" indent="-228600" defTabSz="449263" eaLnBrk="0" fontAlgn="base" hangingPunct="0">
              <a:spcBef>
                <a:spcPts val="300"/>
              </a:spcBef>
              <a:spcAft>
                <a:spcPts val="60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34513" algn="l"/>
                <a:tab pos="9883775" algn="l"/>
                <a:tab pos="10333038" algn="l"/>
                <a:tab pos="10782300" algn="l"/>
              </a:tabLst>
              <a:defRPr sz="1200">
                <a:solidFill>
                  <a:srgbClr val="373545"/>
                </a:solidFill>
                <a:latin typeface="Gill Sans MT" panose="020B0502020104020203" pitchFamily="34" charset="0"/>
                <a:ea typeface="Microsoft YaHei" panose="020B0503020204020204" pitchFamily="34" charset="-122"/>
              </a:defRPr>
            </a:lvl6pPr>
            <a:lvl7pPr marL="2971800" indent="-228600" defTabSz="449263" eaLnBrk="0" fontAlgn="base" hangingPunct="0">
              <a:spcBef>
                <a:spcPts val="300"/>
              </a:spcBef>
              <a:spcAft>
                <a:spcPts val="60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34513" algn="l"/>
                <a:tab pos="9883775" algn="l"/>
                <a:tab pos="10333038" algn="l"/>
                <a:tab pos="10782300" algn="l"/>
              </a:tabLst>
              <a:defRPr sz="1200">
                <a:solidFill>
                  <a:srgbClr val="373545"/>
                </a:solidFill>
                <a:latin typeface="Gill Sans MT" panose="020B0502020104020203" pitchFamily="34" charset="0"/>
                <a:ea typeface="Microsoft YaHei" panose="020B0503020204020204" pitchFamily="34" charset="-122"/>
              </a:defRPr>
            </a:lvl7pPr>
            <a:lvl8pPr marL="3429000" indent="-228600" defTabSz="449263" eaLnBrk="0" fontAlgn="base" hangingPunct="0">
              <a:spcBef>
                <a:spcPts val="300"/>
              </a:spcBef>
              <a:spcAft>
                <a:spcPts val="60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34513" algn="l"/>
                <a:tab pos="9883775" algn="l"/>
                <a:tab pos="10333038" algn="l"/>
                <a:tab pos="10782300" algn="l"/>
              </a:tabLst>
              <a:defRPr sz="1200">
                <a:solidFill>
                  <a:srgbClr val="373545"/>
                </a:solidFill>
                <a:latin typeface="Gill Sans MT" panose="020B0502020104020203" pitchFamily="34" charset="0"/>
                <a:ea typeface="Microsoft YaHei" panose="020B0503020204020204" pitchFamily="34" charset="-122"/>
              </a:defRPr>
            </a:lvl8pPr>
            <a:lvl9pPr marL="3886200" indent="-228600" defTabSz="449263" eaLnBrk="0" fontAlgn="base" hangingPunct="0">
              <a:spcBef>
                <a:spcPts val="300"/>
              </a:spcBef>
              <a:spcAft>
                <a:spcPts val="60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34513" algn="l"/>
                <a:tab pos="9883775" algn="l"/>
                <a:tab pos="10333038" algn="l"/>
                <a:tab pos="10782300" algn="l"/>
              </a:tabLst>
              <a:defRPr sz="1200">
                <a:solidFill>
                  <a:srgbClr val="373545"/>
                </a:solidFill>
                <a:latin typeface="Gill Sans MT" panose="020B0502020104020203" pitchFamily="34" charset="0"/>
                <a:ea typeface="Microsoft YaHei" panose="020B0503020204020204" pitchFamily="34" charset="-122"/>
              </a:defRPr>
            </a:lvl9pPr>
          </a:lstStyle>
          <a:p>
            <a:pPr eaLnBrk="1" hangingPunct="1">
              <a:spcBef>
                <a:spcPct val="0"/>
              </a:spcBef>
              <a:spcAft>
                <a:spcPct val="0"/>
              </a:spcAft>
              <a:buClrTx/>
              <a:buFontTx/>
              <a:buNone/>
            </a:pPr>
            <a:r>
              <a:rPr lang="fr-FR" altLang="fr-FR" sz="2800" dirty="0">
                <a:solidFill>
                  <a:srgbClr val="FFFFFF"/>
                </a:solidFill>
              </a:rPr>
              <a:t>HISTOIRE DU JOURNALISME</a:t>
            </a:r>
          </a:p>
        </p:txBody>
      </p:sp>
      <p:sp>
        <p:nvSpPr>
          <p:cNvPr id="4" name="Titre 3"/>
          <p:cNvSpPr>
            <a:spLocks noGrp="1"/>
          </p:cNvSpPr>
          <p:nvPr>
            <p:ph type="title"/>
          </p:nvPr>
        </p:nvSpPr>
        <p:spPr/>
        <p:txBody>
          <a:bodyPr>
            <a:normAutofit/>
          </a:bodyPr>
          <a:lstStyle/>
          <a:p>
            <a:r>
              <a:rPr lang="fr-CA" dirty="0"/>
              <a:t>Liberté de la presse</a:t>
            </a:r>
          </a:p>
        </p:txBody>
      </p:sp>
      <p:sp>
        <p:nvSpPr>
          <p:cNvPr id="3" name="Espace réservé du contenu 2"/>
          <p:cNvSpPr>
            <a:spLocks noGrp="1"/>
          </p:cNvSpPr>
          <p:nvPr>
            <p:ph idx="1"/>
          </p:nvPr>
        </p:nvSpPr>
        <p:spPr>
          <a:xfrm>
            <a:off x="838200" y="1590908"/>
            <a:ext cx="6731000" cy="4988312"/>
          </a:xfrm>
        </p:spPr>
        <p:txBody>
          <a:bodyPr>
            <a:normAutofit fontScale="85000" lnSpcReduction="20000"/>
          </a:bodyPr>
          <a:lstStyle/>
          <a:p>
            <a:r>
              <a:rPr lang="fr-CA" dirty="0"/>
              <a:t>Art. 11 Chaque imprimeur sera tenu d‘avoir un livre noté et parafé par le préfet du département, où il inscrira, par ordre de dates, le titre de chaque ouvrage qu’il voudra imprimer, et le nom de l’auteur s’il lui est connu. Ce livre sera représenté à toute réquisition, et visé, s’il est jugé convenable, par tout officier de police.</a:t>
            </a:r>
          </a:p>
          <a:p>
            <a:r>
              <a:rPr lang="fr-CA" dirty="0"/>
              <a:t>Art. 29. A dater du 1er janvier 1811, les libraires seront brevetés et assermentés.</a:t>
            </a:r>
          </a:p>
          <a:p>
            <a:r>
              <a:rPr lang="fr-CA" dirty="0"/>
              <a:t>Art. 30. Les brevets de libraire seront délivrés par notre directeur général de l’imprimerie, et soumis à l’approbation de notre ministre de l’Intérieur : ils seront enregistrés au tribunal civil du lieu de la résidence de l’impétrant, qui y prêtera serment de ne vendre, débiter et distribuer aucun ouvrage contraire aux devoirs envers le souverain et à l’intérêt de l’État.</a:t>
            </a:r>
          </a:p>
        </p:txBody>
      </p:sp>
      <p:pic>
        <p:nvPicPr>
          <p:cNvPr id="7" name="Image 6"/>
          <p:cNvPicPr>
            <a:picLocks noChangeAspect="1"/>
          </p:cNvPicPr>
          <p:nvPr/>
        </p:nvPicPr>
        <p:blipFill rotWithShape="1">
          <a:blip r:embed="rId3"/>
          <a:srcRect r="48315"/>
          <a:stretch/>
        </p:blipFill>
        <p:spPr>
          <a:xfrm>
            <a:off x="7972955" y="-8464"/>
            <a:ext cx="4219045" cy="6858000"/>
          </a:xfrm>
          <a:prstGeom prst="rect">
            <a:avLst/>
          </a:prstGeom>
        </p:spPr>
      </p:pic>
    </p:spTree>
    <p:extLst>
      <p:ext uri="{BB962C8B-B14F-4D97-AF65-F5344CB8AC3E}">
        <p14:creationId xmlns:p14="http://schemas.microsoft.com/office/powerpoint/2010/main" val="905302833"/>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ext Box 1"/>
          <p:cNvSpPr txBox="1">
            <a:spLocks noChangeArrowheads="1"/>
          </p:cNvSpPr>
          <p:nvPr/>
        </p:nvSpPr>
        <p:spPr bwMode="auto">
          <a:xfrm>
            <a:off x="580949" y="702031"/>
            <a:ext cx="11028514" cy="10142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b"/>
          <a:lstStyle>
            <a:lvl1pPr>
              <a:spcBef>
                <a:spcPts val="450"/>
              </a:spcBef>
              <a:spcAft>
                <a:spcPts val="60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34513" algn="l"/>
                <a:tab pos="9883775" algn="l"/>
                <a:tab pos="10333038" algn="l"/>
                <a:tab pos="10782300" algn="l"/>
              </a:tabLst>
              <a:defRPr>
                <a:solidFill>
                  <a:srgbClr val="373545"/>
                </a:solidFill>
                <a:latin typeface="Gill Sans MT" panose="020B0502020104020203" pitchFamily="34" charset="0"/>
                <a:ea typeface="Microsoft YaHei" panose="020B0503020204020204" pitchFamily="34" charset="-122"/>
              </a:defRPr>
            </a:lvl1pPr>
            <a:lvl2pPr>
              <a:spcBef>
                <a:spcPts val="400"/>
              </a:spcBef>
              <a:spcAft>
                <a:spcPts val="60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34513" algn="l"/>
                <a:tab pos="9883775" algn="l"/>
                <a:tab pos="10333038" algn="l"/>
                <a:tab pos="10782300" algn="l"/>
              </a:tabLst>
              <a:defRPr sz="1600">
                <a:solidFill>
                  <a:srgbClr val="373545"/>
                </a:solidFill>
                <a:latin typeface="Gill Sans MT" panose="020B0502020104020203" pitchFamily="34" charset="0"/>
                <a:ea typeface="Microsoft YaHei" panose="020B0503020204020204" pitchFamily="34" charset="-122"/>
              </a:defRPr>
            </a:lvl2pPr>
            <a:lvl3pPr>
              <a:spcBef>
                <a:spcPts val="350"/>
              </a:spcBef>
              <a:spcAft>
                <a:spcPts val="60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34513" algn="l"/>
                <a:tab pos="9883775" algn="l"/>
                <a:tab pos="10333038" algn="l"/>
                <a:tab pos="10782300" algn="l"/>
              </a:tabLst>
              <a:defRPr sz="1400">
                <a:solidFill>
                  <a:srgbClr val="373545"/>
                </a:solidFill>
                <a:latin typeface="Gill Sans MT" panose="020B0502020104020203" pitchFamily="34" charset="0"/>
                <a:ea typeface="Microsoft YaHei" panose="020B0503020204020204" pitchFamily="34" charset="-122"/>
              </a:defRPr>
            </a:lvl3pPr>
            <a:lvl4pPr>
              <a:spcBef>
                <a:spcPts val="300"/>
              </a:spcBef>
              <a:spcAft>
                <a:spcPts val="60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34513" algn="l"/>
                <a:tab pos="9883775" algn="l"/>
                <a:tab pos="10333038" algn="l"/>
                <a:tab pos="10782300" algn="l"/>
              </a:tabLst>
              <a:defRPr sz="1200">
                <a:solidFill>
                  <a:srgbClr val="373545"/>
                </a:solidFill>
                <a:latin typeface="Gill Sans MT" panose="020B0502020104020203" pitchFamily="34" charset="0"/>
                <a:ea typeface="Microsoft YaHei" panose="020B0503020204020204" pitchFamily="34" charset="-122"/>
              </a:defRPr>
            </a:lvl4pPr>
            <a:lvl5pPr>
              <a:spcBef>
                <a:spcPts val="300"/>
              </a:spcBef>
              <a:spcAft>
                <a:spcPts val="60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34513" algn="l"/>
                <a:tab pos="9883775" algn="l"/>
                <a:tab pos="10333038" algn="l"/>
                <a:tab pos="10782300" algn="l"/>
              </a:tabLst>
              <a:defRPr sz="1200">
                <a:solidFill>
                  <a:srgbClr val="373545"/>
                </a:solidFill>
                <a:latin typeface="Gill Sans MT" panose="020B0502020104020203" pitchFamily="34" charset="0"/>
                <a:ea typeface="Microsoft YaHei" panose="020B0503020204020204" pitchFamily="34" charset="-122"/>
              </a:defRPr>
            </a:lvl5pPr>
            <a:lvl6pPr marL="2514600" indent="-228600" defTabSz="449263" eaLnBrk="0" fontAlgn="base" hangingPunct="0">
              <a:spcBef>
                <a:spcPts val="300"/>
              </a:spcBef>
              <a:spcAft>
                <a:spcPts val="60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34513" algn="l"/>
                <a:tab pos="9883775" algn="l"/>
                <a:tab pos="10333038" algn="l"/>
                <a:tab pos="10782300" algn="l"/>
              </a:tabLst>
              <a:defRPr sz="1200">
                <a:solidFill>
                  <a:srgbClr val="373545"/>
                </a:solidFill>
                <a:latin typeface="Gill Sans MT" panose="020B0502020104020203" pitchFamily="34" charset="0"/>
                <a:ea typeface="Microsoft YaHei" panose="020B0503020204020204" pitchFamily="34" charset="-122"/>
              </a:defRPr>
            </a:lvl6pPr>
            <a:lvl7pPr marL="2971800" indent="-228600" defTabSz="449263" eaLnBrk="0" fontAlgn="base" hangingPunct="0">
              <a:spcBef>
                <a:spcPts val="300"/>
              </a:spcBef>
              <a:spcAft>
                <a:spcPts val="60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34513" algn="l"/>
                <a:tab pos="9883775" algn="l"/>
                <a:tab pos="10333038" algn="l"/>
                <a:tab pos="10782300" algn="l"/>
              </a:tabLst>
              <a:defRPr sz="1200">
                <a:solidFill>
                  <a:srgbClr val="373545"/>
                </a:solidFill>
                <a:latin typeface="Gill Sans MT" panose="020B0502020104020203" pitchFamily="34" charset="0"/>
                <a:ea typeface="Microsoft YaHei" panose="020B0503020204020204" pitchFamily="34" charset="-122"/>
              </a:defRPr>
            </a:lvl7pPr>
            <a:lvl8pPr marL="3429000" indent="-228600" defTabSz="449263" eaLnBrk="0" fontAlgn="base" hangingPunct="0">
              <a:spcBef>
                <a:spcPts val="300"/>
              </a:spcBef>
              <a:spcAft>
                <a:spcPts val="60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34513" algn="l"/>
                <a:tab pos="9883775" algn="l"/>
                <a:tab pos="10333038" algn="l"/>
                <a:tab pos="10782300" algn="l"/>
              </a:tabLst>
              <a:defRPr sz="1200">
                <a:solidFill>
                  <a:srgbClr val="373545"/>
                </a:solidFill>
                <a:latin typeface="Gill Sans MT" panose="020B0502020104020203" pitchFamily="34" charset="0"/>
                <a:ea typeface="Microsoft YaHei" panose="020B0503020204020204" pitchFamily="34" charset="-122"/>
              </a:defRPr>
            </a:lvl8pPr>
            <a:lvl9pPr marL="3886200" indent="-228600" defTabSz="449263" eaLnBrk="0" fontAlgn="base" hangingPunct="0">
              <a:spcBef>
                <a:spcPts val="300"/>
              </a:spcBef>
              <a:spcAft>
                <a:spcPts val="60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34513" algn="l"/>
                <a:tab pos="9883775" algn="l"/>
                <a:tab pos="10333038" algn="l"/>
                <a:tab pos="10782300" algn="l"/>
              </a:tabLst>
              <a:defRPr sz="1200">
                <a:solidFill>
                  <a:srgbClr val="373545"/>
                </a:solidFill>
                <a:latin typeface="Gill Sans MT" panose="020B0502020104020203" pitchFamily="34" charset="0"/>
                <a:ea typeface="Microsoft YaHei" panose="020B0503020204020204" pitchFamily="34" charset="-122"/>
              </a:defRPr>
            </a:lvl9pPr>
          </a:lstStyle>
          <a:p>
            <a:pPr eaLnBrk="1" hangingPunct="1">
              <a:spcBef>
                <a:spcPct val="0"/>
              </a:spcBef>
              <a:spcAft>
                <a:spcPct val="0"/>
              </a:spcAft>
              <a:buClrTx/>
              <a:buFontTx/>
              <a:buNone/>
            </a:pPr>
            <a:r>
              <a:rPr lang="fr-FR" altLang="fr-FR" sz="2800" dirty="0">
                <a:solidFill>
                  <a:srgbClr val="FFFFFF"/>
                </a:solidFill>
              </a:rPr>
              <a:t>HISTOIRE DU JOURNALISME</a:t>
            </a:r>
          </a:p>
        </p:txBody>
      </p:sp>
      <p:sp>
        <p:nvSpPr>
          <p:cNvPr id="4" name="Titre 3"/>
          <p:cNvSpPr>
            <a:spLocks noGrp="1"/>
          </p:cNvSpPr>
          <p:nvPr>
            <p:ph type="title"/>
          </p:nvPr>
        </p:nvSpPr>
        <p:spPr/>
        <p:txBody>
          <a:bodyPr/>
          <a:lstStyle/>
          <a:p>
            <a:r>
              <a:rPr lang="fr-CA" dirty="0"/>
              <a:t>Liberté de la presse</a:t>
            </a:r>
          </a:p>
        </p:txBody>
      </p:sp>
      <p:sp>
        <p:nvSpPr>
          <p:cNvPr id="3" name="Espace réservé du contenu 2"/>
          <p:cNvSpPr>
            <a:spLocks noGrp="1"/>
          </p:cNvSpPr>
          <p:nvPr>
            <p:ph idx="1"/>
          </p:nvPr>
        </p:nvSpPr>
        <p:spPr>
          <a:xfrm>
            <a:off x="838200" y="1873405"/>
            <a:ext cx="6731000" cy="3769112"/>
          </a:xfrm>
        </p:spPr>
        <p:txBody>
          <a:bodyPr>
            <a:noAutofit/>
          </a:bodyPr>
          <a:lstStyle/>
          <a:p>
            <a:r>
              <a:rPr lang="fr-CA" sz="2400" dirty="0"/>
              <a:t>Art. 33. Les brevets de libraire ne pourront être accordés aux libraires qui voudront s’établir à l‘avenir, qu’après qu’ils auront justifié de leurs bonne vie et mœurs et de leur attachement à la patrie et au souverain.</a:t>
            </a:r>
          </a:p>
          <a:p>
            <a:r>
              <a:rPr lang="fr-CA" sz="2400" dirty="0"/>
              <a:t>Art. 34. Aucun livre en langue française ou latine, imprimé à l’étranger, ne pourra entrer en France sans payer un droit d’entrée.</a:t>
            </a:r>
          </a:p>
          <a:p>
            <a:r>
              <a:rPr lang="fr-CA" sz="2400" dirty="0"/>
              <a:t>Art. 35. Ce droit ne pourra être au-dessous de cinquante pour cent de la valeur de l’ouvrage.</a:t>
            </a:r>
          </a:p>
        </p:txBody>
      </p:sp>
      <p:pic>
        <p:nvPicPr>
          <p:cNvPr id="8" name="Image 7"/>
          <p:cNvPicPr>
            <a:picLocks noChangeAspect="1"/>
          </p:cNvPicPr>
          <p:nvPr/>
        </p:nvPicPr>
        <p:blipFill rotWithShape="1">
          <a:blip r:embed="rId3"/>
          <a:srcRect r="48315"/>
          <a:stretch/>
        </p:blipFill>
        <p:spPr>
          <a:xfrm>
            <a:off x="7972955" y="-8464"/>
            <a:ext cx="4219045" cy="6858000"/>
          </a:xfrm>
          <a:prstGeom prst="rect">
            <a:avLst/>
          </a:prstGeom>
        </p:spPr>
      </p:pic>
    </p:spTree>
    <p:extLst>
      <p:ext uri="{BB962C8B-B14F-4D97-AF65-F5344CB8AC3E}">
        <p14:creationId xmlns:p14="http://schemas.microsoft.com/office/powerpoint/2010/main" val="4208943263"/>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ext Box 1"/>
          <p:cNvSpPr txBox="1">
            <a:spLocks noChangeArrowheads="1"/>
          </p:cNvSpPr>
          <p:nvPr/>
        </p:nvSpPr>
        <p:spPr bwMode="auto">
          <a:xfrm>
            <a:off x="580949" y="702031"/>
            <a:ext cx="11028514" cy="10142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b"/>
          <a:lstStyle>
            <a:lvl1pPr>
              <a:spcBef>
                <a:spcPts val="450"/>
              </a:spcBef>
              <a:spcAft>
                <a:spcPts val="60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34513" algn="l"/>
                <a:tab pos="9883775" algn="l"/>
                <a:tab pos="10333038" algn="l"/>
                <a:tab pos="10782300" algn="l"/>
              </a:tabLst>
              <a:defRPr>
                <a:solidFill>
                  <a:srgbClr val="373545"/>
                </a:solidFill>
                <a:latin typeface="Gill Sans MT" panose="020B0502020104020203" pitchFamily="34" charset="0"/>
                <a:ea typeface="Microsoft YaHei" panose="020B0503020204020204" pitchFamily="34" charset="-122"/>
              </a:defRPr>
            </a:lvl1pPr>
            <a:lvl2pPr>
              <a:spcBef>
                <a:spcPts val="400"/>
              </a:spcBef>
              <a:spcAft>
                <a:spcPts val="60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34513" algn="l"/>
                <a:tab pos="9883775" algn="l"/>
                <a:tab pos="10333038" algn="l"/>
                <a:tab pos="10782300" algn="l"/>
              </a:tabLst>
              <a:defRPr sz="1600">
                <a:solidFill>
                  <a:srgbClr val="373545"/>
                </a:solidFill>
                <a:latin typeface="Gill Sans MT" panose="020B0502020104020203" pitchFamily="34" charset="0"/>
                <a:ea typeface="Microsoft YaHei" panose="020B0503020204020204" pitchFamily="34" charset="-122"/>
              </a:defRPr>
            </a:lvl2pPr>
            <a:lvl3pPr>
              <a:spcBef>
                <a:spcPts val="350"/>
              </a:spcBef>
              <a:spcAft>
                <a:spcPts val="60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34513" algn="l"/>
                <a:tab pos="9883775" algn="l"/>
                <a:tab pos="10333038" algn="l"/>
                <a:tab pos="10782300" algn="l"/>
              </a:tabLst>
              <a:defRPr sz="1400">
                <a:solidFill>
                  <a:srgbClr val="373545"/>
                </a:solidFill>
                <a:latin typeface="Gill Sans MT" panose="020B0502020104020203" pitchFamily="34" charset="0"/>
                <a:ea typeface="Microsoft YaHei" panose="020B0503020204020204" pitchFamily="34" charset="-122"/>
              </a:defRPr>
            </a:lvl3pPr>
            <a:lvl4pPr>
              <a:spcBef>
                <a:spcPts val="300"/>
              </a:spcBef>
              <a:spcAft>
                <a:spcPts val="60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34513" algn="l"/>
                <a:tab pos="9883775" algn="l"/>
                <a:tab pos="10333038" algn="l"/>
                <a:tab pos="10782300" algn="l"/>
              </a:tabLst>
              <a:defRPr sz="1200">
                <a:solidFill>
                  <a:srgbClr val="373545"/>
                </a:solidFill>
                <a:latin typeface="Gill Sans MT" panose="020B0502020104020203" pitchFamily="34" charset="0"/>
                <a:ea typeface="Microsoft YaHei" panose="020B0503020204020204" pitchFamily="34" charset="-122"/>
              </a:defRPr>
            </a:lvl4pPr>
            <a:lvl5pPr>
              <a:spcBef>
                <a:spcPts val="300"/>
              </a:spcBef>
              <a:spcAft>
                <a:spcPts val="60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34513" algn="l"/>
                <a:tab pos="9883775" algn="l"/>
                <a:tab pos="10333038" algn="l"/>
                <a:tab pos="10782300" algn="l"/>
              </a:tabLst>
              <a:defRPr sz="1200">
                <a:solidFill>
                  <a:srgbClr val="373545"/>
                </a:solidFill>
                <a:latin typeface="Gill Sans MT" panose="020B0502020104020203" pitchFamily="34" charset="0"/>
                <a:ea typeface="Microsoft YaHei" panose="020B0503020204020204" pitchFamily="34" charset="-122"/>
              </a:defRPr>
            </a:lvl5pPr>
            <a:lvl6pPr marL="2514600" indent="-228600" defTabSz="449263" eaLnBrk="0" fontAlgn="base" hangingPunct="0">
              <a:spcBef>
                <a:spcPts val="300"/>
              </a:spcBef>
              <a:spcAft>
                <a:spcPts val="60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34513" algn="l"/>
                <a:tab pos="9883775" algn="l"/>
                <a:tab pos="10333038" algn="l"/>
                <a:tab pos="10782300" algn="l"/>
              </a:tabLst>
              <a:defRPr sz="1200">
                <a:solidFill>
                  <a:srgbClr val="373545"/>
                </a:solidFill>
                <a:latin typeface="Gill Sans MT" panose="020B0502020104020203" pitchFamily="34" charset="0"/>
                <a:ea typeface="Microsoft YaHei" panose="020B0503020204020204" pitchFamily="34" charset="-122"/>
              </a:defRPr>
            </a:lvl6pPr>
            <a:lvl7pPr marL="2971800" indent="-228600" defTabSz="449263" eaLnBrk="0" fontAlgn="base" hangingPunct="0">
              <a:spcBef>
                <a:spcPts val="300"/>
              </a:spcBef>
              <a:spcAft>
                <a:spcPts val="60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34513" algn="l"/>
                <a:tab pos="9883775" algn="l"/>
                <a:tab pos="10333038" algn="l"/>
                <a:tab pos="10782300" algn="l"/>
              </a:tabLst>
              <a:defRPr sz="1200">
                <a:solidFill>
                  <a:srgbClr val="373545"/>
                </a:solidFill>
                <a:latin typeface="Gill Sans MT" panose="020B0502020104020203" pitchFamily="34" charset="0"/>
                <a:ea typeface="Microsoft YaHei" panose="020B0503020204020204" pitchFamily="34" charset="-122"/>
              </a:defRPr>
            </a:lvl7pPr>
            <a:lvl8pPr marL="3429000" indent="-228600" defTabSz="449263" eaLnBrk="0" fontAlgn="base" hangingPunct="0">
              <a:spcBef>
                <a:spcPts val="300"/>
              </a:spcBef>
              <a:spcAft>
                <a:spcPts val="60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34513" algn="l"/>
                <a:tab pos="9883775" algn="l"/>
                <a:tab pos="10333038" algn="l"/>
                <a:tab pos="10782300" algn="l"/>
              </a:tabLst>
              <a:defRPr sz="1200">
                <a:solidFill>
                  <a:srgbClr val="373545"/>
                </a:solidFill>
                <a:latin typeface="Gill Sans MT" panose="020B0502020104020203" pitchFamily="34" charset="0"/>
                <a:ea typeface="Microsoft YaHei" panose="020B0503020204020204" pitchFamily="34" charset="-122"/>
              </a:defRPr>
            </a:lvl8pPr>
            <a:lvl9pPr marL="3886200" indent="-228600" defTabSz="449263" eaLnBrk="0" fontAlgn="base" hangingPunct="0">
              <a:spcBef>
                <a:spcPts val="300"/>
              </a:spcBef>
              <a:spcAft>
                <a:spcPts val="60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34513" algn="l"/>
                <a:tab pos="9883775" algn="l"/>
                <a:tab pos="10333038" algn="l"/>
                <a:tab pos="10782300" algn="l"/>
              </a:tabLst>
              <a:defRPr sz="1200">
                <a:solidFill>
                  <a:srgbClr val="373545"/>
                </a:solidFill>
                <a:latin typeface="Gill Sans MT" panose="020B0502020104020203" pitchFamily="34" charset="0"/>
                <a:ea typeface="Microsoft YaHei" panose="020B0503020204020204" pitchFamily="34" charset="-122"/>
              </a:defRPr>
            </a:lvl9pPr>
          </a:lstStyle>
          <a:p>
            <a:pPr eaLnBrk="1" hangingPunct="1">
              <a:spcBef>
                <a:spcPct val="0"/>
              </a:spcBef>
              <a:spcAft>
                <a:spcPct val="0"/>
              </a:spcAft>
              <a:buClrTx/>
              <a:buFontTx/>
              <a:buNone/>
            </a:pPr>
            <a:r>
              <a:rPr lang="fr-FR" altLang="fr-FR" sz="2800" dirty="0">
                <a:solidFill>
                  <a:srgbClr val="FFFFFF"/>
                </a:solidFill>
              </a:rPr>
              <a:t>HISTOIRE DU JOURNALISME</a:t>
            </a:r>
          </a:p>
        </p:txBody>
      </p:sp>
      <p:sp>
        <p:nvSpPr>
          <p:cNvPr id="4" name="Titre 3"/>
          <p:cNvSpPr>
            <a:spLocks noGrp="1"/>
          </p:cNvSpPr>
          <p:nvPr>
            <p:ph type="title"/>
          </p:nvPr>
        </p:nvSpPr>
        <p:spPr/>
        <p:txBody>
          <a:bodyPr/>
          <a:lstStyle/>
          <a:p>
            <a:r>
              <a:rPr lang="fr-CA"/>
              <a:t>Liberté de la presse (2)</a:t>
            </a:r>
            <a:endParaRPr lang="fr-CA" dirty="0"/>
          </a:p>
        </p:txBody>
      </p:sp>
      <p:sp>
        <p:nvSpPr>
          <p:cNvPr id="3" name="Espace réservé du contenu 2"/>
          <p:cNvSpPr>
            <a:spLocks noGrp="1"/>
          </p:cNvSpPr>
          <p:nvPr>
            <p:ph idx="1"/>
          </p:nvPr>
        </p:nvSpPr>
        <p:spPr>
          <a:xfrm>
            <a:off x="838200" y="1442224"/>
            <a:ext cx="6731000" cy="4891669"/>
          </a:xfrm>
        </p:spPr>
        <p:txBody>
          <a:bodyPr>
            <a:normAutofit lnSpcReduction="10000"/>
          </a:bodyPr>
          <a:lstStyle/>
          <a:p>
            <a:r>
              <a:rPr lang="fr-CA" sz="1800" dirty="0"/>
              <a:t>Art. 41. Il y aura lieu à confiscation et amende au profit de l’État, dans les cas suivants, sans préjudice des dispositions du code pénal : 1° si l’ouvrage est sans nom d‘auteur et d’imprimeur ; 2° si l’auteur ou l’imprimeur n’a pas fait, avant l’impression de l’ouvrage, l’enregistrement et la déclaration, prescrite aux articles 11 et 12 ; 3° si l’ouvrage ayant été demandé pour être examiné on n’a pas suspendu l’impression ou la publication ; 4° si l’ouvrage ayant été examiné, l’auteur ou l’imprimeur se permet de le publier, malgré la défense prononcée par le directeur général ; 5° si l’ouvrage est publié malgré la défense du ministre de la police générale, quand l’auteur, éditeur ou imprimeur n’a pu représenter le procès-verbal dont il est parlé article 24 ; 6° si, étant imprimé à l’étranger, il est présenté à l‘entrée sans permission et sans être estampillé ; 7° si c‘est une contrefaçon, c’est-à-dire si c’est un ouvrage imprimé sans le consentement et au préjudice de l’auteur ou de l’éditeur, ou de leurs ayants cause.</a:t>
            </a:r>
          </a:p>
          <a:p>
            <a:r>
              <a:rPr lang="fr-CA" sz="1800" dirty="0"/>
              <a:t>Art. 48. Chaque imprimeur sera tenu de déposer à la préfecture de police cinq exemplaires de chaque ouvrage, savoir : deux pour la bibliothèque impériale, un pour le ministre de l’Intérieur, un pour la bibliothèque de notre conseil d’État, un pour le directeur général de l’imprimerie.</a:t>
            </a:r>
          </a:p>
        </p:txBody>
      </p:sp>
      <p:pic>
        <p:nvPicPr>
          <p:cNvPr id="8" name="Image 7"/>
          <p:cNvPicPr>
            <a:picLocks noChangeAspect="1"/>
          </p:cNvPicPr>
          <p:nvPr/>
        </p:nvPicPr>
        <p:blipFill rotWithShape="1">
          <a:blip r:embed="rId3"/>
          <a:srcRect r="48315"/>
          <a:stretch/>
        </p:blipFill>
        <p:spPr>
          <a:xfrm>
            <a:off x="7972955" y="-8464"/>
            <a:ext cx="4219045" cy="6858000"/>
          </a:xfrm>
          <a:prstGeom prst="rect">
            <a:avLst/>
          </a:prstGeom>
        </p:spPr>
      </p:pic>
    </p:spTree>
    <p:extLst>
      <p:ext uri="{BB962C8B-B14F-4D97-AF65-F5344CB8AC3E}">
        <p14:creationId xmlns:p14="http://schemas.microsoft.com/office/powerpoint/2010/main" val="2611373545"/>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ext Box 1"/>
          <p:cNvSpPr txBox="1">
            <a:spLocks noChangeArrowheads="1"/>
          </p:cNvSpPr>
          <p:nvPr/>
        </p:nvSpPr>
        <p:spPr bwMode="auto">
          <a:xfrm>
            <a:off x="580949" y="702031"/>
            <a:ext cx="11028514" cy="10142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b"/>
          <a:lstStyle>
            <a:lvl1pPr>
              <a:spcBef>
                <a:spcPts val="450"/>
              </a:spcBef>
              <a:spcAft>
                <a:spcPts val="60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34513" algn="l"/>
                <a:tab pos="9883775" algn="l"/>
                <a:tab pos="10333038" algn="l"/>
                <a:tab pos="10782300" algn="l"/>
              </a:tabLst>
              <a:defRPr>
                <a:solidFill>
                  <a:srgbClr val="373545"/>
                </a:solidFill>
                <a:latin typeface="Gill Sans MT" panose="020B0502020104020203" pitchFamily="34" charset="0"/>
                <a:ea typeface="Microsoft YaHei" panose="020B0503020204020204" pitchFamily="34" charset="-122"/>
              </a:defRPr>
            </a:lvl1pPr>
            <a:lvl2pPr>
              <a:spcBef>
                <a:spcPts val="400"/>
              </a:spcBef>
              <a:spcAft>
                <a:spcPts val="60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34513" algn="l"/>
                <a:tab pos="9883775" algn="l"/>
                <a:tab pos="10333038" algn="l"/>
                <a:tab pos="10782300" algn="l"/>
              </a:tabLst>
              <a:defRPr sz="1600">
                <a:solidFill>
                  <a:srgbClr val="373545"/>
                </a:solidFill>
                <a:latin typeface="Gill Sans MT" panose="020B0502020104020203" pitchFamily="34" charset="0"/>
                <a:ea typeface="Microsoft YaHei" panose="020B0503020204020204" pitchFamily="34" charset="-122"/>
              </a:defRPr>
            </a:lvl2pPr>
            <a:lvl3pPr>
              <a:spcBef>
                <a:spcPts val="350"/>
              </a:spcBef>
              <a:spcAft>
                <a:spcPts val="60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34513" algn="l"/>
                <a:tab pos="9883775" algn="l"/>
                <a:tab pos="10333038" algn="l"/>
                <a:tab pos="10782300" algn="l"/>
              </a:tabLst>
              <a:defRPr sz="1400">
                <a:solidFill>
                  <a:srgbClr val="373545"/>
                </a:solidFill>
                <a:latin typeface="Gill Sans MT" panose="020B0502020104020203" pitchFamily="34" charset="0"/>
                <a:ea typeface="Microsoft YaHei" panose="020B0503020204020204" pitchFamily="34" charset="-122"/>
              </a:defRPr>
            </a:lvl3pPr>
            <a:lvl4pPr>
              <a:spcBef>
                <a:spcPts val="300"/>
              </a:spcBef>
              <a:spcAft>
                <a:spcPts val="60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34513" algn="l"/>
                <a:tab pos="9883775" algn="l"/>
                <a:tab pos="10333038" algn="l"/>
                <a:tab pos="10782300" algn="l"/>
              </a:tabLst>
              <a:defRPr sz="1200">
                <a:solidFill>
                  <a:srgbClr val="373545"/>
                </a:solidFill>
                <a:latin typeface="Gill Sans MT" panose="020B0502020104020203" pitchFamily="34" charset="0"/>
                <a:ea typeface="Microsoft YaHei" panose="020B0503020204020204" pitchFamily="34" charset="-122"/>
              </a:defRPr>
            </a:lvl4pPr>
            <a:lvl5pPr>
              <a:spcBef>
                <a:spcPts val="300"/>
              </a:spcBef>
              <a:spcAft>
                <a:spcPts val="60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34513" algn="l"/>
                <a:tab pos="9883775" algn="l"/>
                <a:tab pos="10333038" algn="l"/>
                <a:tab pos="10782300" algn="l"/>
              </a:tabLst>
              <a:defRPr sz="1200">
                <a:solidFill>
                  <a:srgbClr val="373545"/>
                </a:solidFill>
                <a:latin typeface="Gill Sans MT" panose="020B0502020104020203" pitchFamily="34" charset="0"/>
                <a:ea typeface="Microsoft YaHei" panose="020B0503020204020204" pitchFamily="34" charset="-122"/>
              </a:defRPr>
            </a:lvl5pPr>
            <a:lvl6pPr marL="2514600" indent="-228600" defTabSz="449263" eaLnBrk="0" fontAlgn="base" hangingPunct="0">
              <a:spcBef>
                <a:spcPts val="300"/>
              </a:spcBef>
              <a:spcAft>
                <a:spcPts val="60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34513" algn="l"/>
                <a:tab pos="9883775" algn="l"/>
                <a:tab pos="10333038" algn="l"/>
                <a:tab pos="10782300" algn="l"/>
              </a:tabLst>
              <a:defRPr sz="1200">
                <a:solidFill>
                  <a:srgbClr val="373545"/>
                </a:solidFill>
                <a:latin typeface="Gill Sans MT" panose="020B0502020104020203" pitchFamily="34" charset="0"/>
                <a:ea typeface="Microsoft YaHei" panose="020B0503020204020204" pitchFamily="34" charset="-122"/>
              </a:defRPr>
            </a:lvl6pPr>
            <a:lvl7pPr marL="2971800" indent="-228600" defTabSz="449263" eaLnBrk="0" fontAlgn="base" hangingPunct="0">
              <a:spcBef>
                <a:spcPts val="300"/>
              </a:spcBef>
              <a:spcAft>
                <a:spcPts val="60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34513" algn="l"/>
                <a:tab pos="9883775" algn="l"/>
                <a:tab pos="10333038" algn="l"/>
                <a:tab pos="10782300" algn="l"/>
              </a:tabLst>
              <a:defRPr sz="1200">
                <a:solidFill>
                  <a:srgbClr val="373545"/>
                </a:solidFill>
                <a:latin typeface="Gill Sans MT" panose="020B0502020104020203" pitchFamily="34" charset="0"/>
                <a:ea typeface="Microsoft YaHei" panose="020B0503020204020204" pitchFamily="34" charset="-122"/>
              </a:defRPr>
            </a:lvl7pPr>
            <a:lvl8pPr marL="3429000" indent="-228600" defTabSz="449263" eaLnBrk="0" fontAlgn="base" hangingPunct="0">
              <a:spcBef>
                <a:spcPts val="300"/>
              </a:spcBef>
              <a:spcAft>
                <a:spcPts val="60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34513" algn="l"/>
                <a:tab pos="9883775" algn="l"/>
                <a:tab pos="10333038" algn="l"/>
                <a:tab pos="10782300" algn="l"/>
              </a:tabLst>
              <a:defRPr sz="1200">
                <a:solidFill>
                  <a:srgbClr val="373545"/>
                </a:solidFill>
                <a:latin typeface="Gill Sans MT" panose="020B0502020104020203" pitchFamily="34" charset="0"/>
                <a:ea typeface="Microsoft YaHei" panose="020B0503020204020204" pitchFamily="34" charset="-122"/>
              </a:defRPr>
            </a:lvl8pPr>
            <a:lvl9pPr marL="3886200" indent="-228600" defTabSz="449263" eaLnBrk="0" fontAlgn="base" hangingPunct="0">
              <a:spcBef>
                <a:spcPts val="300"/>
              </a:spcBef>
              <a:spcAft>
                <a:spcPts val="60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34513" algn="l"/>
                <a:tab pos="9883775" algn="l"/>
                <a:tab pos="10333038" algn="l"/>
                <a:tab pos="10782300" algn="l"/>
              </a:tabLst>
              <a:defRPr sz="1200">
                <a:solidFill>
                  <a:srgbClr val="373545"/>
                </a:solidFill>
                <a:latin typeface="Gill Sans MT" panose="020B0502020104020203" pitchFamily="34" charset="0"/>
                <a:ea typeface="Microsoft YaHei" panose="020B0503020204020204" pitchFamily="34" charset="-122"/>
              </a:defRPr>
            </a:lvl9pPr>
          </a:lstStyle>
          <a:p>
            <a:pPr eaLnBrk="1" hangingPunct="1">
              <a:spcBef>
                <a:spcPct val="0"/>
              </a:spcBef>
              <a:spcAft>
                <a:spcPct val="0"/>
              </a:spcAft>
              <a:buClrTx/>
              <a:buFontTx/>
              <a:buNone/>
            </a:pPr>
            <a:r>
              <a:rPr lang="fr-FR" altLang="fr-FR" sz="2800" dirty="0">
                <a:solidFill>
                  <a:srgbClr val="FFFFFF"/>
                </a:solidFill>
              </a:rPr>
              <a:t>HISTOIRE DU JOURNALISME</a:t>
            </a:r>
          </a:p>
        </p:txBody>
      </p:sp>
      <p:sp>
        <p:nvSpPr>
          <p:cNvPr id="4" name="Titre 3"/>
          <p:cNvSpPr>
            <a:spLocks noGrp="1"/>
          </p:cNvSpPr>
          <p:nvPr>
            <p:ph type="title"/>
          </p:nvPr>
        </p:nvSpPr>
        <p:spPr/>
        <p:txBody>
          <a:bodyPr/>
          <a:lstStyle/>
          <a:p>
            <a:endParaRPr lang="fr-CA"/>
          </a:p>
        </p:txBody>
      </p:sp>
      <p:sp>
        <p:nvSpPr>
          <p:cNvPr id="3" name="Espace réservé du contenu 2"/>
          <p:cNvSpPr>
            <a:spLocks noGrp="1"/>
          </p:cNvSpPr>
          <p:nvPr>
            <p:ph idx="1"/>
          </p:nvPr>
        </p:nvSpPr>
        <p:spPr/>
        <p:txBody>
          <a:bodyPr>
            <a:normAutofit/>
          </a:bodyPr>
          <a:lstStyle/>
          <a:p>
            <a:r>
              <a:rPr lang="fr-CA" dirty="0"/>
              <a:t>« Si je lâche la bride à la presse, je ne resterai pas trois mois au pouvoir », a dit Bonaparte au lendemain du 18 Brumaire</a:t>
            </a:r>
          </a:p>
          <a:p>
            <a:endParaRPr lang="fr-CA" altLang="fr-FR" dirty="0"/>
          </a:p>
          <a:p>
            <a:r>
              <a:rPr lang="fr-CA" dirty="0"/>
              <a:t>« La liberté de la presse !... Non, sûrement ils ne l'auront pas. Il vaudrait autant tout de suite monter en voiture et aller vivre dans une ferme à cent lieues de Paris. »</a:t>
            </a:r>
          </a:p>
        </p:txBody>
      </p:sp>
      <p:pic>
        <p:nvPicPr>
          <p:cNvPr id="6" name="Imag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40688" y="0"/>
            <a:ext cx="4572000" cy="6858000"/>
          </a:xfrm>
          <a:prstGeom prst="rect">
            <a:avLst/>
          </a:prstGeom>
        </p:spPr>
      </p:pic>
    </p:spTree>
    <p:extLst>
      <p:ext uri="{BB962C8B-B14F-4D97-AF65-F5344CB8AC3E}">
        <p14:creationId xmlns:p14="http://schemas.microsoft.com/office/powerpoint/2010/main" val="3766400425"/>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ext Box 1"/>
          <p:cNvSpPr txBox="1">
            <a:spLocks noChangeArrowheads="1"/>
          </p:cNvSpPr>
          <p:nvPr/>
        </p:nvSpPr>
        <p:spPr bwMode="auto">
          <a:xfrm>
            <a:off x="580949" y="702031"/>
            <a:ext cx="11028514" cy="10142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b"/>
          <a:lstStyle>
            <a:lvl1pPr>
              <a:spcBef>
                <a:spcPts val="450"/>
              </a:spcBef>
              <a:spcAft>
                <a:spcPts val="60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34513" algn="l"/>
                <a:tab pos="9883775" algn="l"/>
                <a:tab pos="10333038" algn="l"/>
                <a:tab pos="10782300" algn="l"/>
              </a:tabLst>
              <a:defRPr>
                <a:solidFill>
                  <a:srgbClr val="373545"/>
                </a:solidFill>
                <a:latin typeface="Gill Sans MT" panose="020B0502020104020203" pitchFamily="34" charset="0"/>
                <a:ea typeface="Microsoft YaHei" panose="020B0503020204020204" pitchFamily="34" charset="-122"/>
              </a:defRPr>
            </a:lvl1pPr>
            <a:lvl2pPr>
              <a:spcBef>
                <a:spcPts val="400"/>
              </a:spcBef>
              <a:spcAft>
                <a:spcPts val="60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34513" algn="l"/>
                <a:tab pos="9883775" algn="l"/>
                <a:tab pos="10333038" algn="l"/>
                <a:tab pos="10782300" algn="l"/>
              </a:tabLst>
              <a:defRPr sz="1600">
                <a:solidFill>
                  <a:srgbClr val="373545"/>
                </a:solidFill>
                <a:latin typeface="Gill Sans MT" panose="020B0502020104020203" pitchFamily="34" charset="0"/>
                <a:ea typeface="Microsoft YaHei" panose="020B0503020204020204" pitchFamily="34" charset="-122"/>
              </a:defRPr>
            </a:lvl2pPr>
            <a:lvl3pPr>
              <a:spcBef>
                <a:spcPts val="350"/>
              </a:spcBef>
              <a:spcAft>
                <a:spcPts val="60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34513" algn="l"/>
                <a:tab pos="9883775" algn="l"/>
                <a:tab pos="10333038" algn="l"/>
                <a:tab pos="10782300" algn="l"/>
              </a:tabLst>
              <a:defRPr sz="1400">
                <a:solidFill>
                  <a:srgbClr val="373545"/>
                </a:solidFill>
                <a:latin typeface="Gill Sans MT" panose="020B0502020104020203" pitchFamily="34" charset="0"/>
                <a:ea typeface="Microsoft YaHei" panose="020B0503020204020204" pitchFamily="34" charset="-122"/>
              </a:defRPr>
            </a:lvl3pPr>
            <a:lvl4pPr>
              <a:spcBef>
                <a:spcPts val="300"/>
              </a:spcBef>
              <a:spcAft>
                <a:spcPts val="60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34513" algn="l"/>
                <a:tab pos="9883775" algn="l"/>
                <a:tab pos="10333038" algn="l"/>
                <a:tab pos="10782300" algn="l"/>
              </a:tabLst>
              <a:defRPr sz="1200">
                <a:solidFill>
                  <a:srgbClr val="373545"/>
                </a:solidFill>
                <a:latin typeface="Gill Sans MT" panose="020B0502020104020203" pitchFamily="34" charset="0"/>
                <a:ea typeface="Microsoft YaHei" panose="020B0503020204020204" pitchFamily="34" charset="-122"/>
              </a:defRPr>
            </a:lvl4pPr>
            <a:lvl5pPr>
              <a:spcBef>
                <a:spcPts val="300"/>
              </a:spcBef>
              <a:spcAft>
                <a:spcPts val="60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34513" algn="l"/>
                <a:tab pos="9883775" algn="l"/>
                <a:tab pos="10333038" algn="l"/>
                <a:tab pos="10782300" algn="l"/>
              </a:tabLst>
              <a:defRPr sz="1200">
                <a:solidFill>
                  <a:srgbClr val="373545"/>
                </a:solidFill>
                <a:latin typeface="Gill Sans MT" panose="020B0502020104020203" pitchFamily="34" charset="0"/>
                <a:ea typeface="Microsoft YaHei" panose="020B0503020204020204" pitchFamily="34" charset="-122"/>
              </a:defRPr>
            </a:lvl5pPr>
            <a:lvl6pPr marL="2514600" indent="-228600" defTabSz="449263" eaLnBrk="0" fontAlgn="base" hangingPunct="0">
              <a:spcBef>
                <a:spcPts val="300"/>
              </a:spcBef>
              <a:spcAft>
                <a:spcPts val="60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34513" algn="l"/>
                <a:tab pos="9883775" algn="l"/>
                <a:tab pos="10333038" algn="l"/>
                <a:tab pos="10782300" algn="l"/>
              </a:tabLst>
              <a:defRPr sz="1200">
                <a:solidFill>
                  <a:srgbClr val="373545"/>
                </a:solidFill>
                <a:latin typeface="Gill Sans MT" panose="020B0502020104020203" pitchFamily="34" charset="0"/>
                <a:ea typeface="Microsoft YaHei" panose="020B0503020204020204" pitchFamily="34" charset="-122"/>
              </a:defRPr>
            </a:lvl6pPr>
            <a:lvl7pPr marL="2971800" indent="-228600" defTabSz="449263" eaLnBrk="0" fontAlgn="base" hangingPunct="0">
              <a:spcBef>
                <a:spcPts val="300"/>
              </a:spcBef>
              <a:spcAft>
                <a:spcPts val="60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34513" algn="l"/>
                <a:tab pos="9883775" algn="l"/>
                <a:tab pos="10333038" algn="l"/>
                <a:tab pos="10782300" algn="l"/>
              </a:tabLst>
              <a:defRPr sz="1200">
                <a:solidFill>
                  <a:srgbClr val="373545"/>
                </a:solidFill>
                <a:latin typeface="Gill Sans MT" panose="020B0502020104020203" pitchFamily="34" charset="0"/>
                <a:ea typeface="Microsoft YaHei" panose="020B0503020204020204" pitchFamily="34" charset="-122"/>
              </a:defRPr>
            </a:lvl7pPr>
            <a:lvl8pPr marL="3429000" indent="-228600" defTabSz="449263" eaLnBrk="0" fontAlgn="base" hangingPunct="0">
              <a:spcBef>
                <a:spcPts val="300"/>
              </a:spcBef>
              <a:spcAft>
                <a:spcPts val="60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34513" algn="l"/>
                <a:tab pos="9883775" algn="l"/>
                <a:tab pos="10333038" algn="l"/>
                <a:tab pos="10782300" algn="l"/>
              </a:tabLst>
              <a:defRPr sz="1200">
                <a:solidFill>
                  <a:srgbClr val="373545"/>
                </a:solidFill>
                <a:latin typeface="Gill Sans MT" panose="020B0502020104020203" pitchFamily="34" charset="0"/>
                <a:ea typeface="Microsoft YaHei" panose="020B0503020204020204" pitchFamily="34" charset="-122"/>
              </a:defRPr>
            </a:lvl8pPr>
            <a:lvl9pPr marL="3886200" indent="-228600" defTabSz="449263" eaLnBrk="0" fontAlgn="base" hangingPunct="0">
              <a:spcBef>
                <a:spcPts val="300"/>
              </a:spcBef>
              <a:spcAft>
                <a:spcPts val="60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34513" algn="l"/>
                <a:tab pos="9883775" algn="l"/>
                <a:tab pos="10333038" algn="l"/>
                <a:tab pos="10782300" algn="l"/>
              </a:tabLst>
              <a:defRPr sz="1200">
                <a:solidFill>
                  <a:srgbClr val="373545"/>
                </a:solidFill>
                <a:latin typeface="Gill Sans MT" panose="020B0502020104020203" pitchFamily="34" charset="0"/>
                <a:ea typeface="Microsoft YaHei" panose="020B0503020204020204" pitchFamily="34" charset="-122"/>
              </a:defRPr>
            </a:lvl9pPr>
          </a:lstStyle>
          <a:p>
            <a:pPr eaLnBrk="1" hangingPunct="1">
              <a:spcBef>
                <a:spcPct val="0"/>
              </a:spcBef>
              <a:spcAft>
                <a:spcPct val="0"/>
              </a:spcAft>
              <a:buClrTx/>
              <a:buFontTx/>
              <a:buNone/>
            </a:pPr>
            <a:r>
              <a:rPr lang="fr-FR" altLang="fr-FR" sz="2800" dirty="0">
                <a:solidFill>
                  <a:srgbClr val="FFFFFF"/>
                </a:solidFill>
              </a:rPr>
              <a:t>HISTOIRE DU JOURNALISME</a:t>
            </a:r>
          </a:p>
        </p:txBody>
      </p:sp>
      <p:sp>
        <p:nvSpPr>
          <p:cNvPr id="6" name="Titre 5"/>
          <p:cNvSpPr>
            <a:spLocks noGrp="1"/>
          </p:cNvSpPr>
          <p:nvPr>
            <p:ph type="title"/>
          </p:nvPr>
        </p:nvSpPr>
        <p:spPr/>
        <p:txBody>
          <a:bodyPr/>
          <a:lstStyle/>
          <a:p>
            <a:endParaRPr lang="fr-CA"/>
          </a:p>
        </p:txBody>
      </p:sp>
      <p:sp>
        <p:nvSpPr>
          <p:cNvPr id="3" name="Espace réservé du contenu 2"/>
          <p:cNvSpPr>
            <a:spLocks noGrp="1"/>
          </p:cNvSpPr>
          <p:nvPr>
            <p:ph idx="1"/>
          </p:nvPr>
        </p:nvSpPr>
        <p:spPr/>
        <p:txBody>
          <a:bodyPr>
            <a:normAutofit/>
          </a:bodyPr>
          <a:lstStyle/>
          <a:p>
            <a:r>
              <a:rPr lang="fr-CA" altLang="fr-FR" dirty="0"/>
              <a:t>Louis XVIII </a:t>
            </a:r>
          </a:p>
          <a:p>
            <a:r>
              <a:rPr lang="fr-CA" altLang="fr-FR" dirty="0"/>
              <a:t>La censure avant publication est abolie </a:t>
            </a:r>
          </a:p>
          <a:p>
            <a:r>
              <a:rPr lang="fr-CA" altLang="fr-FR" dirty="0"/>
              <a:t>Mais…</a:t>
            </a:r>
          </a:p>
        </p:txBody>
      </p:sp>
      <p:pic>
        <p:nvPicPr>
          <p:cNvPr id="4" name="Image 3"/>
          <p:cNvPicPr>
            <a:picLocks noChangeAspect="1"/>
          </p:cNvPicPr>
          <p:nvPr/>
        </p:nvPicPr>
        <p:blipFill rotWithShape="1">
          <a:blip r:embed="rId3"/>
          <a:srcRect l="13393"/>
          <a:stretch/>
        </p:blipFill>
        <p:spPr>
          <a:xfrm>
            <a:off x="8040687" y="-53165"/>
            <a:ext cx="4239917" cy="7079049"/>
          </a:xfrm>
          <a:prstGeom prst="rect">
            <a:avLst/>
          </a:prstGeom>
        </p:spPr>
      </p:pic>
    </p:spTree>
    <p:extLst>
      <p:ext uri="{BB962C8B-B14F-4D97-AF65-F5344CB8AC3E}">
        <p14:creationId xmlns:p14="http://schemas.microsoft.com/office/powerpoint/2010/main" val="3492292974"/>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ext Box 1"/>
          <p:cNvSpPr txBox="1">
            <a:spLocks noChangeArrowheads="1"/>
          </p:cNvSpPr>
          <p:nvPr/>
        </p:nvSpPr>
        <p:spPr bwMode="auto">
          <a:xfrm>
            <a:off x="580949" y="702031"/>
            <a:ext cx="11028514" cy="10142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b"/>
          <a:lstStyle>
            <a:lvl1pPr>
              <a:spcBef>
                <a:spcPts val="450"/>
              </a:spcBef>
              <a:spcAft>
                <a:spcPts val="60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34513" algn="l"/>
                <a:tab pos="9883775" algn="l"/>
                <a:tab pos="10333038" algn="l"/>
                <a:tab pos="10782300" algn="l"/>
              </a:tabLst>
              <a:defRPr>
                <a:solidFill>
                  <a:srgbClr val="373545"/>
                </a:solidFill>
                <a:latin typeface="Gill Sans MT" panose="020B0502020104020203" pitchFamily="34" charset="0"/>
                <a:ea typeface="Microsoft YaHei" panose="020B0503020204020204" pitchFamily="34" charset="-122"/>
              </a:defRPr>
            </a:lvl1pPr>
            <a:lvl2pPr>
              <a:spcBef>
                <a:spcPts val="400"/>
              </a:spcBef>
              <a:spcAft>
                <a:spcPts val="60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34513" algn="l"/>
                <a:tab pos="9883775" algn="l"/>
                <a:tab pos="10333038" algn="l"/>
                <a:tab pos="10782300" algn="l"/>
              </a:tabLst>
              <a:defRPr sz="1600">
                <a:solidFill>
                  <a:srgbClr val="373545"/>
                </a:solidFill>
                <a:latin typeface="Gill Sans MT" panose="020B0502020104020203" pitchFamily="34" charset="0"/>
                <a:ea typeface="Microsoft YaHei" panose="020B0503020204020204" pitchFamily="34" charset="-122"/>
              </a:defRPr>
            </a:lvl2pPr>
            <a:lvl3pPr>
              <a:spcBef>
                <a:spcPts val="350"/>
              </a:spcBef>
              <a:spcAft>
                <a:spcPts val="60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34513" algn="l"/>
                <a:tab pos="9883775" algn="l"/>
                <a:tab pos="10333038" algn="l"/>
                <a:tab pos="10782300" algn="l"/>
              </a:tabLst>
              <a:defRPr sz="1400">
                <a:solidFill>
                  <a:srgbClr val="373545"/>
                </a:solidFill>
                <a:latin typeface="Gill Sans MT" panose="020B0502020104020203" pitchFamily="34" charset="0"/>
                <a:ea typeface="Microsoft YaHei" panose="020B0503020204020204" pitchFamily="34" charset="-122"/>
              </a:defRPr>
            </a:lvl3pPr>
            <a:lvl4pPr>
              <a:spcBef>
                <a:spcPts val="300"/>
              </a:spcBef>
              <a:spcAft>
                <a:spcPts val="60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34513" algn="l"/>
                <a:tab pos="9883775" algn="l"/>
                <a:tab pos="10333038" algn="l"/>
                <a:tab pos="10782300" algn="l"/>
              </a:tabLst>
              <a:defRPr sz="1200">
                <a:solidFill>
                  <a:srgbClr val="373545"/>
                </a:solidFill>
                <a:latin typeface="Gill Sans MT" panose="020B0502020104020203" pitchFamily="34" charset="0"/>
                <a:ea typeface="Microsoft YaHei" panose="020B0503020204020204" pitchFamily="34" charset="-122"/>
              </a:defRPr>
            </a:lvl4pPr>
            <a:lvl5pPr>
              <a:spcBef>
                <a:spcPts val="300"/>
              </a:spcBef>
              <a:spcAft>
                <a:spcPts val="60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34513" algn="l"/>
                <a:tab pos="9883775" algn="l"/>
                <a:tab pos="10333038" algn="l"/>
                <a:tab pos="10782300" algn="l"/>
              </a:tabLst>
              <a:defRPr sz="1200">
                <a:solidFill>
                  <a:srgbClr val="373545"/>
                </a:solidFill>
                <a:latin typeface="Gill Sans MT" panose="020B0502020104020203" pitchFamily="34" charset="0"/>
                <a:ea typeface="Microsoft YaHei" panose="020B0503020204020204" pitchFamily="34" charset="-122"/>
              </a:defRPr>
            </a:lvl5pPr>
            <a:lvl6pPr marL="2514600" indent="-228600" defTabSz="449263" eaLnBrk="0" fontAlgn="base" hangingPunct="0">
              <a:spcBef>
                <a:spcPts val="300"/>
              </a:spcBef>
              <a:spcAft>
                <a:spcPts val="60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34513" algn="l"/>
                <a:tab pos="9883775" algn="l"/>
                <a:tab pos="10333038" algn="l"/>
                <a:tab pos="10782300" algn="l"/>
              </a:tabLst>
              <a:defRPr sz="1200">
                <a:solidFill>
                  <a:srgbClr val="373545"/>
                </a:solidFill>
                <a:latin typeface="Gill Sans MT" panose="020B0502020104020203" pitchFamily="34" charset="0"/>
                <a:ea typeface="Microsoft YaHei" panose="020B0503020204020204" pitchFamily="34" charset="-122"/>
              </a:defRPr>
            </a:lvl6pPr>
            <a:lvl7pPr marL="2971800" indent="-228600" defTabSz="449263" eaLnBrk="0" fontAlgn="base" hangingPunct="0">
              <a:spcBef>
                <a:spcPts val="300"/>
              </a:spcBef>
              <a:spcAft>
                <a:spcPts val="60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34513" algn="l"/>
                <a:tab pos="9883775" algn="l"/>
                <a:tab pos="10333038" algn="l"/>
                <a:tab pos="10782300" algn="l"/>
              </a:tabLst>
              <a:defRPr sz="1200">
                <a:solidFill>
                  <a:srgbClr val="373545"/>
                </a:solidFill>
                <a:latin typeface="Gill Sans MT" panose="020B0502020104020203" pitchFamily="34" charset="0"/>
                <a:ea typeface="Microsoft YaHei" panose="020B0503020204020204" pitchFamily="34" charset="-122"/>
              </a:defRPr>
            </a:lvl7pPr>
            <a:lvl8pPr marL="3429000" indent="-228600" defTabSz="449263" eaLnBrk="0" fontAlgn="base" hangingPunct="0">
              <a:spcBef>
                <a:spcPts val="300"/>
              </a:spcBef>
              <a:spcAft>
                <a:spcPts val="60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34513" algn="l"/>
                <a:tab pos="9883775" algn="l"/>
                <a:tab pos="10333038" algn="l"/>
                <a:tab pos="10782300" algn="l"/>
              </a:tabLst>
              <a:defRPr sz="1200">
                <a:solidFill>
                  <a:srgbClr val="373545"/>
                </a:solidFill>
                <a:latin typeface="Gill Sans MT" panose="020B0502020104020203" pitchFamily="34" charset="0"/>
                <a:ea typeface="Microsoft YaHei" panose="020B0503020204020204" pitchFamily="34" charset="-122"/>
              </a:defRPr>
            </a:lvl8pPr>
            <a:lvl9pPr marL="3886200" indent="-228600" defTabSz="449263" eaLnBrk="0" fontAlgn="base" hangingPunct="0">
              <a:spcBef>
                <a:spcPts val="300"/>
              </a:spcBef>
              <a:spcAft>
                <a:spcPts val="60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34513" algn="l"/>
                <a:tab pos="9883775" algn="l"/>
                <a:tab pos="10333038" algn="l"/>
                <a:tab pos="10782300" algn="l"/>
              </a:tabLst>
              <a:defRPr sz="1200">
                <a:solidFill>
                  <a:srgbClr val="373545"/>
                </a:solidFill>
                <a:latin typeface="Gill Sans MT" panose="020B0502020104020203" pitchFamily="34" charset="0"/>
                <a:ea typeface="Microsoft YaHei" panose="020B0503020204020204" pitchFamily="34" charset="-122"/>
              </a:defRPr>
            </a:lvl9pPr>
          </a:lstStyle>
          <a:p>
            <a:pPr eaLnBrk="1" hangingPunct="1">
              <a:spcBef>
                <a:spcPct val="0"/>
              </a:spcBef>
              <a:spcAft>
                <a:spcPct val="0"/>
              </a:spcAft>
              <a:buClrTx/>
              <a:buFontTx/>
              <a:buNone/>
            </a:pPr>
            <a:r>
              <a:rPr lang="fr-FR" altLang="fr-FR" sz="2800" dirty="0">
                <a:solidFill>
                  <a:srgbClr val="FFFFFF"/>
                </a:solidFill>
              </a:rPr>
              <a:t>HISTOIRE DU JOURNALISME</a:t>
            </a:r>
          </a:p>
        </p:txBody>
      </p:sp>
      <p:sp>
        <p:nvSpPr>
          <p:cNvPr id="6" name="Titre 5"/>
          <p:cNvSpPr>
            <a:spLocks noGrp="1"/>
          </p:cNvSpPr>
          <p:nvPr>
            <p:ph type="title"/>
          </p:nvPr>
        </p:nvSpPr>
        <p:spPr/>
        <p:txBody>
          <a:bodyPr/>
          <a:lstStyle/>
          <a:p>
            <a:r>
              <a:rPr lang="fr-CA" dirty="0"/>
              <a:t>La démocratisation des journaux</a:t>
            </a:r>
          </a:p>
        </p:txBody>
      </p:sp>
      <p:sp>
        <p:nvSpPr>
          <p:cNvPr id="3" name="Espace réservé du contenu 2"/>
          <p:cNvSpPr>
            <a:spLocks noGrp="1"/>
          </p:cNvSpPr>
          <p:nvPr>
            <p:ph idx="1"/>
          </p:nvPr>
        </p:nvSpPr>
        <p:spPr/>
        <p:txBody>
          <a:bodyPr>
            <a:normAutofit fontScale="92500" lnSpcReduction="20000"/>
          </a:bodyPr>
          <a:lstStyle/>
          <a:p>
            <a:endParaRPr lang="fr-CA" altLang="fr-FR" dirty="0"/>
          </a:p>
          <a:p>
            <a:r>
              <a:rPr lang="fr-CA" altLang="fr-FR" dirty="0"/>
              <a:t>En 1832, Charles Havas, un banquier, crée la première agence de presse au monde : « L’Agence des feuilles politiques » qui deviendra l’agence Havas puis l’agence France Presse en 1944. </a:t>
            </a:r>
          </a:p>
          <a:p>
            <a:r>
              <a:rPr lang="fr-CA" altLang="fr-FR" dirty="0"/>
              <a:t>En 1836, </a:t>
            </a:r>
            <a:r>
              <a:rPr lang="fr-CA" altLang="fr-FR" dirty="0" err="1"/>
              <a:t>Emile</a:t>
            </a:r>
            <a:r>
              <a:rPr lang="fr-CA" altLang="fr-FR" dirty="0"/>
              <a:t> Girardin introduit la publicité dans les journaux </a:t>
            </a:r>
          </a:p>
          <a:p>
            <a:endParaRPr lang="fr-CA" altLang="fr-FR" dirty="0"/>
          </a:p>
          <a:p>
            <a:r>
              <a:rPr lang="fr-CA" altLang="fr-FR" dirty="0"/>
              <a:t>La rotative, en 1845, machine qui permet d’imprimer avec des cylindres, ouvre de nouveaux horizons avec l’impression de milliers de journaux dans la même nuit</a:t>
            </a:r>
          </a:p>
        </p:txBody>
      </p:sp>
      <p:pic>
        <p:nvPicPr>
          <p:cNvPr id="7" name="Image 6"/>
          <p:cNvPicPr>
            <a:picLocks noChangeAspect="1"/>
          </p:cNvPicPr>
          <p:nvPr/>
        </p:nvPicPr>
        <p:blipFill>
          <a:blip r:embed="rId3"/>
          <a:stretch>
            <a:fillRect/>
          </a:stretch>
        </p:blipFill>
        <p:spPr>
          <a:xfrm>
            <a:off x="8040688" y="0"/>
            <a:ext cx="4503420" cy="6858000"/>
          </a:xfrm>
          <a:prstGeom prst="rect">
            <a:avLst/>
          </a:prstGeom>
        </p:spPr>
      </p:pic>
    </p:spTree>
    <p:extLst>
      <p:ext uri="{BB962C8B-B14F-4D97-AF65-F5344CB8AC3E}">
        <p14:creationId xmlns:p14="http://schemas.microsoft.com/office/powerpoint/2010/main" val="2777530331"/>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a:t>Les systèmes d’impression</a:t>
            </a:r>
          </a:p>
        </p:txBody>
      </p:sp>
      <p:pic>
        <p:nvPicPr>
          <p:cNvPr id="4" name="Image 3"/>
          <p:cNvPicPr>
            <a:picLocks noChangeAspect="1"/>
          </p:cNvPicPr>
          <p:nvPr/>
        </p:nvPicPr>
        <p:blipFill>
          <a:blip r:embed="rId2"/>
          <a:stretch>
            <a:fillRect/>
          </a:stretch>
        </p:blipFill>
        <p:spPr>
          <a:xfrm>
            <a:off x="838200" y="1825625"/>
            <a:ext cx="2961068" cy="4388146"/>
          </a:xfrm>
          <a:prstGeom prst="rect">
            <a:avLst/>
          </a:prstGeom>
        </p:spPr>
      </p:pic>
      <p:pic>
        <p:nvPicPr>
          <p:cNvPr id="5" name="Image 4"/>
          <p:cNvPicPr>
            <a:picLocks noChangeAspect="1"/>
          </p:cNvPicPr>
          <p:nvPr/>
        </p:nvPicPr>
        <p:blipFill>
          <a:blip r:embed="rId3"/>
          <a:stretch>
            <a:fillRect/>
          </a:stretch>
        </p:blipFill>
        <p:spPr>
          <a:xfrm>
            <a:off x="4019666" y="1825625"/>
            <a:ext cx="4251387" cy="2947958"/>
          </a:xfrm>
          <a:prstGeom prst="rect">
            <a:avLst/>
          </a:prstGeom>
        </p:spPr>
      </p:pic>
      <p:pic>
        <p:nvPicPr>
          <p:cNvPr id="6" name="Image 5"/>
          <p:cNvPicPr>
            <a:picLocks noChangeAspect="1"/>
          </p:cNvPicPr>
          <p:nvPr/>
        </p:nvPicPr>
        <p:blipFill>
          <a:blip r:embed="rId4"/>
          <a:stretch>
            <a:fillRect/>
          </a:stretch>
        </p:blipFill>
        <p:spPr>
          <a:xfrm>
            <a:off x="8491450" y="1825625"/>
            <a:ext cx="2883514" cy="4330192"/>
          </a:xfrm>
          <a:prstGeom prst="rect">
            <a:avLst/>
          </a:prstGeom>
        </p:spPr>
      </p:pic>
    </p:spTree>
    <p:extLst>
      <p:ext uri="{BB962C8B-B14F-4D97-AF65-F5344CB8AC3E}">
        <p14:creationId xmlns:p14="http://schemas.microsoft.com/office/powerpoint/2010/main" val="3723795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ext Box 1"/>
          <p:cNvSpPr txBox="1">
            <a:spLocks noChangeArrowheads="1"/>
          </p:cNvSpPr>
          <p:nvPr/>
        </p:nvSpPr>
        <p:spPr bwMode="auto">
          <a:xfrm>
            <a:off x="580949" y="702031"/>
            <a:ext cx="11028514" cy="10142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b"/>
          <a:lstStyle>
            <a:lvl1pPr>
              <a:spcBef>
                <a:spcPts val="450"/>
              </a:spcBef>
              <a:spcAft>
                <a:spcPts val="60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34513" algn="l"/>
                <a:tab pos="9883775" algn="l"/>
                <a:tab pos="10333038" algn="l"/>
                <a:tab pos="10782300" algn="l"/>
              </a:tabLst>
              <a:defRPr>
                <a:solidFill>
                  <a:srgbClr val="373545"/>
                </a:solidFill>
                <a:latin typeface="Gill Sans MT" panose="020B0502020104020203" pitchFamily="34" charset="0"/>
                <a:ea typeface="Microsoft YaHei" panose="020B0503020204020204" pitchFamily="34" charset="-122"/>
              </a:defRPr>
            </a:lvl1pPr>
            <a:lvl2pPr>
              <a:spcBef>
                <a:spcPts val="400"/>
              </a:spcBef>
              <a:spcAft>
                <a:spcPts val="60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34513" algn="l"/>
                <a:tab pos="9883775" algn="l"/>
                <a:tab pos="10333038" algn="l"/>
                <a:tab pos="10782300" algn="l"/>
              </a:tabLst>
              <a:defRPr sz="1600">
                <a:solidFill>
                  <a:srgbClr val="373545"/>
                </a:solidFill>
                <a:latin typeface="Gill Sans MT" panose="020B0502020104020203" pitchFamily="34" charset="0"/>
                <a:ea typeface="Microsoft YaHei" panose="020B0503020204020204" pitchFamily="34" charset="-122"/>
              </a:defRPr>
            </a:lvl2pPr>
            <a:lvl3pPr>
              <a:spcBef>
                <a:spcPts val="350"/>
              </a:spcBef>
              <a:spcAft>
                <a:spcPts val="60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34513" algn="l"/>
                <a:tab pos="9883775" algn="l"/>
                <a:tab pos="10333038" algn="l"/>
                <a:tab pos="10782300" algn="l"/>
              </a:tabLst>
              <a:defRPr sz="1400">
                <a:solidFill>
                  <a:srgbClr val="373545"/>
                </a:solidFill>
                <a:latin typeface="Gill Sans MT" panose="020B0502020104020203" pitchFamily="34" charset="0"/>
                <a:ea typeface="Microsoft YaHei" panose="020B0503020204020204" pitchFamily="34" charset="-122"/>
              </a:defRPr>
            </a:lvl3pPr>
            <a:lvl4pPr>
              <a:spcBef>
                <a:spcPts val="300"/>
              </a:spcBef>
              <a:spcAft>
                <a:spcPts val="60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34513" algn="l"/>
                <a:tab pos="9883775" algn="l"/>
                <a:tab pos="10333038" algn="l"/>
                <a:tab pos="10782300" algn="l"/>
              </a:tabLst>
              <a:defRPr sz="1200">
                <a:solidFill>
                  <a:srgbClr val="373545"/>
                </a:solidFill>
                <a:latin typeface="Gill Sans MT" panose="020B0502020104020203" pitchFamily="34" charset="0"/>
                <a:ea typeface="Microsoft YaHei" panose="020B0503020204020204" pitchFamily="34" charset="-122"/>
              </a:defRPr>
            </a:lvl4pPr>
            <a:lvl5pPr>
              <a:spcBef>
                <a:spcPts val="300"/>
              </a:spcBef>
              <a:spcAft>
                <a:spcPts val="60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34513" algn="l"/>
                <a:tab pos="9883775" algn="l"/>
                <a:tab pos="10333038" algn="l"/>
                <a:tab pos="10782300" algn="l"/>
              </a:tabLst>
              <a:defRPr sz="1200">
                <a:solidFill>
                  <a:srgbClr val="373545"/>
                </a:solidFill>
                <a:latin typeface="Gill Sans MT" panose="020B0502020104020203" pitchFamily="34" charset="0"/>
                <a:ea typeface="Microsoft YaHei" panose="020B0503020204020204" pitchFamily="34" charset="-122"/>
              </a:defRPr>
            </a:lvl5pPr>
            <a:lvl6pPr marL="2514600" indent="-228600" defTabSz="449263" eaLnBrk="0" fontAlgn="base" hangingPunct="0">
              <a:spcBef>
                <a:spcPts val="300"/>
              </a:spcBef>
              <a:spcAft>
                <a:spcPts val="60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34513" algn="l"/>
                <a:tab pos="9883775" algn="l"/>
                <a:tab pos="10333038" algn="l"/>
                <a:tab pos="10782300" algn="l"/>
              </a:tabLst>
              <a:defRPr sz="1200">
                <a:solidFill>
                  <a:srgbClr val="373545"/>
                </a:solidFill>
                <a:latin typeface="Gill Sans MT" panose="020B0502020104020203" pitchFamily="34" charset="0"/>
                <a:ea typeface="Microsoft YaHei" panose="020B0503020204020204" pitchFamily="34" charset="-122"/>
              </a:defRPr>
            </a:lvl6pPr>
            <a:lvl7pPr marL="2971800" indent="-228600" defTabSz="449263" eaLnBrk="0" fontAlgn="base" hangingPunct="0">
              <a:spcBef>
                <a:spcPts val="300"/>
              </a:spcBef>
              <a:spcAft>
                <a:spcPts val="60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34513" algn="l"/>
                <a:tab pos="9883775" algn="l"/>
                <a:tab pos="10333038" algn="l"/>
                <a:tab pos="10782300" algn="l"/>
              </a:tabLst>
              <a:defRPr sz="1200">
                <a:solidFill>
                  <a:srgbClr val="373545"/>
                </a:solidFill>
                <a:latin typeface="Gill Sans MT" panose="020B0502020104020203" pitchFamily="34" charset="0"/>
                <a:ea typeface="Microsoft YaHei" panose="020B0503020204020204" pitchFamily="34" charset="-122"/>
              </a:defRPr>
            </a:lvl7pPr>
            <a:lvl8pPr marL="3429000" indent="-228600" defTabSz="449263" eaLnBrk="0" fontAlgn="base" hangingPunct="0">
              <a:spcBef>
                <a:spcPts val="300"/>
              </a:spcBef>
              <a:spcAft>
                <a:spcPts val="60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34513" algn="l"/>
                <a:tab pos="9883775" algn="l"/>
                <a:tab pos="10333038" algn="l"/>
                <a:tab pos="10782300" algn="l"/>
              </a:tabLst>
              <a:defRPr sz="1200">
                <a:solidFill>
                  <a:srgbClr val="373545"/>
                </a:solidFill>
                <a:latin typeface="Gill Sans MT" panose="020B0502020104020203" pitchFamily="34" charset="0"/>
                <a:ea typeface="Microsoft YaHei" panose="020B0503020204020204" pitchFamily="34" charset="-122"/>
              </a:defRPr>
            </a:lvl8pPr>
            <a:lvl9pPr marL="3886200" indent="-228600" defTabSz="449263" eaLnBrk="0" fontAlgn="base" hangingPunct="0">
              <a:spcBef>
                <a:spcPts val="300"/>
              </a:spcBef>
              <a:spcAft>
                <a:spcPts val="60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 pos="9434513" algn="l"/>
                <a:tab pos="9883775" algn="l"/>
                <a:tab pos="10333038" algn="l"/>
                <a:tab pos="10782300" algn="l"/>
              </a:tabLst>
              <a:defRPr sz="1200">
                <a:solidFill>
                  <a:srgbClr val="373545"/>
                </a:solidFill>
                <a:latin typeface="Gill Sans MT" panose="020B0502020104020203" pitchFamily="34" charset="0"/>
                <a:ea typeface="Microsoft YaHei" panose="020B0503020204020204" pitchFamily="34" charset="-122"/>
              </a:defRPr>
            </a:lvl9pPr>
          </a:lstStyle>
          <a:p>
            <a:pPr eaLnBrk="1" hangingPunct="1">
              <a:spcBef>
                <a:spcPct val="0"/>
              </a:spcBef>
              <a:spcAft>
                <a:spcPct val="0"/>
              </a:spcAft>
              <a:buClrTx/>
              <a:buFontTx/>
              <a:buNone/>
            </a:pPr>
            <a:r>
              <a:rPr lang="fr-FR" altLang="fr-FR" sz="2800" dirty="0">
                <a:solidFill>
                  <a:srgbClr val="FFFFFF"/>
                </a:solidFill>
              </a:rPr>
              <a:t>HISTOIRE DU JOURNALISME</a:t>
            </a:r>
          </a:p>
        </p:txBody>
      </p:sp>
      <p:sp>
        <p:nvSpPr>
          <p:cNvPr id="6" name="Titre 5"/>
          <p:cNvSpPr>
            <a:spLocks noGrp="1"/>
          </p:cNvSpPr>
          <p:nvPr>
            <p:ph type="title"/>
          </p:nvPr>
        </p:nvSpPr>
        <p:spPr/>
        <p:txBody>
          <a:bodyPr/>
          <a:lstStyle/>
          <a:p>
            <a:r>
              <a:rPr lang="fr-CA" altLang="fr-FR" dirty="0"/>
              <a:t>29 juillet 1881</a:t>
            </a:r>
            <a:endParaRPr lang="fr-CA" dirty="0"/>
          </a:p>
        </p:txBody>
      </p:sp>
      <p:sp>
        <p:nvSpPr>
          <p:cNvPr id="3" name="Espace réservé du contenu 2"/>
          <p:cNvSpPr>
            <a:spLocks noGrp="1"/>
          </p:cNvSpPr>
          <p:nvPr>
            <p:ph idx="1"/>
          </p:nvPr>
        </p:nvSpPr>
        <p:spPr>
          <a:xfrm>
            <a:off x="838200" y="1825625"/>
            <a:ext cx="5257800" cy="4351338"/>
          </a:xfrm>
        </p:spPr>
        <p:txBody>
          <a:bodyPr>
            <a:normAutofit/>
          </a:bodyPr>
          <a:lstStyle/>
          <a:p>
            <a:r>
              <a:rPr lang="fr-CA" altLang="fr-FR" dirty="0"/>
              <a:t>Loi sur la liberté de la presse votée à l’Assemblée Nationale.</a:t>
            </a:r>
          </a:p>
        </p:txBody>
      </p:sp>
      <p:pic>
        <p:nvPicPr>
          <p:cNvPr id="2" name="Image 1"/>
          <p:cNvPicPr>
            <a:picLocks noChangeAspect="1"/>
          </p:cNvPicPr>
          <p:nvPr/>
        </p:nvPicPr>
        <p:blipFill>
          <a:blip r:embed="rId3"/>
          <a:stretch>
            <a:fillRect/>
          </a:stretch>
        </p:blipFill>
        <p:spPr>
          <a:xfrm>
            <a:off x="7023811" y="0"/>
            <a:ext cx="4151312" cy="7329149"/>
          </a:xfrm>
          <a:prstGeom prst="rect">
            <a:avLst/>
          </a:prstGeom>
        </p:spPr>
      </p:pic>
    </p:spTree>
    <p:extLst>
      <p:ext uri="{BB962C8B-B14F-4D97-AF65-F5344CB8AC3E}">
        <p14:creationId xmlns:p14="http://schemas.microsoft.com/office/powerpoint/2010/main" val="198069823"/>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a:t>Fin du 19</a:t>
            </a:r>
            <a:r>
              <a:rPr lang="fr-CA" baseline="30000" dirty="0"/>
              <a:t>e</a:t>
            </a:r>
            <a:r>
              <a:rPr lang="fr-CA" dirty="0"/>
              <a:t> siècle</a:t>
            </a:r>
          </a:p>
        </p:txBody>
      </p:sp>
      <p:sp>
        <p:nvSpPr>
          <p:cNvPr id="3" name="Espace réservé du contenu 2"/>
          <p:cNvSpPr>
            <a:spLocks noGrp="1"/>
          </p:cNvSpPr>
          <p:nvPr>
            <p:ph idx="1"/>
          </p:nvPr>
        </p:nvSpPr>
        <p:spPr>
          <a:xfrm>
            <a:off x="838200" y="2836799"/>
            <a:ext cx="6731000" cy="3340163"/>
          </a:xfrm>
        </p:spPr>
        <p:txBody>
          <a:bodyPr>
            <a:normAutofit/>
          </a:bodyPr>
          <a:lstStyle/>
          <a:p>
            <a:r>
              <a:rPr lang="fr-CA" dirty="0"/>
              <a:t>La création de syndicats qui renforce le pouvoir de la presse</a:t>
            </a:r>
          </a:p>
          <a:p>
            <a:r>
              <a:rPr lang="fr-CA" dirty="0"/>
              <a:t>L’école obligatoire de Jules Ferry permet une alphabétisation croissante des populations.</a:t>
            </a:r>
          </a:p>
        </p:txBody>
      </p:sp>
      <p:pic>
        <p:nvPicPr>
          <p:cNvPr id="4" name="Image 3"/>
          <p:cNvPicPr>
            <a:picLocks noChangeAspect="1"/>
          </p:cNvPicPr>
          <p:nvPr/>
        </p:nvPicPr>
        <p:blipFill>
          <a:blip r:embed="rId3"/>
          <a:stretch>
            <a:fillRect/>
          </a:stretch>
        </p:blipFill>
        <p:spPr>
          <a:xfrm>
            <a:off x="8040688" y="0"/>
            <a:ext cx="5092938" cy="6858000"/>
          </a:xfrm>
          <a:prstGeom prst="rect">
            <a:avLst/>
          </a:prstGeom>
        </p:spPr>
      </p:pic>
    </p:spTree>
    <p:extLst>
      <p:ext uri="{BB962C8B-B14F-4D97-AF65-F5344CB8AC3E}">
        <p14:creationId xmlns:p14="http://schemas.microsoft.com/office/powerpoint/2010/main" val="342290994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a:t>« J’Accuse… ! » : </a:t>
            </a:r>
            <a:br>
              <a:rPr lang="fr-CA" dirty="0"/>
            </a:br>
            <a:r>
              <a:rPr lang="fr-CA" dirty="0"/>
              <a:t>un titre qui marque</a:t>
            </a:r>
          </a:p>
        </p:txBody>
      </p:sp>
      <p:sp>
        <p:nvSpPr>
          <p:cNvPr id="3" name="Espace réservé du contenu 2"/>
          <p:cNvSpPr>
            <a:spLocks noGrp="1"/>
          </p:cNvSpPr>
          <p:nvPr>
            <p:ph idx="1"/>
          </p:nvPr>
        </p:nvSpPr>
        <p:spPr>
          <a:xfrm>
            <a:off x="838200" y="2481943"/>
            <a:ext cx="6215743" cy="3695020"/>
          </a:xfrm>
        </p:spPr>
        <p:txBody>
          <a:bodyPr>
            <a:normAutofit/>
          </a:bodyPr>
          <a:lstStyle/>
          <a:p>
            <a:r>
              <a:rPr lang="fr-CA" dirty="0"/>
              <a:t>Un des articles parus dans la presse les plus connus au monde</a:t>
            </a:r>
          </a:p>
          <a:p>
            <a:endParaRPr lang="fr-CA" dirty="0"/>
          </a:p>
          <a:p>
            <a:r>
              <a:rPr lang="fr-CA" dirty="0"/>
              <a:t>Le symbole du pouvoir de la presse au service de la défense d'un homme et de la vérité.</a:t>
            </a:r>
          </a:p>
        </p:txBody>
      </p:sp>
      <p:pic>
        <p:nvPicPr>
          <p:cNvPr id="4" name="Image 3"/>
          <p:cNvPicPr>
            <a:picLocks noChangeAspect="1"/>
          </p:cNvPicPr>
          <p:nvPr/>
        </p:nvPicPr>
        <p:blipFill>
          <a:blip r:embed="rId3"/>
          <a:stretch>
            <a:fillRect/>
          </a:stretch>
        </p:blipFill>
        <p:spPr>
          <a:xfrm>
            <a:off x="7608888" y="0"/>
            <a:ext cx="5150379" cy="6821694"/>
          </a:xfrm>
          <a:prstGeom prst="rect">
            <a:avLst/>
          </a:prstGeom>
        </p:spPr>
      </p:pic>
    </p:spTree>
    <p:extLst>
      <p:ext uri="{BB962C8B-B14F-4D97-AF65-F5344CB8AC3E}">
        <p14:creationId xmlns:p14="http://schemas.microsoft.com/office/powerpoint/2010/main" val="219603105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a:t>« J’Accuse… ! » : </a:t>
            </a:r>
            <a:br>
              <a:rPr lang="fr-CA" dirty="0"/>
            </a:br>
            <a:r>
              <a:rPr lang="fr-CA" dirty="0"/>
              <a:t>un article qui innove</a:t>
            </a:r>
          </a:p>
        </p:txBody>
      </p:sp>
      <p:sp>
        <p:nvSpPr>
          <p:cNvPr id="3" name="Espace réservé du contenu 2"/>
          <p:cNvSpPr>
            <a:spLocks noGrp="1"/>
          </p:cNvSpPr>
          <p:nvPr>
            <p:ph idx="1"/>
          </p:nvPr>
        </p:nvSpPr>
        <p:spPr>
          <a:xfrm>
            <a:off x="838200" y="2527199"/>
            <a:ext cx="6731000" cy="3649763"/>
          </a:xfrm>
        </p:spPr>
        <p:txBody>
          <a:bodyPr>
            <a:normAutofit/>
          </a:bodyPr>
          <a:lstStyle/>
          <a:p>
            <a:r>
              <a:rPr lang="fr-CA" dirty="0"/>
              <a:t>Du point de vue du fond </a:t>
            </a:r>
          </a:p>
          <a:p>
            <a:r>
              <a:rPr lang="fr-CA" dirty="0"/>
              <a:t>Du point de vue de la </a:t>
            </a:r>
          </a:p>
          <a:p>
            <a:r>
              <a:rPr lang="fr-CA" dirty="0"/>
              <a:t>Un titre très court et percutant </a:t>
            </a:r>
          </a:p>
        </p:txBody>
      </p:sp>
      <p:pic>
        <p:nvPicPr>
          <p:cNvPr id="4" name="Image 3"/>
          <p:cNvPicPr>
            <a:picLocks noChangeAspect="1"/>
          </p:cNvPicPr>
          <p:nvPr/>
        </p:nvPicPr>
        <p:blipFill rotWithShape="1">
          <a:blip r:embed="rId3"/>
          <a:srcRect l="33681" t="957" r="12848" b="-957"/>
          <a:stretch/>
        </p:blipFill>
        <p:spPr>
          <a:xfrm>
            <a:off x="7608888" y="0"/>
            <a:ext cx="5593544" cy="6973910"/>
          </a:xfrm>
          <a:prstGeom prst="rect">
            <a:avLst/>
          </a:prstGeom>
        </p:spPr>
      </p:pic>
    </p:spTree>
    <p:extLst>
      <p:ext uri="{BB962C8B-B14F-4D97-AF65-F5344CB8AC3E}">
        <p14:creationId xmlns:p14="http://schemas.microsoft.com/office/powerpoint/2010/main" val="10964005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a:t>« J’Accuse… ! » : </a:t>
            </a:r>
            <a:br>
              <a:rPr lang="fr-CA" dirty="0"/>
            </a:br>
            <a:r>
              <a:rPr lang="fr-CA" dirty="0"/>
              <a:t>vs liberté de la presse</a:t>
            </a:r>
          </a:p>
        </p:txBody>
      </p:sp>
      <p:sp>
        <p:nvSpPr>
          <p:cNvPr id="3" name="Espace réservé du contenu 2"/>
          <p:cNvSpPr>
            <a:spLocks noGrp="1"/>
          </p:cNvSpPr>
          <p:nvPr>
            <p:ph idx="1"/>
          </p:nvPr>
        </p:nvSpPr>
        <p:spPr/>
        <p:txBody>
          <a:bodyPr>
            <a:normAutofit/>
          </a:bodyPr>
          <a:lstStyle/>
          <a:p>
            <a:r>
              <a:rPr lang="fr-CA" dirty="0"/>
              <a:t>Le romancier sait qu'il se met sous le coup de la loi du 29 juillet 1881 sur la liberté de la presse, ce qu'il écrit lui-même à la fin de son texte.</a:t>
            </a:r>
          </a:p>
          <a:p>
            <a:r>
              <a:rPr lang="fr-CA" dirty="0"/>
              <a:t>Zola sait à quoi il s'expose et prévient le lecteur à l'avance</a:t>
            </a:r>
          </a:p>
        </p:txBody>
      </p:sp>
      <p:pic>
        <p:nvPicPr>
          <p:cNvPr id="4" name="Image 3"/>
          <p:cNvPicPr>
            <a:picLocks noChangeAspect="1"/>
          </p:cNvPicPr>
          <p:nvPr/>
        </p:nvPicPr>
        <p:blipFill>
          <a:blip r:embed="rId3"/>
          <a:stretch>
            <a:fillRect/>
          </a:stretch>
        </p:blipFill>
        <p:spPr>
          <a:xfrm>
            <a:off x="8040688" y="0"/>
            <a:ext cx="5125370" cy="6957690"/>
          </a:xfrm>
          <a:prstGeom prst="rect">
            <a:avLst/>
          </a:prstGeom>
        </p:spPr>
      </p:pic>
    </p:spTree>
    <p:extLst>
      <p:ext uri="{BB962C8B-B14F-4D97-AF65-F5344CB8AC3E}">
        <p14:creationId xmlns:p14="http://schemas.microsoft.com/office/powerpoint/2010/main" val="37787657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a:t>« J’Accuse… ! » : Conséquences</a:t>
            </a:r>
          </a:p>
        </p:txBody>
      </p:sp>
      <p:sp>
        <p:nvSpPr>
          <p:cNvPr id="3" name="Espace réservé du contenu 2"/>
          <p:cNvSpPr>
            <a:spLocks noGrp="1"/>
          </p:cNvSpPr>
          <p:nvPr>
            <p:ph idx="1"/>
          </p:nvPr>
        </p:nvSpPr>
        <p:spPr>
          <a:xfrm>
            <a:off x="838200" y="1825625"/>
            <a:ext cx="6215743" cy="4351338"/>
          </a:xfrm>
        </p:spPr>
        <p:txBody>
          <a:bodyPr/>
          <a:lstStyle/>
          <a:p>
            <a:r>
              <a:rPr lang="fr-CA" dirty="0"/>
              <a:t>La presse populaire et d'opinion franchit un nouveau cap avec « J’Accuse… ! »</a:t>
            </a:r>
          </a:p>
          <a:p>
            <a:endParaRPr lang="fr-CA" dirty="0"/>
          </a:p>
          <a:p>
            <a:r>
              <a:rPr lang="fr-CA" dirty="0"/>
              <a:t>La révision du procès</a:t>
            </a:r>
          </a:p>
        </p:txBody>
      </p:sp>
      <p:pic>
        <p:nvPicPr>
          <p:cNvPr id="5" name="Image 4"/>
          <p:cNvPicPr>
            <a:picLocks noChangeAspect="1"/>
          </p:cNvPicPr>
          <p:nvPr/>
        </p:nvPicPr>
        <p:blipFill>
          <a:blip r:embed="rId3"/>
          <a:stretch>
            <a:fillRect/>
          </a:stretch>
        </p:blipFill>
        <p:spPr>
          <a:xfrm>
            <a:off x="7608888" y="0"/>
            <a:ext cx="4929380" cy="6858000"/>
          </a:xfrm>
          <a:prstGeom prst="rect">
            <a:avLst/>
          </a:prstGeom>
        </p:spPr>
      </p:pic>
      <p:pic>
        <p:nvPicPr>
          <p:cNvPr id="6" name="Image 5"/>
          <p:cNvPicPr>
            <a:picLocks noChangeAspect="1"/>
          </p:cNvPicPr>
          <p:nvPr/>
        </p:nvPicPr>
        <p:blipFill>
          <a:blip r:embed="rId4"/>
          <a:stretch>
            <a:fillRect/>
          </a:stretch>
        </p:blipFill>
        <p:spPr>
          <a:xfrm>
            <a:off x="6469063" y="460375"/>
            <a:ext cx="3143250" cy="704850"/>
          </a:xfrm>
          <a:prstGeom prst="rect">
            <a:avLst/>
          </a:prstGeom>
        </p:spPr>
      </p:pic>
    </p:spTree>
    <p:extLst>
      <p:ext uri="{BB962C8B-B14F-4D97-AF65-F5344CB8AC3E}">
        <p14:creationId xmlns:p14="http://schemas.microsoft.com/office/powerpoint/2010/main" val="211366283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a:t>Les enjeux du 20e siècle</a:t>
            </a:r>
            <a:endParaRPr lang="fr-CA" dirty="0"/>
          </a:p>
        </p:txBody>
      </p:sp>
      <p:sp>
        <p:nvSpPr>
          <p:cNvPr id="3" name="Espace réservé du contenu 2"/>
          <p:cNvSpPr>
            <a:spLocks noGrp="1"/>
          </p:cNvSpPr>
          <p:nvPr>
            <p:ph idx="1"/>
          </p:nvPr>
        </p:nvSpPr>
        <p:spPr>
          <a:xfrm>
            <a:off x="838201" y="1825625"/>
            <a:ext cx="6222618" cy="4351338"/>
          </a:xfrm>
        </p:spPr>
        <p:txBody>
          <a:bodyPr>
            <a:normAutofit/>
          </a:bodyPr>
          <a:lstStyle/>
          <a:p>
            <a:r>
              <a:rPr lang="fr-CA" altLang="fr-FR" dirty="0"/>
              <a:t>1914 : première guerre mondiale, </a:t>
            </a:r>
          </a:p>
          <a:p>
            <a:pPr marL="0" indent="0">
              <a:buNone/>
            </a:pPr>
            <a:endParaRPr lang="fr-CA" altLang="fr-FR" dirty="0"/>
          </a:p>
          <a:p>
            <a:endParaRPr lang="fr-CA" altLang="fr-FR" dirty="0"/>
          </a:p>
          <a:p>
            <a:pPr marL="0" indent="0">
              <a:buNone/>
            </a:pPr>
            <a:endParaRPr lang="fr-CA" altLang="fr-FR" dirty="0"/>
          </a:p>
        </p:txBody>
      </p:sp>
      <p:pic>
        <p:nvPicPr>
          <p:cNvPr id="4" name="Image 3"/>
          <p:cNvPicPr>
            <a:picLocks noChangeAspect="1"/>
          </p:cNvPicPr>
          <p:nvPr/>
        </p:nvPicPr>
        <p:blipFill>
          <a:blip r:embed="rId3"/>
          <a:stretch>
            <a:fillRect/>
          </a:stretch>
        </p:blipFill>
        <p:spPr>
          <a:xfrm>
            <a:off x="7519987" y="0"/>
            <a:ext cx="4672013" cy="6858000"/>
          </a:xfrm>
          <a:prstGeom prst="rect">
            <a:avLst/>
          </a:prstGeom>
        </p:spPr>
      </p:pic>
    </p:spTree>
    <p:extLst>
      <p:ext uri="{BB962C8B-B14F-4D97-AF65-F5344CB8AC3E}">
        <p14:creationId xmlns:p14="http://schemas.microsoft.com/office/powerpoint/2010/main" val="210956667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CA"/>
          </a:p>
        </p:txBody>
      </p:sp>
      <p:sp>
        <p:nvSpPr>
          <p:cNvPr id="3" name="Espace réservé du contenu 2"/>
          <p:cNvSpPr>
            <a:spLocks noGrp="1"/>
          </p:cNvSpPr>
          <p:nvPr>
            <p:ph idx="1"/>
          </p:nvPr>
        </p:nvSpPr>
        <p:spPr>
          <a:xfrm>
            <a:off x="838200" y="2366271"/>
            <a:ext cx="6731000" cy="3810691"/>
          </a:xfrm>
        </p:spPr>
        <p:txBody>
          <a:bodyPr>
            <a:normAutofit/>
          </a:bodyPr>
          <a:lstStyle/>
          <a:p>
            <a:r>
              <a:rPr lang="fr-CA" dirty="0"/>
              <a:t>10 mars 1918 : création du syndicat des journalistes</a:t>
            </a:r>
          </a:p>
          <a:p>
            <a:r>
              <a:rPr lang="fr-CA" dirty="0"/>
              <a:t>Levée de la censure en 1919</a:t>
            </a:r>
          </a:p>
          <a:p>
            <a:endParaRPr lang="fr-CA" dirty="0"/>
          </a:p>
          <a:p>
            <a:r>
              <a:rPr lang="fr-CA" dirty="0"/>
              <a:t>2</a:t>
            </a:r>
            <a:r>
              <a:rPr lang="fr-CA" baseline="30000" dirty="0"/>
              <a:t>e</a:t>
            </a:r>
            <a:r>
              <a:rPr lang="fr-CA" dirty="0"/>
              <a:t> guerre mondiale </a:t>
            </a:r>
          </a:p>
        </p:txBody>
      </p:sp>
      <p:pic>
        <p:nvPicPr>
          <p:cNvPr id="7" name="Image 6"/>
          <p:cNvPicPr>
            <a:picLocks noChangeAspect="1"/>
          </p:cNvPicPr>
          <p:nvPr/>
        </p:nvPicPr>
        <p:blipFill>
          <a:blip r:embed="rId3"/>
          <a:stretch>
            <a:fillRect/>
          </a:stretch>
        </p:blipFill>
        <p:spPr>
          <a:xfrm>
            <a:off x="8040688" y="0"/>
            <a:ext cx="4572000" cy="6858000"/>
          </a:xfrm>
          <a:prstGeom prst="rect">
            <a:avLst/>
          </a:prstGeom>
        </p:spPr>
      </p:pic>
    </p:spTree>
    <p:extLst>
      <p:ext uri="{BB962C8B-B14F-4D97-AF65-F5344CB8AC3E}">
        <p14:creationId xmlns:p14="http://schemas.microsoft.com/office/powerpoint/2010/main" val="357803590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8124824"/>
          </a:xfrm>
          <a:prstGeom prst="rect">
            <a:avLst/>
          </a:prstGeom>
        </p:spPr>
      </p:pic>
      <p:sp>
        <p:nvSpPr>
          <p:cNvPr id="2" name="Titre 1"/>
          <p:cNvSpPr>
            <a:spLocks noGrp="1"/>
          </p:cNvSpPr>
          <p:nvPr>
            <p:ph type="ctrTitle"/>
          </p:nvPr>
        </p:nvSpPr>
        <p:spPr>
          <a:xfrm rot="20925102">
            <a:off x="2919019" y="2195040"/>
            <a:ext cx="5343374" cy="2230781"/>
          </a:xfrm>
        </p:spPr>
        <p:txBody>
          <a:bodyPr>
            <a:normAutofit/>
          </a:bodyPr>
          <a:lstStyle/>
          <a:p>
            <a:r>
              <a:rPr lang="fr-CA" sz="4400" dirty="0"/>
              <a:t>S02       Les </a:t>
            </a:r>
            <a:r>
              <a:rPr lang="fr-CA" sz="4400" dirty="0" err="1"/>
              <a:t>medias</a:t>
            </a:r>
            <a:endParaRPr lang="fr-CA" sz="4400" dirty="0"/>
          </a:p>
        </p:txBody>
      </p:sp>
    </p:spTree>
    <p:extLst>
      <p:ext uri="{BB962C8B-B14F-4D97-AF65-F5344CB8AC3E}">
        <p14:creationId xmlns:p14="http://schemas.microsoft.com/office/powerpoint/2010/main" val="369026266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a:t>Media: définition(s)</a:t>
            </a:r>
          </a:p>
        </p:txBody>
      </p:sp>
      <p:sp>
        <p:nvSpPr>
          <p:cNvPr id="3" name="Espace réservé du contenu 2"/>
          <p:cNvSpPr>
            <a:spLocks noGrp="1"/>
          </p:cNvSpPr>
          <p:nvPr>
            <p:ph idx="1"/>
          </p:nvPr>
        </p:nvSpPr>
        <p:spPr/>
        <p:txBody>
          <a:bodyPr/>
          <a:lstStyle/>
          <a:p>
            <a:r>
              <a:rPr lang="fr-CA" dirty="0"/>
              <a:t>Un média (ou </a:t>
            </a:r>
            <a:r>
              <a:rPr lang="fr-CA" dirty="0" err="1"/>
              <a:t>mass-media</a:t>
            </a:r>
            <a:r>
              <a:rPr lang="fr-CA" dirty="0"/>
              <a:t>) est un moyen de </a:t>
            </a:r>
            <a:r>
              <a:rPr lang="fr-CA" b="1" dirty="0"/>
              <a:t>diffusion</a:t>
            </a:r>
            <a:r>
              <a:rPr lang="fr-CA" dirty="0"/>
              <a:t> d'informations utilisé pour communiquer avec un grand nombre d'individus. Ces moyens de communication sont principalement la </a:t>
            </a:r>
            <a:r>
              <a:rPr lang="fr-CA" b="1" dirty="0"/>
              <a:t>presse écrite</a:t>
            </a:r>
            <a:r>
              <a:rPr lang="fr-CA" dirty="0"/>
              <a:t>, la </a:t>
            </a:r>
            <a:r>
              <a:rPr lang="fr-CA" b="1" dirty="0"/>
              <a:t>radio</a:t>
            </a:r>
            <a:r>
              <a:rPr lang="fr-CA" dirty="0"/>
              <a:t>, la </a:t>
            </a:r>
            <a:r>
              <a:rPr lang="fr-CA" b="1" dirty="0"/>
              <a:t>télévision</a:t>
            </a:r>
            <a:r>
              <a:rPr lang="fr-CA" dirty="0"/>
              <a:t>, </a:t>
            </a:r>
            <a:r>
              <a:rPr lang="fr-CA" b="1" dirty="0"/>
              <a:t>Internet</a:t>
            </a:r>
            <a:r>
              <a:rPr lang="fr-CA" dirty="0"/>
              <a:t>.</a:t>
            </a:r>
          </a:p>
        </p:txBody>
      </p:sp>
      <p:pic>
        <p:nvPicPr>
          <p:cNvPr id="5" name="Image 4"/>
          <p:cNvPicPr>
            <a:picLocks noChangeAspect="1"/>
          </p:cNvPicPr>
          <p:nvPr/>
        </p:nvPicPr>
        <p:blipFill>
          <a:blip r:embed="rId2"/>
          <a:stretch>
            <a:fillRect/>
          </a:stretch>
        </p:blipFill>
        <p:spPr>
          <a:xfrm>
            <a:off x="8040688" y="0"/>
            <a:ext cx="4572000" cy="6858000"/>
          </a:xfrm>
          <a:prstGeom prst="rect">
            <a:avLst/>
          </a:prstGeom>
        </p:spPr>
      </p:pic>
    </p:spTree>
    <p:extLst>
      <p:ext uri="{BB962C8B-B14F-4D97-AF65-F5344CB8AC3E}">
        <p14:creationId xmlns:p14="http://schemas.microsoft.com/office/powerpoint/2010/main" val="419014014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a:t>Premier média : </a:t>
            </a:r>
            <a:br>
              <a:rPr lang="fr-CA" dirty="0"/>
            </a:br>
            <a:r>
              <a:rPr lang="fr-CA" dirty="0"/>
              <a:t>La presse écrite</a:t>
            </a:r>
          </a:p>
        </p:txBody>
      </p:sp>
      <p:sp>
        <p:nvSpPr>
          <p:cNvPr id="3" name="Espace réservé du contenu 2"/>
          <p:cNvSpPr>
            <a:spLocks noGrp="1"/>
          </p:cNvSpPr>
          <p:nvPr>
            <p:ph idx="1"/>
          </p:nvPr>
        </p:nvSpPr>
        <p:spPr/>
        <p:txBody>
          <a:bodyPr/>
          <a:lstStyle/>
          <a:p>
            <a:r>
              <a:rPr lang="fr-CA" dirty="0"/>
              <a:t>La presse écrite est l'ensemble des moyens de diffusion de l'information écrite</a:t>
            </a:r>
          </a:p>
          <a:p>
            <a:pPr lvl="1"/>
            <a:r>
              <a:rPr lang="fr-CA" dirty="0"/>
              <a:t>journaux quotidiens, </a:t>
            </a:r>
          </a:p>
          <a:p>
            <a:pPr lvl="1"/>
            <a:r>
              <a:rPr lang="fr-CA" dirty="0"/>
              <a:t>publications périodiques </a:t>
            </a:r>
          </a:p>
          <a:p>
            <a:pPr lvl="1"/>
            <a:r>
              <a:rPr lang="fr-CA" dirty="0"/>
              <a:t>organismes professionnels liés à la diffusion de l'information. </a:t>
            </a:r>
          </a:p>
          <a:p>
            <a:r>
              <a:rPr lang="fr-CA" dirty="0"/>
              <a:t>L'expression tire son origine de l'utilisation d'une presse d'imprimerie.</a:t>
            </a:r>
          </a:p>
        </p:txBody>
      </p:sp>
      <p:pic>
        <p:nvPicPr>
          <p:cNvPr id="5" name="Image 4"/>
          <p:cNvPicPr>
            <a:picLocks noChangeAspect="1"/>
          </p:cNvPicPr>
          <p:nvPr/>
        </p:nvPicPr>
        <p:blipFill>
          <a:blip r:embed="rId2"/>
          <a:stretch>
            <a:fillRect/>
          </a:stretch>
        </p:blipFill>
        <p:spPr>
          <a:xfrm>
            <a:off x="8040688" y="0"/>
            <a:ext cx="4572000" cy="6858000"/>
          </a:xfrm>
          <a:prstGeom prst="rect">
            <a:avLst/>
          </a:prstGeom>
        </p:spPr>
      </p:pic>
    </p:spTree>
    <p:extLst>
      <p:ext uri="{BB962C8B-B14F-4D97-AF65-F5344CB8AC3E}">
        <p14:creationId xmlns:p14="http://schemas.microsoft.com/office/powerpoint/2010/main" val="415252023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a:t>La presse écrite : classification</a:t>
            </a:r>
          </a:p>
        </p:txBody>
      </p:sp>
      <p:sp>
        <p:nvSpPr>
          <p:cNvPr id="3" name="Espace réservé du contenu 2"/>
          <p:cNvSpPr>
            <a:spLocks noGrp="1"/>
          </p:cNvSpPr>
          <p:nvPr>
            <p:ph idx="1"/>
          </p:nvPr>
        </p:nvSpPr>
        <p:spPr/>
        <p:txBody>
          <a:bodyPr/>
          <a:lstStyle/>
          <a:p>
            <a:r>
              <a:rPr lang="fr-CA" dirty="0"/>
              <a:t>En fonction de la périodicité</a:t>
            </a:r>
          </a:p>
          <a:p>
            <a:pPr lvl="1"/>
            <a:r>
              <a:rPr lang="fr-CA" dirty="0"/>
              <a:t>Quotidiens</a:t>
            </a:r>
          </a:p>
          <a:p>
            <a:pPr lvl="1"/>
            <a:r>
              <a:rPr lang="fr-CA" dirty="0"/>
              <a:t>Hebdomadaires</a:t>
            </a:r>
          </a:p>
          <a:p>
            <a:pPr lvl="1"/>
            <a:r>
              <a:rPr lang="fr-CA" dirty="0"/>
              <a:t>Mensuels</a:t>
            </a:r>
          </a:p>
          <a:p>
            <a:pPr lvl="1"/>
            <a:r>
              <a:rPr lang="fr-CA" dirty="0"/>
              <a:t>…</a:t>
            </a:r>
          </a:p>
          <a:p>
            <a:r>
              <a:rPr lang="fr-CA" dirty="0"/>
              <a:t>En fonction de leur contenu</a:t>
            </a:r>
          </a:p>
          <a:p>
            <a:pPr lvl="1"/>
            <a:r>
              <a:rPr lang="fr-CA" dirty="0"/>
              <a:t>Presse spécialisée</a:t>
            </a:r>
          </a:p>
          <a:p>
            <a:pPr lvl="1"/>
            <a:r>
              <a:rPr lang="fr-CA" dirty="0"/>
              <a:t>Presse généraliste</a:t>
            </a:r>
          </a:p>
          <a:p>
            <a:pPr lvl="1"/>
            <a:r>
              <a:rPr lang="fr-CA" dirty="0"/>
              <a:t>…</a:t>
            </a:r>
          </a:p>
        </p:txBody>
      </p:sp>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40688" y="0"/>
            <a:ext cx="4572000" cy="6858000"/>
          </a:xfrm>
          <a:prstGeom prst="rect">
            <a:avLst/>
          </a:prstGeom>
        </p:spPr>
      </p:pic>
    </p:spTree>
    <p:extLst>
      <p:ext uri="{BB962C8B-B14F-4D97-AF65-F5344CB8AC3E}">
        <p14:creationId xmlns:p14="http://schemas.microsoft.com/office/powerpoint/2010/main" val="359347076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CA"/>
          </a:p>
        </p:txBody>
      </p:sp>
      <p:sp>
        <p:nvSpPr>
          <p:cNvPr id="3" name="Espace réservé du contenu 2"/>
          <p:cNvSpPr>
            <a:spLocks noGrp="1"/>
          </p:cNvSpPr>
          <p:nvPr>
            <p:ph idx="1"/>
          </p:nvPr>
        </p:nvSpPr>
        <p:spPr/>
        <p:txBody>
          <a:bodyPr>
            <a:normAutofit/>
          </a:bodyPr>
          <a:lstStyle/>
          <a:p>
            <a:r>
              <a:rPr lang="fr-CA" dirty="0"/>
              <a:t>Presse quotidienne nationale</a:t>
            </a:r>
          </a:p>
          <a:p>
            <a:r>
              <a:rPr lang="fr-CA" dirty="0"/>
              <a:t>Presse quotidienne régionale </a:t>
            </a:r>
          </a:p>
          <a:p>
            <a:r>
              <a:rPr lang="fr-CA" dirty="0"/>
              <a:t>Presse quotidienne spécialisée </a:t>
            </a:r>
          </a:p>
          <a:p>
            <a:r>
              <a:rPr lang="fr-CA" dirty="0"/>
              <a:t>Presse hebdomadaire </a:t>
            </a:r>
          </a:p>
          <a:p>
            <a:r>
              <a:rPr lang="fr-CA" dirty="0"/>
              <a:t>Presse mensuelle nationale </a:t>
            </a:r>
          </a:p>
          <a:p>
            <a:r>
              <a:rPr lang="fr-CA" dirty="0"/>
              <a:t>Presse disparue — L'Aurore, Combat, France-Soir, Le Quotidien de Paris, Le Sport du Sud-Ouest, La Victoire</a:t>
            </a:r>
          </a:p>
        </p:txBody>
      </p:sp>
      <p:pic>
        <p:nvPicPr>
          <p:cNvPr id="4" name="Imag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40688" y="0"/>
            <a:ext cx="4572000" cy="6858000"/>
          </a:xfrm>
          <a:prstGeom prst="rect">
            <a:avLst/>
          </a:prstGeom>
        </p:spPr>
      </p:pic>
    </p:spTree>
    <p:extLst>
      <p:ext uri="{BB962C8B-B14F-4D97-AF65-F5344CB8AC3E}">
        <p14:creationId xmlns:p14="http://schemas.microsoft.com/office/powerpoint/2010/main" val="249159969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a:t>Nouveaux formats : la radio</a:t>
            </a:r>
          </a:p>
        </p:txBody>
      </p:sp>
      <p:sp>
        <p:nvSpPr>
          <p:cNvPr id="3" name="Espace réservé du contenu 2"/>
          <p:cNvSpPr>
            <a:spLocks noGrp="1"/>
          </p:cNvSpPr>
          <p:nvPr>
            <p:ph idx="1"/>
          </p:nvPr>
        </p:nvSpPr>
        <p:spPr/>
        <p:txBody>
          <a:bodyPr>
            <a:normAutofit/>
          </a:bodyPr>
          <a:lstStyle/>
          <a:p>
            <a:r>
              <a:rPr lang="fr-CA" dirty="0"/>
              <a:t>Un nouveau media</a:t>
            </a:r>
          </a:p>
          <a:p>
            <a:pPr lvl="1"/>
            <a:r>
              <a:rPr lang="fr-CA" dirty="0"/>
              <a:t>Du direct</a:t>
            </a:r>
          </a:p>
          <a:p>
            <a:endParaRPr lang="fr-CA" dirty="0"/>
          </a:p>
          <a:p>
            <a:r>
              <a:rPr lang="fr-CA" dirty="0"/>
              <a:t>De nouvelles émissions sur l’actualité</a:t>
            </a:r>
          </a:p>
          <a:p>
            <a:endParaRPr lang="fr-CA" dirty="0"/>
          </a:p>
          <a:p>
            <a:r>
              <a:rPr lang="fr-CA" dirty="0"/>
              <a:t>Des interviews</a:t>
            </a:r>
          </a:p>
          <a:p>
            <a:endParaRPr lang="fr-CA" dirty="0"/>
          </a:p>
        </p:txBody>
      </p:sp>
      <p:pic>
        <p:nvPicPr>
          <p:cNvPr id="5" name="Image 4"/>
          <p:cNvPicPr>
            <a:picLocks noChangeAspect="1"/>
          </p:cNvPicPr>
          <p:nvPr/>
        </p:nvPicPr>
        <p:blipFill>
          <a:blip r:embed="rId3"/>
          <a:stretch>
            <a:fillRect/>
          </a:stretch>
        </p:blipFill>
        <p:spPr>
          <a:xfrm>
            <a:off x="8040688" y="0"/>
            <a:ext cx="4572000" cy="6858000"/>
          </a:xfrm>
          <a:prstGeom prst="rect">
            <a:avLst/>
          </a:prstGeom>
        </p:spPr>
      </p:pic>
    </p:spTree>
    <p:extLst>
      <p:ext uri="{BB962C8B-B14F-4D97-AF65-F5344CB8AC3E}">
        <p14:creationId xmlns:p14="http://schemas.microsoft.com/office/powerpoint/2010/main" val="262784598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a:t>Nouveaux formats : la télévision</a:t>
            </a:r>
            <a:endParaRPr lang="fr-CA" dirty="0"/>
          </a:p>
        </p:txBody>
      </p:sp>
      <p:sp>
        <p:nvSpPr>
          <p:cNvPr id="3" name="Espace réservé du contenu 2"/>
          <p:cNvSpPr>
            <a:spLocks noGrp="1"/>
          </p:cNvSpPr>
          <p:nvPr>
            <p:ph idx="1"/>
          </p:nvPr>
        </p:nvSpPr>
        <p:spPr/>
        <p:txBody>
          <a:bodyPr>
            <a:normAutofit/>
          </a:bodyPr>
          <a:lstStyle/>
          <a:p>
            <a:pPr lvl="1"/>
            <a:endParaRPr lang="fr-CA" dirty="0"/>
          </a:p>
          <a:p>
            <a:r>
              <a:rPr lang="fr-CA" dirty="0"/>
              <a:t>Bouleverse l’ordre des media et crée un nouveau paysage culturel</a:t>
            </a:r>
          </a:p>
          <a:p>
            <a:pPr lvl="1"/>
            <a:r>
              <a:rPr lang="fr-CA" dirty="0"/>
              <a:t>A partir de 1969, 10 millions de postes télé</a:t>
            </a:r>
          </a:p>
          <a:p>
            <a:pPr lvl="1"/>
            <a:r>
              <a:rPr lang="fr-CA" dirty="0"/>
              <a:t>Télé en noir et blanc (2 chaines en 1964)</a:t>
            </a:r>
          </a:p>
          <a:p>
            <a:pPr lvl="1"/>
            <a:endParaRPr lang="fr-CA" dirty="0"/>
          </a:p>
        </p:txBody>
      </p:sp>
      <p:pic>
        <p:nvPicPr>
          <p:cNvPr id="4" name="Image 3"/>
          <p:cNvPicPr>
            <a:picLocks noChangeAspect="1"/>
          </p:cNvPicPr>
          <p:nvPr/>
        </p:nvPicPr>
        <p:blipFill>
          <a:blip r:embed="rId3"/>
          <a:stretch>
            <a:fillRect/>
          </a:stretch>
        </p:blipFill>
        <p:spPr>
          <a:xfrm>
            <a:off x="8040688" y="0"/>
            <a:ext cx="5715000" cy="8572500"/>
          </a:xfrm>
          <a:prstGeom prst="rect">
            <a:avLst/>
          </a:prstGeom>
        </p:spPr>
      </p:pic>
    </p:spTree>
    <p:extLst>
      <p:ext uri="{BB962C8B-B14F-4D97-AF65-F5344CB8AC3E}">
        <p14:creationId xmlns:p14="http://schemas.microsoft.com/office/powerpoint/2010/main" val="38824692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a:t>Nouveaux formats : la télévision</a:t>
            </a:r>
            <a:endParaRPr lang="fr-CA" dirty="0"/>
          </a:p>
        </p:txBody>
      </p:sp>
      <p:sp>
        <p:nvSpPr>
          <p:cNvPr id="3" name="Espace réservé du contenu 2"/>
          <p:cNvSpPr>
            <a:spLocks noGrp="1"/>
          </p:cNvSpPr>
          <p:nvPr>
            <p:ph idx="1"/>
          </p:nvPr>
        </p:nvSpPr>
        <p:spPr/>
        <p:txBody>
          <a:bodyPr>
            <a:normAutofit/>
          </a:bodyPr>
          <a:lstStyle/>
          <a:p>
            <a:pPr lvl="1"/>
            <a:r>
              <a:rPr lang="fr-CA" dirty="0"/>
              <a:t>En 1980, privatisation de la télé et de la radio</a:t>
            </a:r>
          </a:p>
          <a:p>
            <a:pPr lvl="1"/>
            <a:r>
              <a:rPr lang="fr-CA" dirty="0"/>
              <a:t>1982, 29 juillet =&gt; l’audiovisuel est libre.</a:t>
            </a:r>
          </a:p>
          <a:p>
            <a:pPr lvl="1"/>
            <a:r>
              <a:rPr lang="fr-CA" dirty="0"/>
              <a:t>1985 – Naissance de Canal+</a:t>
            </a:r>
          </a:p>
          <a:p>
            <a:pPr lvl="1"/>
            <a:r>
              <a:rPr lang="fr-CA" dirty="0"/>
              <a:t>A partir de 1980 : 6 chaines en France</a:t>
            </a:r>
          </a:p>
          <a:p>
            <a:pPr lvl="1"/>
            <a:r>
              <a:rPr lang="fr-CA" dirty="0"/>
              <a:t>Les réseaux câblés et la TNT dans les années 2000, ouverture d’une trentaine de chaines gratuites et 300 payantes avec télé satellite</a:t>
            </a:r>
          </a:p>
          <a:p>
            <a:pPr lvl="1"/>
            <a:endParaRPr lang="fr-CA" dirty="0"/>
          </a:p>
          <a:p>
            <a:pPr lvl="1"/>
            <a:endParaRPr lang="fr-CA" dirty="0"/>
          </a:p>
        </p:txBody>
      </p:sp>
      <p:pic>
        <p:nvPicPr>
          <p:cNvPr id="4" name="Image 3"/>
          <p:cNvPicPr>
            <a:picLocks noChangeAspect="1"/>
          </p:cNvPicPr>
          <p:nvPr/>
        </p:nvPicPr>
        <p:blipFill>
          <a:blip r:embed="rId3"/>
          <a:stretch>
            <a:fillRect/>
          </a:stretch>
        </p:blipFill>
        <p:spPr>
          <a:xfrm>
            <a:off x="8040688" y="0"/>
            <a:ext cx="5715000" cy="8572500"/>
          </a:xfrm>
          <a:prstGeom prst="rect">
            <a:avLst/>
          </a:prstGeom>
        </p:spPr>
      </p:pic>
    </p:spTree>
    <p:extLst>
      <p:ext uri="{BB962C8B-B14F-4D97-AF65-F5344CB8AC3E}">
        <p14:creationId xmlns:p14="http://schemas.microsoft.com/office/powerpoint/2010/main" val="234018461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err="1"/>
              <a:t>Television</a:t>
            </a:r>
            <a:r>
              <a:rPr lang="fr-CA" dirty="0"/>
              <a:t> : Une concurrence féroce</a:t>
            </a:r>
          </a:p>
        </p:txBody>
      </p:sp>
      <p:sp>
        <p:nvSpPr>
          <p:cNvPr id="3" name="Espace réservé du contenu 2"/>
          <p:cNvSpPr>
            <a:spLocks noGrp="1"/>
          </p:cNvSpPr>
          <p:nvPr>
            <p:ph idx="1"/>
          </p:nvPr>
        </p:nvSpPr>
        <p:spPr/>
        <p:txBody>
          <a:bodyPr>
            <a:normAutofit/>
          </a:bodyPr>
          <a:lstStyle/>
          <a:p>
            <a:endParaRPr lang="fr-CA" dirty="0"/>
          </a:p>
          <a:p>
            <a:r>
              <a:rPr lang="fr-CA" dirty="0"/>
              <a:t>Et l’arrivée à la fin des années 90 d’Internet</a:t>
            </a:r>
          </a:p>
          <a:p>
            <a:r>
              <a:rPr lang="fr-CA" dirty="0"/>
              <a:t>Apparition des journaux sur le Web</a:t>
            </a:r>
          </a:p>
          <a:p>
            <a:r>
              <a:rPr lang="fr-CA" dirty="0"/>
              <a:t>Apparition des blogs et des Réseaux sociaux</a:t>
            </a:r>
          </a:p>
          <a:p>
            <a:pPr lvl="1"/>
            <a:endParaRPr lang="fr-CA" dirty="0"/>
          </a:p>
        </p:txBody>
      </p:sp>
      <p:pic>
        <p:nvPicPr>
          <p:cNvPr id="4" name="Image 3"/>
          <p:cNvPicPr>
            <a:picLocks noChangeAspect="1"/>
          </p:cNvPicPr>
          <p:nvPr/>
        </p:nvPicPr>
        <p:blipFill>
          <a:blip r:embed="rId2"/>
          <a:stretch>
            <a:fillRect/>
          </a:stretch>
        </p:blipFill>
        <p:spPr>
          <a:xfrm>
            <a:off x="8040688" y="0"/>
            <a:ext cx="5715000" cy="8572500"/>
          </a:xfrm>
          <a:prstGeom prst="rect">
            <a:avLst/>
          </a:prstGeom>
        </p:spPr>
      </p:pic>
    </p:spTree>
    <p:extLst>
      <p:ext uri="{BB962C8B-B14F-4D97-AF65-F5344CB8AC3E}">
        <p14:creationId xmlns:p14="http://schemas.microsoft.com/office/powerpoint/2010/main" val="164627370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a:t>L’information et les </a:t>
            </a:r>
            <a:r>
              <a:rPr lang="fr-CA" dirty="0" err="1"/>
              <a:t>medias</a:t>
            </a:r>
            <a:endParaRPr lang="fr-CA" dirty="0"/>
          </a:p>
        </p:txBody>
      </p:sp>
      <p:sp>
        <p:nvSpPr>
          <p:cNvPr id="3" name="Espace réservé du contenu 2"/>
          <p:cNvSpPr>
            <a:spLocks noGrp="1"/>
          </p:cNvSpPr>
          <p:nvPr>
            <p:ph idx="1"/>
          </p:nvPr>
        </p:nvSpPr>
        <p:spPr/>
        <p:txBody>
          <a:bodyPr/>
          <a:lstStyle/>
          <a:p>
            <a:r>
              <a:rPr lang="fr-CA" dirty="0"/>
              <a:t>Évidemment, la télévision ajoute une dimension supplémentaire à l’information. </a:t>
            </a:r>
          </a:p>
          <a:p>
            <a:endParaRPr lang="fr-CA" b="1" dirty="0"/>
          </a:p>
          <a:p>
            <a:r>
              <a:rPr lang="fr-CA" b="1" dirty="0"/>
              <a:t>L’image</a:t>
            </a:r>
            <a:r>
              <a:rPr lang="fr-CA" dirty="0"/>
              <a:t> est tyrannie. Pas d’image, pas de nouvelle.</a:t>
            </a:r>
          </a:p>
          <a:p>
            <a:r>
              <a:rPr lang="fr-CA" dirty="0"/>
              <a:t>L’image dicte un style. </a:t>
            </a:r>
          </a:p>
        </p:txBody>
      </p:sp>
      <p:pic>
        <p:nvPicPr>
          <p:cNvPr id="5" name="Image 4"/>
          <p:cNvPicPr>
            <a:picLocks noChangeAspect="1"/>
          </p:cNvPicPr>
          <p:nvPr/>
        </p:nvPicPr>
        <p:blipFill>
          <a:blip r:embed="rId3"/>
          <a:stretch>
            <a:fillRect/>
          </a:stretch>
        </p:blipFill>
        <p:spPr>
          <a:xfrm>
            <a:off x="8040688" y="-24367"/>
            <a:ext cx="4431303" cy="6882367"/>
          </a:xfrm>
          <a:prstGeom prst="rect">
            <a:avLst/>
          </a:prstGeom>
        </p:spPr>
      </p:pic>
    </p:spTree>
    <p:extLst>
      <p:ext uri="{BB962C8B-B14F-4D97-AF65-F5344CB8AC3E}">
        <p14:creationId xmlns:p14="http://schemas.microsoft.com/office/powerpoint/2010/main" val="104783863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a:t>Constat et paradoxe, un exemple avec la télévision</a:t>
            </a:r>
          </a:p>
        </p:txBody>
      </p:sp>
      <p:sp>
        <p:nvSpPr>
          <p:cNvPr id="3" name="Espace réservé du contenu 2"/>
          <p:cNvSpPr>
            <a:spLocks noGrp="1"/>
          </p:cNvSpPr>
          <p:nvPr>
            <p:ph idx="1"/>
          </p:nvPr>
        </p:nvSpPr>
        <p:spPr/>
        <p:txBody>
          <a:bodyPr>
            <a:normAutofit fontScale="92500" lnSpcReduction="10000"/>
          </a:bodyPr>
          <a:lstStyle/>
          <a:p>
            <a:r>
              <a:rPr lang="fr-CA" dirty="0"/>
              <a:t>effort de synthèse, de dépouillement, de concision exigé des journalistes de la télé. Le téléspectateur doit avoir l’impression, la quasi-certitude d’avoir tout compris de la problématique ou de l’événement sous examen. L’exercice confine souvent à une forme d’ultra-simplification qui créé l’illusion de la limpidité, de la clarté. </a:t>
            </a:r>
          </a:p>
          <a:p>
            <a:r>
              <a:rPr lang="fr-CA" dirty="0"/>
              <a:t>Pour arriver à ces 90 secondes d’antenne, le journaliste-télé aura pourtant accompli le même périple, consacré autant d’énergie à la recherche et à la vérification des faits que ses collègues de la presse écrite.</a:t>
            </a:r>
          </a:p>
        </p:txBody>
      </p:sp>
      <p:pic>
        <p:nvPicPr>
          <p:cNvPr id="5" name="Image 4"/>
          <p:cNvPicPr>
            <a:picLocks noChangeAspect="1"/>
          </p:cNvPicPr>
          <p:nvPr/>
        </p:nvPicPr>
        <p:blipFill>
          <a:blip r:embed="rId2"/>
          <a:stretch>
            <a:fillRect/>
          </a:stretch>
        </p:blipFill>
        <p:spPr>
          <a:xfrm>
            <a:off x="8040688" y="-24367"/>
            <a:ext cx="4431303" cy="6882367"/>
          </a:xfrm>
          <a:prstGeom prst="rect">
            <a:avLst/>
          </a:prstGeom>
        </p:spPr>
      </p:pic>
    </p:spTree>
    <p:extLst>
      <p:ext uri="{BB962C8B-B14F-4D97-AF65-F5344CB8AC3E}">
        <p14:creationId xmlns:p14="http://schemas.microsoft.com/office/powerpoint/2010/main" val="326865008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a:t>Marshall </a:t>
            </a:r>
            <a:r>
              <a:rPr lang="fr-CA" dirty="0" err="1"/>
              <a:t>McLuhan</a:t>
            </a:r>
            <a:endParaRPr lang="fr-CA" dirty="0"/>
          </a:p>
        </p:txBody>
      </p:sp>
      <p:sp>
        <p:nvSpPr>
          <p:cNvPr id="3" name="Espace réservé du contenu 2"/>
          <p:cNvSpPr>
            <a:spLocks noGrp="1"/>
          </p:cNvSpPr>
          <p:nvPr>
            <p:ph idx="1"/>
          </p:nvPr>
        </p:nvSpPr>
        <p:spPr/>
        <p:txBody>
          <a:bodyPr>
            <a:normAutofit/>
          </a:bodyPr>
          <a:lstStyle/>
          <a:p>
            <a:r>
              <a:rPr lang="fr-CA" dirty="0"/>
              <a:t>2 grands concepts</a:t>
            </a:r>
          </a:p>
          <a:p>
            <a:pPr lvl="1"/>
            <a:r>
              <a:rPr lang="fr-CA" dirty="0"/>
              <a:t>Le medium est le message</a:t>
            </a:r>
          </a:p>
          <a:p>
            <a:pPr lvl="1"/>
            <a:r>
              <a:rPr lang="fr-CA" dirty="0"/>
              <a:t>Le village global</a:t>
            </a:r>
          </a:p>
          <a:p>
            <a:pPr lvl="1"/>
            <a:endParaRPr lang="fr-CA" dirty="0"/>
          </a:p>
          <a:p>
            <a:r>
              <a:rPr lang="fr-CA" i="1" dirty="0"/>
              <a:t>2 livres majeurs:</a:t>
            </a:r>
          </a:p>
          <a:p>
            <a:pPr lvl="1"/>
            <a:r>
              <a:rPr lang="fr-CA" i="1" dirty="0"/>
              <a:t>La galaxie Gutenberg (1962)</a:t>
            </a:r>
          </a:p>
          <a:p>
            <a:pPr lvl="1"/>
            <a:r>
              <a:rPr lang="fr-CA" i="1" dirty="0" err="1"/>
              <a:t>Understanding</a:t>
            </a:r>
            <a:r>
              <a:rPr lang="fr-CA" i="1" dirty="0"/>
              <a:t> Media (1964)</a:t>
            </a:r>
          </a:p>
          <a:p>
            <a:pPr lvl="1"/>
            <a:endParaRPr lang="fr-CA" dirty="0"/>
          </a:p>
        </p:txBody>
      </p:sp>
      <p:pic>
        <p:nvPicPr>
          <p:cNvPr id="5" name="Image 4"/>
          <p:cNvPicPr>
            <a:picLocks noChangeAspect="1"/>
          </p:cNvPicPr>
          <p:nvPr/>
        </p:nvPicPr>
        <p:blipFill>
          <a:blip r:embed="rId3"/>
          <a:stretch>
            <a:fillRect/>
          </a:stretch>
        </p:blipFill>
        <p:spPr>
          <a:xfrm>
            <a:off x="7608888" y="-575955"/>
            <a:ext cx="6572058" cy="8394920"/>
          </a:xfrm>
          <a:prstGeom prst="rect">
            <a:avLst/>
          </a:prstGeom>
        </p:spPr>
      </p:pic>
    </p:spTree>
    <p:extLst>
      <p:ext uri="{BB962C8B-B14F-4D97-AF65-F5344CB8AC3E}">
        <p14:creationId xmlns:p14="http://schemas.microsoft.com/office/powerpoint/2010/main" val="366044573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a:t>Le medium est le message</a:t>
            </a:r>
          </a:p>
        </p:txBody>
      </p:sp>
      <p:sp>
        <p:nvSpPr>
          <p:cNvPr id="3" name="Espace réservé du contenu 2"/>
          <p:cNvSpPr>
            <a:spLocks noGrp="1"/>
          </p:cNvSpPr>
          <p:nvPr>
            <p:ph idx="1"/>
          </p:nvPr>
        </p:nvSpPr>
        <p:spPr/>
        <p:txBody>
          <a:bodyPr/>
          <a:lstStyle/>
          <a:p>
            <a:endParaRPr lang="fr-CA" dirty="0"/>
          </a:p>
          <a:p>
            <a:endParaRPr lang="fr-CA" dirty="0"/>
          </a:p>
          <a:p>
            <a:r>
              <a:rPr lang="fr-CA" dirty="0"/>
              <a:t>La forme indépendamment du contenu a une influence sur l’évolution des populations et leurs modes de pensée</a:t>
            </a:r>
          </a:p>
        </p:txBody>
      </p:sp>
      <p:pic>
        <p:nvPicPr>
          <p:cNvPr id="5" name="Image 4"/>
          <p:cNvPicPr>
            <a:picLocks noChangeAspect="1"/>
          </p:cNvPicPr>
          <p:nvPr/>
        </p:nvPicPr>
        <p:blipFill>
          <a:blip r:embed="rId3"/>
          <a:stretch>
            <a:fillRect/>
          </a:stretch>
        </p:blipFill>
        <p:spPr>
          <a:xfrm>
            <a:off x="7608888" y="-247207"/>
            <a:ext cx="4761389" cy="7352413"/>
          </a:xfrm>
          <a:prstGeom prst="rect">
            <a:avLst/>
          </a:prstGeom>
        </p:spPr>
      </p:pic>
    </p:spTree>
    <p:extLst>
      <p:ext uri="{BB962C8B-B14F-4D97-AF65-F5344CB8AC3E}">
        <p14:creationId xmlns:p14="http://schemas.microsoft.com/office/powerpoint/2010/main" val="123841735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CA"/>
          </a:p>
        </p:txBody>
      </p:sp>
      <p:sp>
        <p:nvSpPr>
          <p:cNvPr id="3" name="Espace réservé du contenu 2"/>
          <p:cNvSpPr>
            <a:spLocks noGrp="1"/>
          </p:cNvSpPr>
          <p:nvPr>
            <p:ph idx="1"/>
          </p:nvPr>
        </p:nvSpPr>
        <p:spPr/>
        <p:txBody>
          <a:bodyPr/>
          <a:lstStyle/>
          <a:p>
            <a:pPr marL="0" indent="0">
              <a:buNone/>
            </a:pPr>
            <a:endParaRPr lang="fr-CA" dirty="0"/>
          </a:p>
          <a:p>
            <a:pPr marL="0" indent="0">
              <a:buNone/>
            </a:pPr>
            <a:endParaRPr lang="fr-CA" dirty="0"/>
          </a:p>
          <a:p>
            <a:pPr marL="0" indent="0">
              <a:buNone/>
            </a:pPr>
            <a:r>
              <a:rPr lang="fr-CA" dirty="0"/>
              <a:t>« Nous façonnons nos outils et ceux-ci, à leur tour, nous façonnent »</a:t>
            </a:r>
          </a:p>
          <a:p>
            <a:pPr marL="0" indent="0">
              <a:buNone/>
            </a:pPr>
            <a:endParaRPr lang="fr-CA" dirty="0"/>
          </a:p>
          <a:p>
            <a:pPr marL="0" indent="0" algn="r">
              <a:buNone/>
            </a:pPr>
            <a:r>
              <a:rPr lang="fr-CA" i="1" dirty="0"/>
              <a:t>Marshall </a:t>
            </a:r>
            <a:r>
              <a:rPr lang="fr-CA" i="1" dirty="0" err="1"/>
              <a:t>McLuhan</a:t>
            </a:r>
            <a:r>
              <a:rPr lang="fr-CA" i="1" dirty="0"/>
              <a:t> </a:t>
            </a:r>
            <a:br>
              <a:rPr lang="fr-CA" i="1" dirty="0"/>
            </a:br>
            <a:r>
              <a:rPr lang="fr-CA" i="1" dirty="0" err="1"/>
              <a:t>Understanding</a:t>
            </a:r>
            <a:r>
              <a:rPr lang="fr-CA" i="1" dirty="0"/>
              <a:t> Media</a:t>
            </a:r>
          </a:p>
        </p:txBody>
      </p:sp>
      <p:pic>
        <p:nvPicPr>
          <p:cNvPr id="4" name="Image 3"/>
          <p:cNvPicPr>
            <a:picLocks noChangeAspect="1"/>
          </p:cNvPicPr>
          <p:nvPr/>
        </p:nvPicPr>
        <p:blipFill>
          <a:blip r:embed="rId3"/>
          <a:stretch>
            <a:fillRect/>
          </a:stretch>
        </p:blipFill>
        <p:spPr>
          <a:xfrm>
            <a:off x="8040688" y="-194252"/>
            <a:ext cx="4429125" cy="7486650"/>
          </a:xfrm>
          <a:prstGeom prst="rect">
            <a:avLst/>
          </a:prstGeom>
        </p:spPr>
      </p:pic>
    </p:spTree>
    <p:extLst>
      <p:ext uri="{BB962C8B-B14F-4D97-AF65-F5344CB8AC3E}">
        <p14:creationId xmlns:p14="http://schemas.microsoft.com/office/powerpoint/2010/main" val="257702829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a:t>Le village global</a:t>
            </a:r>
          </a:p>
        </p:txBody>
      </p:sp>
      <p:sp>
        <p:nvSpPr>
          <p:cNvPr id="3" name="Espace réservé du contenu 2"/>
          <p:cNvSpPr>
            <a:spLocks noGrp="1"/>
          </p:cNvSpPr>
          <p:nvPr>
            <p:ph idx="1"/>
          </p:nvPr>
        </p:nvSpPr>
        <p:spPr/>
        <p:txBody>
          <a:bodyPr/>
          <a:lstStyle/>
          <a:p>
            <a:endParaRPr lang="fr-CA" dirty="0"/>
          </a:p>
          <a:p>
            <a:r>
              <a:rPr lang="fr-CA" dirty="0"/>
              <a:t>Les </a:t>
            </a:r>
            <a:r>
              <a:rPr lang="fr-CA" dirty="0" err="1"/>
              <a:t>medias</a:t>
            </a:r>
            <a:r>
              <a:rPr lang="fr-CA" dirty="0"/>
              <a:t> ont modifié la façon dont nous percevons l’espace.</a:t>
            </a:r>
          </a:p>
        </p:txBody>
      </p:sp>
      <p:pic>
        <p:nvPicPr>
          <p:cNvPr id="4" name="Image 3"/>
          <p:cNvPicPr>
            <a:picLocks noChangeAspect="1"/>
          </p:cNvPicPr>
          <p:nvPr/>
        </p:nvPicPr>
        <p:blipFill>
          <a:blip r:embed="rId3"/>
          <a:stretch>
            <a:fillRect/>
          </a:stretch>
        </p:blipFill>
        <p:spPr>
          <a:xfrm>
            <a:off x="7569200" y="-1035788"/>
            <a:ext cx="5734050" cy="9525000"/>
          </a:xfrm>
          <a:prstGeom prst="rect">
            <a:avLst/>
          </a:prstGeom>
        </p:spPr>
      </p:pic>
    </p:spTree>
    <p:extLst>
      <p:ext uri="{BB962C8B-B14F-4D97-AF65-F5344CB8AC3E}">
        <p14:creationId xmlns:p14="http://schemas.microsoft.com/office/powerpoint/2010/main" val="221264468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a:t>La galaxie Gutenberg</a:t>
            </a:r>
          </a:p>
        </p:txBody>
      </p:sp>
      <p:sp>
        <p:nvSpPr>
          <p:cNvPr id="3" name="Espace réservé du contenu 2"/>
          <p:cNvSpPr>
            <a:spLocks noGrp="1"/>
          </p:cNvSpPr>
          <p:nvPr>
            <p:ph idx="1"/>
          </p:nvPr>
        </p:nvSpPr>
        <p:spPr>
          <a:xfrm>
            <a:off x="838200" y="1825625"/>
            <a:ext cx="5998535" cy="4351338"/>
          </a:xfrm>
        </p:spPr>
        <p:txBody>
          <a:bodyPr>
            <a:normAutofit/>
          </a:bodyPr>
          <a:lstStyle/>
          <a:p>
            <a:r>
              <a:rPr lang="fr-CA" b="1" dirty="0"/>
              <a:t>La galaxie Gutenberg désigne l’univers de la presse imprimée</a:t>
            </a:r>
            <a:r>
              <a:rPr lang="fr-CA" dirty="0"/>
              <a:t>. </a:t>
            </a:r>
          </a:p>
          <a:p>
            <a:endParaRPr lang="fr-CA" b="1" dirty="0"/>
          </a:p>
          <a:p>
            <a:r>
              <a:rPr lang="fr-CA" b="1" dirty="0"/>
              <a:t>La galaxie Gutenberg résulte de l’évolution des supports médiatiques</a:t>
            </a:r>
            <a:r>
              <a:rPr lang="fr-CA" dirty="0"/>
              <a:t>. </a:t>
            </a:r>
          </a:p>
        </p:txBody>
      </p:sp>
      <p:pic>
        <p:nvPicPr>
          <p:cNvPr id="4" name="Image 3"/>
          <p:cNvPicPr>
            <a:picLocks noChangeAspect="1"/>
          </p:cNvPicPr>
          <p:nvPr/>
        </p:nvPicPr>
        <p:blipFill>
          <a:blip r:embed="rId3"/>
          <a:stretch>
            <a:fillRect/>
          </a:stretch>
        </p:blipFill>
        <p:spPr>
          <a:xfrm>
            <a:off x="7639328" y="-333205"/>
            <a:ext cx="4619384" cy="7627355"/>
          </a:xfrm>
          <a:prstGeom prst="rect">
            <a:avLst/>
          </a:prstGeom>
        </p:spPr>
      </p:pic>
    </p:spTree>
    <p:extLst>
      <p:ext uri="{BB962C8B-B14F-4D97-AF65-F5344CB8AC3E}">
        <p14:creationId xmlns:p14="http://schemas.microsoft.com/office/powerpoint/2010/main" val="210419603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CA"/>
          </a:p>
        </p:txBody>
      </p:sp>
      <p:sp>
        <p:nvSpPr>
          <p:cNvPr id="3" name="Espace réservé du contenu 2"/>
          <p:cNvSpPr>
            <a:spLocks noGrp="1"/>
          </p:cNvSpPr>
          <p:nvPr>
            <p:ph idx="1"/>
          </p:nvPr>
        </p:nvSpPr>
        <p:spPr>
          <a:xfrm>
            <a:off x="838200" y="1825625"/>
            <a:ext cx="6292850" cy="4351338"/>
          </a:xfrm>
        </p:spPr>
        <p:txBody>
          <a:bodyPr/>
          <a:lstStyle/>
          <a:p>
            <a:pPr marL="0" indent="0">
              <a:buNone/>
            </a:pPr>
            <a:r>
              <a:rPr lang="fr-CA" dirty="0"/>
              <a:t>« </a:t>
            </a:r>
            <a:r>
              <a:rPr lang="fr-CA" i="1" dirty="0"/>
              <a:t>Les effets des nouveaux media sur notre vie sensorielle sont similaires aux effets de la nouvelle poésie. Ils changent non pas nos pensées, mais la structure de notre monde </a:t>
            </a:r>
            <a:r>
              <a:rPr lang="fr-CA" dirty="0"/>
              <a:t>»</a:t>
            </a:r>
          </a:p>
          <a:p>
            <a:endParaRPr lang="fr-CA" dirty="0"/>
          </a:p>
          <a:p>
            <a:endParaRPr lang="fr-CA" dirty="0"/>
          </a:p>
          <a:p>
            <a:pPr marL="0" indent="0" algn="r">
              <a:buNone/>
            </a:pPr>
            <a:r>
              <a:rPr lang="fr-CA" sz="2400" i="1" dirty="0"/>
              <a:t>La galaxie Gutenberg </a:t>
            </a:r>
            <a:br>
              <a:rPr lang="fr-CA" sz="2400" i="1" dirty="0"/>
            </a:br>
            <a:r>
              <a:rPr lang="fr-CA" sz="2400" i="1" dirty="0"/>
              <a:t> Marshall </a:t>
            </a:r>
            <a:r>
              <a:rPr lang="fr-CA" sz="2400" i="1" dirty="0" err="1"/>
              <a:t>MacLuhan</a:t>
            </a:r>
            <a:endParaRPr lang="fr-CA" sz="2400" i="1" dirty="0"/>
          </a:p>
        </p:txBody>
      </p:sp>
      <p:pic>
        <p:nvPicPr>
          <p:cNvPr id="4" name="Image 3"/>
          <p:cNvPicPr>
            <a:picLocks noChangeAspect="1"/>
          </p:cNvPicPr>
          <p:nvPr/>
        </p:nvPicPr>
        <p:blipFill>
          <a:blip r:embed="rId3"/>
          <a:stretch>
            <a:fillRect/>
          </a:stretch>
        </p:blipFill>
        <p:spPr>
          <a:xfrm>
            <a:off x="7608888" y="0"/>
            <a:ext cx="4746993" cy="6800850"/>
          </a:xfrm>
          <a:prstGeom prst="rect">
            <a:avLst/>
          </a:prstGeom>
        </p:spPr>
      </p:pic>
    </p:spTree>
    <p:extLst>
      <p:ext uri="{BB962C8B-B14F-4D97-AF65-F5344CB8AC3E}">
        <p14:creationId xmlns:p14="http://schemas.microsoft.com/office/powerpoint/2010/main" val="191546790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err="1"/>
              <a:t>McLuhan</a:t>
            </a:r>
            <a:r>
              <a:rPr lang="fr-CA" dirty="0"/>
              <a:t>, un visionnaire ?</a:t>
            </a:r>
          </a:p>
        </p:txBody>
      </p:sp>
      <p:sp>
        <p:nvSpPr>
          <p:cNvPr id="3" name="Espace réservé du contenu 2"/>
          <p:cNvSpPr>
            <a:spLocks noGrp="1"/>
          </p:cNvSpPr>
          <p:nvPr>
            <p:ph idx="1"/>
          </p:nvPr>
        </p:nvSpPr>
        <p:spPr>
          <a:xfrm>
            <a:off x="838200" y="1825625"/>
            <a:ext cx="6997995" cy="4351338"/>
          </a:xfrm>
        </p:spPr>
        <p:txBody>
          <a:bodyPr>
            <a:normAutofit fontScale="92500" lnSpcReduction="10000"/>
          </a:bodyPr>
          <a:lstStyle/>
          <a:p>
            <a:pPr marL="0" indent="0">
              <a:buNone/>
            </a:pPr>
            <a:r>
              <a:rPr lang="fr-CA" dirty="0"/>
              <a:t>Une fois que nous avons cédé nos sens et nos systèmes nerveux aux manipulateurs privés prêts à profiter du bail qu’ils ont sur nos yeux, nos oreilles et nos nerfs, il ne nous reste vraiment aucun droit.</a:t>
            </a:r>
          </a:p>
          <a:p>
            <a:pPr marL="0" indent="0">
              <a:buNone/>
            </a:pPr>
            <a:r>
              <a:rPr lang="fr-CA" dirty="0"/>
              <a:t>Louer nos yeux, nos oreilles et nos nerfs à des intérêts commerciaux, cela équivaut à céder le langage à une corporation </a:t>
            </a:r>
            <a:r>
              <a:rPr lang="fr-CA" dirty="0" err="1"/>
              <a:t>rpivée</a:t>
            </a:r>
            <a:r>
              <a:rPr lang="fr-CA" dirty="0"/>
              <a:t> ou bien à donner le monopole de l’atmosphère terrestre à une compagnie</a:t>
            </a:r>
          </a:p>
          <a:p>
            <a:pPr marL="0" indent="0">
              <a:buNone/>
            </a:pPr>
            <a:endParaRPr lang="fr-CA" dirty="0"/>
          </a:p>
          <a:p>
            <a:pPr marL="0" indent="0" algn="r">
              <a:buNone/>
            </a:pPr>
            <a:r>
              <a:rPr lang="fr-CA" i="1" dirty="0" err="1"/>
              <a:t>Undertanding</a:t>
            </a:r>
            <a:r>
              <a:rPr lang="fr-CA" i="1" dirty="0"/>
              <a:t> Media, 1964</a:t>
            </a:r>
          </a:p>
        </p:txBody>
      </p:sp>
      <p:pic>
        <p:nvPicPr>
          <p:cNvPr id="4" name="Image 3"/>
          <p:cNvPicPr>
            <a:picLocks noChangeAspect="1"/>
          </p:cNvPicPr>
          <p:nvPr/>
        </p:nvPicPr>
        <p:blipFill>
          <a:blip r:embed="rId3"/>
          <a:stretch>
            <a:fillRect/>
          </a:stretch>
        </p:blipFill>
        <p:spPr>
          <a:xfrm>
            <a:off x="8040688" y="-151815"/>
            <a:ext cx="4887832" cy="7331748"/>
          </a:xfrm>
          <a:prstGeom prst="rect">
            <a:avLst/>
          </a:prstGeom>
        </p:spPr>
      </p:pic>
    </p:spTree>
    <p:extLst>
      <p:ext uri="{BB962C8B-B14F-4D97-AF65-F5344CB8AC3E}">
        <p14:creationId xmlns:p14="http://schemas.microsoft.com/office/powerpoint/2010/main" val="254667518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a:t>A qui appartiennent les </a:t>
            </a:r>
            <a:r>
              <a:rPr lang="fr-CA" dirty="0" err="1"/>
              <a:t>medias</a:t>
            </a:r>
            <a:r>
              <a:rPr lang="fr-CA" dirty="0"/>
              <a:t> ?</a:t>
            </a:r>
          </a:p>
        </p:txBody>
      </p:sp>
      <p:sp>
        <p:nvSpPr>
          <p:cNvPr id="3" name="Espace réservé du texte 2"/>
          <p:cNvSpPr>
            <a:spLocks noGrp="1"/>
          </p:cNvSpPr>
          <p:nvPr>
            <p:ph type="body" idx="1"/>
          </p:nvPr>
        </p:nvSpPr>
        <p:spPr/>
        <p:txBody>
          <a:bodyPr/>
          <a:lstStyle/>
          <a:p>
            <a:endParaRPr lang="fr-CA"/>
          </a:p>
        </p:txBody>
      </p:sp>
    </p:spTree>
    <p:extLst>
      <p:ext uri="{BB962C8B-B14F-4D97-AF65-F5344CB8AC3E}">
        <p14:creationId xmlns:p14="http://schemas.microsoft.com/office/powerpoint/2010/main" val="146812627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3"/>
          <a:stretch>
            <a:fillRect/>
          </a:stretch>
        </p:blipFill>
        <p:spPr>
          <a:xfrm>
            <a:off x="1547812" y="19050"/>
            <a:ext cx="9096375" cy="6819900"/>
          </a:xfrm>
          <a:prstGeom prst="rect">
            <a:avLst/>
          </a:prstGeom>
        </p:spPr>
      </p:pic>
    </p:spTree>
    <p:extLst>
      <p:ext uri="{BB962C8B-B14F-4D97-AF65-F5344CB8AC3E}">
        <p14:creationId xmlns:p14="http://schemas.microsoft.com/office/powerpoint/2010/main" val="330403302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a:t>Ligne éditoriale</a:t>
            </a:r>
          </a:p>
        </p:txBody>
      </p:sp>
      <p:sp>
        <p:nvSpPr>
          <p:cNvPr id="3" name="Espace réservé du contenu 2"/>
          <p:cNvSpPr>
            <a:spLocks noGrp="1"/>
          </p:cNvSpPr>
          <p:nvPr>
            <p:ph idx="1"/>
          </p:nvPr>
        </p:nvSpPr>
        <p:spPr/>
        <p:txBody>
          <a:bodyPr>
            <a:normAutofit/>
          </a:bodyPr>
          <a:lstStyle/>
          <a:p>
            <a:r>
              <a:rPr lang="fr-CA" dirty="0"/>
              <a:t>Que couvre le journal et que ne couvre-t-il pas ?</a:t>
            </a:r>
          </a:p>
          <a:p>
            <a:r>
              <a:rPr lang="fr-CA" dirty="0"/>
              <a:t>Le directeur de la publication nomme un rédacteur en chef pour qu’il applique la ligne éditoriale</a:t>
            </a:r>
          </a:p>
          <a:p>
            <a:r>
              <a:rPr lang="fr-CA" dirty="0"/>
              <a:t>Cela détermine aussi les ventes de publicité</a:t>
            </a:r>
          </a:p>
          <a:p>
            <a:r>
              <a:rPr lang="fr-CA" dirty="0"/>
              <a:t>Ligne éditoriale pas toujours très claire car dépend </a:t>
            </a:r>
          </a:p>
          <a:p>
            <a:pPr lvl="1"/>
            <a:r>
              <a:rPr lang="fr-CA" dirty="0"/>
              <a:t>Du Rédacteur en chef</a:t>
            </a:r>
          </a:p>
          <a:p>
            <a:pPr lvl="1"/>
            <a:r>
              <a:rPr lang="fr-CA" dirty="0"/>
              <a:t>De l’historique du journal</a:t>
            </a:r>
          </a:p>
          <a:p>
            <a:pPr marL="0" indent="0">
              <a:buNone/>
            </a:pPr>
            <a:endParaRPr lang="fr-CA" dirty="0"/>
          </a:p>
        </p:txBody>
      </p:sp>
      <p:pic>
        <p:nvPicPr>
          <p:cNvPr id="4" name="Image 3"/>
          <p:cNvPicPr>
            <a:picLocks noChangeAspect="1"/>
          </p:cNvPicPr>
          <p:nvPr/>
        </p:nvPicPr>
        <p:blipFill>
          <a:blip r:embed="rId3"/>
          <a:stretch>
            <a:fillRect/>
          </a:stretch>
        </p:blipFill>
        <p:spPr>
          <a:xfrm>
            <a:off x="7608888" y="-130376"/>
            <a:ext cx="4847435" cy="7271153"/>
          </a:xfrm>
          <a:prstGeom prst="rect">
            <a:avLst/>
          </a:prstGeom>
        </p:spPr>
      </p:pic>
    </p:spTree>
    <p:extLst>
      <p:ext uri="{BB962C8B-B14F-4D97-AF65-F5344CB8AC3E}">
        <p14:creationId xmlns:p14="http://schemas.microsoft.com/office/powerpoint/2010/main" val="110372051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a:t>Et enfin… Internet</a:t>
            </a:r>
          </a:p>
        </p:txBody>
      </p:sp>
      <p:sp>
        <p:nvSpPr>
          <p:cNvPr id="3" name="Espace réservé du contenu 2"/>
          <p:cNvSpPr>
            <a:spLocks noGrp="1"/>
          </p:cNvSpPr>
          <p:nvPr>
            <p:ph idx="1"/>
          </p:nvPr>
        </p:nvSpPr>
        <p:spPr/>
        <p:txBody>
          <a:bodyPr>
            <a:normAutofit/>
          </a:bodyPr>
          <a:lstStyle/>
          <a:p>
            <a:r>
              <a:rPr lang="fr-CA" dirty="0"/>
              <a:t>La convergence de tous les media sur Internet = </a:t>
            </a:r>
            <a:r>
              <a:rPr lang="fr-CA" dirty="0" err="1"/>
              <a:t>multimedia</a:t>
            </a:r>
            <a:endParaRPr lang="fr-CA" dirty="0"/>
          </a:p>
          <a:p>
            <a:endParaRPr lang="fr-CA" dirty="0"/>
          </a:p>
          <a:p>
            <a:r>
              <a:rPr lang="fr-CA" dirty="0"/>
              <a:t>La mobilité (smartphones)</a:t>
            </a:r>
          </a:p>
          <a:p>
            <a:endParaRPr lang="fr-CA" dirty="0"/>
          </a:p>
          <a:p>
            <a:r>
              <a:rPr lang="fr-CA" dirty="0"/>
              <a:t>Développement des réseaux sociaux</a:t>
            </a:r>
          </a:p>
        </p:txBody>
      </p:sp>
      <p:pic>
        <p:nvPicPr>
          <p:cNvPr id="4" name="Imag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40688" y="0"/>
            <a:ext cx="4572000" cy="6858000"/>
          </a:xfrm>
          <a:prstGeom prst="rect">
            <a:avLst/>
          </a:prstGeom>
        </p:spPr>
      </p:pic>
    </p:spTree>
    <p:extLst>
      <p:ext uri="{BB962C8B-B14F-4D97-AF65-F5344CB8AC3E}">
        <p14:creationId xmlns:p14="http://schemas.microsoft.com/office/powerpoint/2010/main" val="275399573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nvPr>
        </p:nvSpPr>
        <p:spPr/>
        <p:txBody>
          <a:bodyPr/>
          <a:lstStyle/>
          <a:p>
            <a:r>
              <a:rPr lang="fr-CA" dirty="0"/>
              <a:t>Outils numériques</a:t>
            </a:r>
          </a:p>
        </p:txBody>
      </p:sp>
      <p:sp>
        <p:nvSpPr>
          <p:cNvPr id="3" name="Espace réservé du contenu 2"/>
          <p:cNvSpPr>
            <a:spLocks noGrp="1"/>
          </p:cNvSpPr>
          <p:nvPr>
            <p:ph idx="1"/>
          </p:nvPr>
        </p:nvSpPr>
        <p:spPr/>
        <p:txBody>
          <a:bodyPr/>
          <a:lstStyle/>
          <a:p>
            <a:r>
              <a:rPr lang="fr-FR" altLang="fr-FR"/>
              <a:t>Développement des outils numériques et intégration dans la chaîne de production</a:t>
            </a:r>
          </a:p>
          <a:p>
            <a:pPr lvl="1"/>
            <a:endParaRPr lang="fr-FR" altLang="fr-FR"/>
          </a:p>
          <a:p>
            <a:pPr lvl="1"/>
            <a:r>
              <a:rPr lang="fr-FR" altLang="fr-FR"/>
              <a:t>Numérisation de l’ensemble de la fabrication</a:t>
            </a:r>
          </a:p>
          <a:p>
            <a:pPr lvl="2"/>
            <a:r>
              <a:rPr lang="fr-FR" altLang="fr-FR"/>
              <a:t>L'informatisation concerne le continuum de  fabrication (du travail de journaliste à la l'infographiste : collecte, traitement de texte, retouche photographique, recherche documentaire, balisage des textes, mise en page, infographie) jusqu’à l’impression. </a:t>
            </a:r>
          </a:p>
          <a:p>
            <a:pPr lvl="1"/>
            <a:r>
              <a:rPr lang="fr-FR" altLang="fr-FR"/>
              <a:t>Automatisation (fabrication éditeur et fabrication imprimeur et distribution)</a:t>
            </a:r>
          </a:p>
          <a:p>
            <a:endParaRPr lang="fr-CA" dirty="0"/>
          </a:p>
        </p:txBody>
      </p:sp>
      <p:pic>
        <p:nvPicPr>
          <p:cNvPr id="2" name="Image 1"/>
          <p:cNvPicPr>
            <a:picLocks noChangeAspect="1"/>
          </p:cNvPicPr>
          <p:nvPr/>
        </p:nvPicPr>
        <p:blipFill>
          <a:blip r:embed="rId3"/>
          <a:stretch>
            <a:fillRect/>
          </a:stretch>
        </p:blipFill>
        <p:spPr>
          <a:xfrm>
            <a:off x="7608888" y="-338079"/>
            <a:ext cx="4855934" cy="7283901"/>
          </a:xfrm>
          <a:prstGeom prst="rect">
            <a:avLst/>
          </a:prstGeom>
        </p:spPr>
      </p:pic>
    </p:spTree>
    <p:extLst>
      <p:ext uri="{BB962C8B-B14F-4D97-AF65-F5344CB8AC3E}">
        <p14:creationId xmlns:p14="http://schemas.microsoft.com/office/powerpoint/2010/main" val="33955823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nvPr>
        </p:nvSpPr>
        <p:spPr/>
        <p:txBody>
          <a:bodyPr/>
          <a:lstStyle/>
          <a:p>
            <a:r>
              <a:rPr lang="fr-CA" dirty="0"/>
              <a:t>Journalisme et Web</a:t>
            </a:r>
          </a:p>
        </p:txBody>
      </p:sp>
      <p:sp>
        <p:nvSpPr>
          <p:cNvPr id="3" name="Espace réservé du contenu 2"/>
          <p:cNvSpPr>
            <a:spLocks noGrp="1"/>
          </p:cNvSpPr>
          <p:nvPr>
            <p:ph idx="1"/>
          </p:nvPr>
        </p:nvSpPr>
        <p:spPr/>
        <p:txBody>
          <a:bodyPr>
            <a:normAutofit/>
          </a:bodyPr>
          <a:lstStyle/>
          <a:p>
            <a:r>
              <a:rPr lang="fr-CA" altLang="fr-FR" dirty="0"/>
              <a:t>Le Web : outil magique ?</a:t>
            </a:r>
          </a:p>
          <a:p>
            <a:endParaRPr lang="fr-CA" dirty="0"/>
          </a:p>
          <a:p>
            <a:r>
              <a:rPr lang="fr-CA" dirty="0"/>
              <a:t>Le rôle des GAFAM dans les systèmes informationnels ?</a:t>
            </a:r>
          </a:p>
        </p:txBody>
      </p:sp>
      <p:pic>
        <p:nvPicPr>
          <p:cNvPr id="2" name="Image 1"/>
          <p:cNvPicPr>
            <a:picLocks noChangeAspect="1"/>
          </p:cNvPicPr>
          <p:nvPr/>
        </p:nvPicPr>
        <p:blipFill>
          <a:blip r:embed="rId3"/>
          <a:stretch>
            <a:fillRect/>
          </a:stretch>
        </p:blipFill>
        <p:spPr>
          <a:xfrm>
            <a:off x="7569200" y="-236874"/>
            <a:ext cx="4887832" cy="7331748"/>
          </a:xfrm>
          <a:prstGeom prst="rect">
            <a:avLst/>
          </a:prstGeom>
        </p:spPr>
      </p:pic>
    </p:spTree>
    <p:extLst>
      <p:ext uri="{BB962C8B-B14F-4D97-AF65-F5344CB8AC3E}">
        <p14:creationId xmlns:p14="http://schemas.microsoft.com/office/powerpoint/2010/main" val="282815973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a:t>La multiplication des media</a:t>
            </a:r>
          </a:p>
        </p:txBody>
      </p:sp>
      <p:sp>
        <p:nvSpPr>
          <p:cNvPr id="3" name="Espace réservé du contenu 2"/>
          <p:cNvSpPr>
            <a:spLocks noGrp="1"/>
          </p:cNvSpPr>
          <p:nvPr>
            <p:ph idx="1"/>
          </p:nvPr>
        </p:nvSpPr>
        <p:spPr/>
        <p:txBody>
          <a:bodyPr>
            <a:normAutofit/>
          </a:bodyPr>
          <a:lstStyle/>
          <a:p>
            <a:r>
              <a:rPr lang="fr-CA" dirty="0"/>
              <a:t>Cela crée de la concurrence mais l’objectif des journalistes reste le même : </a:t>
            </a:r>
          </a:p>
          <a:p>
            <a:pPr lvl="1"/>
            <a:r>
              <a:rPr lang="fr-CA" dirty="0"/>
              <a:t>Informer</a:t>
            </a:r>
          </a:p>
          <a:p>
            <a:pPr lvl="1"/>
            <a:r>
              <a:rPr lang="fr-CA" dirty="0"/>
              <a:t>Analyser</a:t>
            </a:r>
          </a:p>
          <a:p>
            <a:pPr lvl="1"/>
            <a:r>
              <a:rPr lang="fr-CA" dirty="0"/>
              <a:t>Faire découvrir</a:t>
            </a:r>
          </a:p>
          <a:p>
            <a:endParaRPr lang="fr-CA" dirty="0"/>
          </a:p>
        </p:txBody>
      </p:sp>
      <p:pic>
        <p:nvPicPr>
          <p:cNvPr id="4" name="Image 3"/>
          <p:cNvPicPr>
            <a:picLocks noChangeAspect="1"/>
          </p:cNvPicPr>
          <p:nvPr/>
        </p:nvPicPr>
        <p:blipFill rotWithShape="1">
          <a:blip r:embed="rId3"/>
          <a:srcRect l="26334" r="27785"/>
          <a:stretch/>
        </p:blipFill>
        <p:spPr>
          <a:xfrm>
            <a:off x="7608888" y="0"/>
            <a:ext cx="4719782" cy="6858000"/>
          </a:xfrm>
          <a:prstGeom prst="rect">
            <a:avLst/>
          </a:prstGeom>
        </p:spPr>
      </p:pic>
    </p:spTree>
    <p:extLst>
      <p:ext uri="{BB962C8B-B14F-4D97-AF65-F5344CB8AC3E}">
        <p14:creationId xmlns:p14="http://schemas.microsoft.com/office/powerpoint/2010/main" val="246292256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6612559" cy="2852737"/>
          </a:xfrm>
        </p:spPr>
        <p:txBody>
          <a:bodyPr/>
          <a:lstStyle/>
          <a:p>
            <a:r>
              <a:rPr lang="fr-CA" dirty="0"/>
              <a:t>Questionnement sur notre société de l’information</a:t>
            </a:r>
          </a:p>
        </p:txBody>
      </p:sp>
      <p:sp>
        <p:nvSpPr>
          <p:cNvPr id="4" name="Espace réservé du contenu 3"/>
          <p:cNvSpPr>
            <a:spLocks noGrp="1"/>
          </p:cNvSpPr>
          <p:nvPr>
            <p:ph type="body" idx="1"/>
          </p:nvPr>
        </p:nvSpPr>
        <p:spPr>
          <a:xfrm>
            <a:off x="831850" y="5168348"/>
            <a:ext cx="10515600" cy="921302"/>
          </a:xfrm>
        </p:spPr>
        <p:txBody>
          <a:bodyPr>
            <a:normAutofit/>
          </a:bodyPr>
          <a:lstStyle/>
          <a:p>
            <a:r>
              <a:rPr lang="fr-CA" sz="3600" dirty="0"/>
              <a:t>Quelles questions ?</a:t>
            </a:r>
          </a:p>
        </p:txBody>
      </p:sp>
      <p:pic>
        <p:nvPicPr>
          <p:cNvPr id="5" name="Image 4"/>
          <p:cNvPicPr>
            <a:picLocks noChangeAspect="1"/>
          </p:cNvPicPr>
          <p:nvPr/>
        </p:nvPicPr>
        <p:blipFill rotWithShape="1">
          <a:blip r:embed="rId3"/>
          <a:srcRect l="12385" r="35468"/>
          <a:stretch/>
        </p:blipFill>
        <p:spPr>
          <a:xfrm>
            <a:off x="7608888" y="0"/>
            <a:ext cx="5063404" cy="6858000"/>
          </a:xfrm>
          <a:prstGeom prst="rect">
            <a:avLst/>
          </a:prstGeom>
        </p:spPr>
      </p:pic>
    </p:spTree>
    <p:extLst>
      <p:ext uri="{BB962C8B-B14F-4D97-AF65-F5344CB8AC3E}">
        <p14:creationId xmlns:p14="http://schemas.microsoft.com/office/powerpoint/2010/main" val="44401623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CA"/>
          </a:p>
        </p:txBody>
      </p:sp>
      <p:sp>
        <p:nvSpPr>
          <p:cNvPr id="3" name="Espace réservé du contenu 2"/>
          <p:cNvSpPr>
            <a:spLocks noGrp="1"/>
          </p:cNvSpPr>
          <p:nvPr>
            <p:ph idx="1"/>
          </p:nvPr>
        </p:nvSpPr>
        <p:spPr/>
        <p:txBody>
          <a:bodyPr>
            <a:normAutofit lnSpcReduction="10000"/>
          </a:bodyPr>
          <a:lstStyle/>
          <a:p>
            <a:r>
              <a:rPr lang="fr-CA" dirty="0"/>
              <a:t>Nous sommes entrés dans une ère post-industrielle, dans une société dite de l’information. </a:t>
            </a:r>
          </a:p>
          <a:p>
            <a:r>
              <a:rPr lang="fr-CA" dirty="0"/>
              <a:t>Nos façons de vivre et d’agir, par le fait même, seraient nécessairement bouleversées par la masse d’information qui nous est dirigée. </a:t>
            </a:r>
          </a:p>
          <a:p>
            <a:r>
              <a:rPr lang="fr-CA" dirty="0"/>
              <a:t>Sommes-nous mieux informés pour autant ? </a:t>
            </a:r>
          </a:p>
          <a:p>
            <a:r>
              <a:rPr lang="fr-CA" dirty="0"/>
              <a:t>Qu’en est-il de notre manière de se tenir au courant de l’actualité ?</a:t>
            </a:r>
          </a:p>
        </p:txBody>
      </p:sp>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00" y="0"/>
            <a:ext cx="4572000" cy="6858000"/>
          </a:xfrm>
          <a:prstGeom prst="rect">
            <a:avLst/>
          </a:prstGeom>
        </p:spPr>
      </p:pic>
    </p:spTree>
    <p:extLst>
      <p:ext uri="{BB962C8B-B14F-4D97-AF65-F5344CB8AC3E}">
        <p14:creationId xmlns:p14="http://schemas.microsoft.com/office/powerpoint/2010/main" val="420763406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a:t>Sur notre degré d’information</a:t>
            </a:r>
          </a:p>
        </p:txBody>
      </p:sp>
      <p:sp>
        <p:nvSpPr>
          <p:cNvPr id="3" name="Espace réservé du contenu 2"/>
          <p:cNvSpPr>
            <a:spLocks noGrp="1"/>
          </p:cNvSpPr>
          <p:nvPr>
            <p:ph idx="1"/>
          </p:nvPr>
        </p:nvSpPr>
        <p:spPr/>
        <p:txBody>
          <a:bodyPr>
            <a:normAutofit fontScale="92500" lnSpcReduction="10000"/>
          </a:bodyPr>
          <a:lstStyle/>
          <a:p>
            <a:r>
              <a:rPr lang="fr-CA" dirty="0"/>
              <a:t>Nous sommes entrés dans une société dite de l’information. </a:t>
            </a:r>
          </a:p>
          <a:p>
            <a:r>
              <a:rPr lang="fr-CA" dirty="0"/>
              <a:t>Nos façons de vivre et d’agir, par le fait même, seraient nécessairement bouleversées par la masse d’information qui nous est dirigée. </a:t>
            </a:r>
          </a:p>
          <a:p>
            <a:r>
              <a:rPr lang="fr-CA" altLang="fr-FR" dirty="0"/>
              <a:t>Surcharge informationnelle :  l'excès d'informations qu'une personne ne peut traiter ou supporter sans nuire à elle-même ou à son activité. Cette notion est également évoquée par le sociologue Edgar Morin sous l'appellation de «nuage informationnel».</a:t>
            </a:r>
          </a:p>
          <a:p>
            <a:pPr lvl="1"/>
            <a:r>
              <a:rPr lang="fr-CA" altLang="fr-FR" dirty="0"/>
              <a:t>Question des chaines d’info en continu</a:t>
            </a:r>
            <a:endParaRPr lang="fr-CA" dirty="0"/>
          </a:p>
          <a:p>
            <a:endParaRPr lang="fr-CA" dirty="0"/>
          </a:p>
          <a:p>
            <a:endParaRPr lang="fr-CA" dirty="0"/>
          </a:p>
        </p:txBody>
      </p:sp>
      <p:pic>
        <p:nvPicPr>
          <p:cNvPr id="4" name="Image 3"/>
          <p:cNvPicPr>
            <a:picLocks noChangeAspect="1"/>
          </p:cNvPicPr>
          <p:nvPr/>
        </p:nvPicPr>
        <p:blipFill>
          <a:blip r:embed="rId3"/>
          <a:stretch>
            <a:fillRect/>
          </a:stretch>
        </p:blipFill>
        <p:spPr>
          <a:xfrm>
            <a:off x="7608888" y="-338592"/>
            <a:ext cx="4887832" cy="7331748"/>
          </a:xfrm>
          <a:prstGeom prst="rect">
            <a:avLst/>
          </a:prstGeom>
        </p:spPr>
      </p:pic>
    </p:spTree>
    <p:extLst>
      <p:ext uri="{BB962C8B-B14F-4D97-AF65-F5344CB8AC3E}">
        <p14:creationId xmlns:p14="http://schemas.microsoft.com/office/powerpoint/2010/main" val="165207352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nvPr>
        </p:nvSpPr>
        <p:spPr/>
        <p:txBody>
          <a:bodyPr/>
          <a:lstStyle/>
          <a:p>
            <a:r>
              <a:rPr lang="fr-CA" dirty="0"/>
              <a:t>Qu’est-ce qu’une information ?</a:t>
            </a:r>
          </a:p>
        </p:txBody>
      </p:sp>
      <p:sp>
        <p:nvSpPr>
          <p:cNvPr id="3" name="Espace réservé du contenu 2"/>
          <p:cNvSpPr>
            <a:spLocks noGrp="1"/>
          </p:cNvSpPr>
          <p:nvPr>
            <p:ph idx="1"/>
          </p:nvPr>
        </p:nvSpPr>
        <p:spPr/>
        <p:txBody>
          <a:bodyPr>
            <a:normAutofit/>
          </a:bodyPr>
          <a:lstStyle/>
          <a:p>
            <a:pPr marL="0" indent="0">
              <a:buNone/>
            </a:pPr>
            <a:endParaRPr lang="fr-CA" altLang="fr-FR" dirty="0"/>
          </a:p>
          <a:p>
            <a:pPr marL="0" indent="0">
              <a:buNone/>
            </a:pPr>
            <a:r>
              <a:rPr lang="fr-CA" altLang="fr-FR" dirty="0"/>
              <a:t>Caractéristiques : </a:t>
            </a:r>
          </a:p>
          <a:p>
            <a:r>
              <a:rPr lang="fr-CA" altLang="fr-FR" dirty="0"/>
              <a:t>Une information doit avoir un intérêt pour le public</a:t>
            </a:r>
          </a:p>
          <a:p>
            <a:r>
              <a:rPr lang="fr-CA" altLang="fr-FR" dirty="0"/>
              <a:t>Une information doit être vérifiable</a:t>
            </a:r>
          </a:p>
          <a:p>
            <a:r>
              <a:rPr lang="fr-CA" altLang="fr-FR" dirty="0"/>
              <a:t>Elle se fonde sur des faits</a:t>
            </a:r>
          </a:p>
        </p:txBody>
      </p:sp>
      <p:pic>
        <p:nvPicPr>
          <p:cNvPr id="2" name="Image 1"/>
          <p:cNvPicPr>
            <a:picLocks noChangeAspect="1"/>
          </p:cNvPicPr>
          <p:nvPr/>
        </p:nvPicPr>
        <p:blipFill>
          <a:blip r:embed="rId3"/>
          <a:stretch>
            <a:fillRect/>
          </a:stretch>
        </p:blipFill>
        <p:spPr>
          <a:xfrm>
            <a:off x="8999444" y="2143685"/>
            <a:ext cx="2476500" cy="2476500"/>
          </a:xfrm>
          <a:prstGeom prst="rect">
            <a:avLst/>
          </a:prstGeom>
        </p:spPr>
      </p:pic>
    </p:spTree>
    <p:extLst>
      <p:ext uri="{BB962C8B-B14F-4D97-AF65-F5344CB8AC3E}">
        <p14:creationId xmlns:p14="http://schemas.microsoft.com/office/powerpoint/2010/main" val="111987038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52D7A48-A8A8-25D8-16A8-A9FD2B59A3C9}"/>
              </a:ext>
            </a:extLst>
          </p:cNvPr>
          <p:cNvSpPr>
            <a:spLocks noGrp="1"/>
          </p:cNvSpPr>
          <p:nvPr>
            <p:ph type="title"/>
          </p:nvPr>
        </p:nvSpPr>
        <p:spPr/>
        <p:txBody>
          <a:bodyPr/>
          <a:lstStyle/>
          <a:p>
            <a:r>
              <a:rPr lang="fr-CA" dirty="0"/>
              <a:t>Qu’est-ce qu’un fait ?</a:t>
            </a:r>
          </a:p>
        </p:txBody>
      </p:sp>
      <p:sp>
        <p:nvSpPr>
          <p:cNvPr id="3" name="Espace réservé du contenu 2">
            <a:extLst>
              <a:ext uri="{FF2B5EF4-FFF2-40B4-BE49-F238E27FC236}">
                <a16:creationId xmlns:a16="http://schemas.microsoft.com/office/drawing/2014/main" id="{20D98238-77DA-97C4-3F3F-3EC28C1CD00E}"/>
              </a:ext>
            </a:extLst>
          </p:cNvPr>
          <p:cNvSpPr>
            <a:spLocks noGrp="1"/>
          </p:cNvSpPr>
          <p:nvPr>
            <p:ph idx="1"/>
          </p:nvPr>
        </p:nvSpPr>
        <p:spPr/>
        <p:txBody>
          <a:bodyPr/>
          <a:lstStyle/>
          <a:p>
            <a:r>
              <a:rPr lang="fr-FR" dirty="0"/>
              <a:t>Un </a:t>
            </a:r>
            <a:r>
              <a:rPr lang="fr-FR" b="1" dirty="0"/>
              <a:t>fait</a:t>
            </a:r>
            <a:r>
              <a:rPr lang="fr-FR" dirty="0"/>
              <a:t>, c’est un </a:t>
            </a:r>
            <a:r>
              <a:rPr lang="fr-FR" b="1" dirty="0"/>
              <a:t>événement ou une donnée observable</a:t>
            </a:r>
            <a:r>
              <a:rPr lang="fr-FR" dirty="0"/>
              <a:t>, que l’on peut </a:t>
            </a:r>
            <a:r>
              <a:rPr lang="fr-FR" b="1" dirty="0"/>
              <a:t>décrire, vérifier et distinguer d’une opinion ou d’un jugement</a:t>
            </a:r>
            <a:r>
              <a:rPr lang="fr-FR" dirty="0"/>
              <a:t>.</a:t>
            </a:r>
          </a:p>
          <a:p>
            <a:endParaRPr lang="fr-FR" dirty="0"/>
          </a:p>
          <a:p>
            <a:r>
              <a:rPr lang="fr-FR" dirty="0"/>
              <a:t>C’est </a:t>
            </a:r>
            <a:r>
              <a:rPr lang="fr-FR" b="1" dirty="0"/>
              <a:t>ce qui est</a:t>
            </a:r>
            <a:r>
              <a:rPr lang="fr-FR" dirty="0"/>
              <a:t>, indépendamment de ce qu’on pense ou ressent.</a:t>
            </a:r>
            <a:endParaRPr lang="fr-CA" dirty="0"/>
          </a:p>
        </p:txBody>
      </p:sp>
    </p:spTree>
    <p:extLst>
      <p:ext uri="{BB962C8B-B14F-4D97-AF65-F5344CB8AC3E}">
        <p14:creationId xmlns:p14="http://schemas.microsoft.com/office/powerpoint/2010/main" val="267823043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a:t>Qu’est-ce qu’un fait ?</a:t>
            </a:r>
          </a:p>
        </p:txBody>
      </p:sp>
      <p:sp>
        <p:nvSpPr>
          <p:cNvPr id="3" name="Espace réservé du contenu 2"/>
          <p:cNvSpPr>
            <a:spLocks noGrp="1"/>
          </p:cNvSpPr>
          <p:nvPr>
            <p:ph idx="1"/>
          </p:nvPr>
        </p:nvSpPr>
        <p:spPr>
          <a:xfrm>
            <a:off x="838200" y="1825625"/>
            <a:ext cx="6429704" cy="4351338"/>
          </a:xfrm>
        </p:spPr>
        <p:txBody>
          <a:bodyPr>
            <a:normAutofit/>
          </a:bodyPr>
          <a:lstStyle/>
          <a:p>
            <a:pPr marL="0" indent="0">
              <a:buNone/>
            </a:pPr>
            <a:r>
              <a:rPr lang="fr-CA" dirty="0"/>
              <a:t>Les opinions sont libres, mais les faits sont sacrés... La voix des opposants, non moins que celle des amis, a le droit d'être entendue.</a:t>
            </a:r>
          </a:p>
          <a:p>
            <a:pPr marL="0" indent="0">
              <a:buNone/>
            </a:pPr>
            <a:endParaRPr lang="fr-CA" dirty="0"/>
          </a:p>
          <a:p>
            <a:pPr marL="0" indent="0">
              <a:buNone/>
            </a:pPr>
            <a:r>
              <a:rPr lang="en-US" i="1" dirty="0"/>
              <a:t>Comment is free, but facts are sacred... The voice of opponents no less than that of friends has a right to be heard</a:t>
            </a:r>
            <a:endParaRPr lang="fr-CA" dirty="0"/>
          </a:p>
          <a:p>
            <a:pPr marL="0" indent="0" algn="r">
              <a:buNone/>
            </a:pPr>
            <a:r>
              <a:rPr lang="fr-CA" sz="2400" i="1" dirty="0"/>
              <a:t>Charles </a:t>
            </a:r>
            <a:r>
              <a:rPr lang="fr-CA" sz="2400" i="1" dirty="0" err="1"/>
              <a:t>Prestwich</a:t>
            </a:r>
            <a:r>
              <a:rPr lang="fr-CA" sz="2400" i="1" dirty="0"/>
              <a:t> Scott, </a:t>
            </a:r>
            <a:br>
              <a:rPr lang="fr-CA" sz="2400" i="1" dirty="0"/>
            </a:br>
            <a:r>
              <a:rPr lang="fr-CA" sz="2400" i="1" dirty="0"/>
              <a:t>Manchester Guardian (Ex: The Guardian) </a:t>
            </a:r>
          </a:p>
          <a:p>
            <a:pPr marL="0" indent="0">
              <a:buNone/>
            </a:pPr>
            <a:endParaRPr lang="fr-CA" dirty="0"/>
          </a:p>
          <a:p>
            <a:pPr marL="0" indent="0">
              <a:buNone/>
            </a:pPr>
            <a:endParaRPr lang="fr-CA" dirty="0"/>
          </a:p>
        </p:txBody>
      </p:sp>
      <p:pic>
        <p:nvPicPr>
          <p:cNvPr id="5" name="Image 4"/>
          <p:cNvPicPr>
            <a:picLocks noChangeAspect="1"/>
          </p:cNvPicPr>
          <p:nvPr/>
        </p:nvPicPr>
        <p:blipFill rotWithShape="1">
          <a:blip r:embed="rId3"/>
          <a:srcRect l="50687"/>
          <a:stretch/>
        </p:blipFill>
        <p:spPr>
          <a:xfrm>
            <a:off x="7709337" y="-24499"/>
            <a:ext cx="4603531" cy="6937678"/>
          </a:xfrm>
          <a:prstGeom prst="rect">
            <a:avLst/>
          </a:prstGeom>
        </p:spPr>
      </p:pic>
    </p:spTree>
    <p:extLst>
      <p:ext uri="{BB962C8B-B14F-4D97-AF65-F5344CB8AC3E}">
        <p14:creationId xmlns:p14="http://schemas.microsoft.com/office/powerpoint/2010/main" val="175883235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75453CF-D323-872D-A2AF-206394A24260}"/>
              </a:ext>
            </a:extLst>
          </p:cNvPr>
          <p:cNvSpPr>
            <a:spLocks noGrp="1"/>
          </p:cNvSpPr>
          <p:nvPr>
            <p:ph type="title"/>
          </p:nvPr>
        </p:nvSpPr>
        <p:spPr/>
        <p:txBody>
          <a:bodyPr/>
          <a:lstStyle/>
          <a:p>
            <a:r>
              <a:rPr lang="fr-CA" dirty="0"/>
              <a:t>Exemples (faits)</a:t>
            </a:r>
          </a:p>
        </p:txBody>
      </p:sp>
      <p:sp>
        <p:nvSpPr>
          <p:cNvPr id="3" name="Espace réservé du contenu 2">
            <a:extLst>
              <a:ext uri="{FF2B5EF4-FFF2-40B4-BE49-F238E27FC236}">
                <a16:creationId xmlns:a16="http://schemas.microsoft.com/office/drawing/2014/main" id="{AD54EAC0-B03B-C32B-DE40-9FC39947F14A}"/>
              </a:ext>
            </a:extLst>
          </p:cNvPr>
          <p:cNvSpPr>
            <a:spLocks noGrp="1"/>
          </p:cNvSpPr>
          <p:nvPr>
            <p:ph idx="1"/>
          </p:nvPr>
        </p:nvSpPr>
        <p:spPr/>
        <p:txBody>
          <a:bodyPr/>
          <a:lstStyle/>
          <a:p>
            <a:pPr lvl="1"/>
            <a:r>
              <a:rPr lang="fr-FR" dirty="0"/>
              <a:t>“Le séisme a eu lieu à 3h12.”</a:t>
            </a:r>
          </a:p>
          <a:p>
            <a:pPr lvl="1"/>
            <a:r>
              <a:rPr lang="fr-FR" dirty="0"/>
              <a:t>“Le président a annoncé une réforme.”</a:t>
            </a:r>
          </a:p>
          <a:p>
            <a:pPr lvl="1"/>
            <a:r>
              <a:rPr lang="fr-FR" dirty="0"/>
              <a:t>“Le match s’est terminé sur un score de 2–1.”</a:t>
            </a:r>
          </a:p>
          <a:p>
            <a:pPr lvl="1"/>
            <a:endParaRPr lang="fr-FR" dirty="0"/>
          </a:p>
          <a:p>
            <a:pPr lvl="1"/>
            <a:endParaRPr lang="fr-FR" dirty="0"/>
          </a:p>
          <a:p>
            <a:pPr lvl="1"/>
            <a:endParaRPr lang="fr-FR" dirty="0"/>
          </a:p>
          <a:p>
            <a:pPr lvl="1"/>
            <a:endParaRPr lang="fr-FR" dirty="0"/>
          </a:p>
          <a:p>
            <a:r>
              <a:rPr lang="fr-FR" dirty="0"/>
              <a:t>ON INFORME</a:t>
            </a:r>
          </a:p>
        </p:txBody>
      </p:sp>
      <p:pic>
        <p:nvPicPr>
          <p:cNvPr id="5" name="Image 4">
            <a:extLst>
              <a:ext uri="{FF2B5EF4-FFF2-40B4-BE49-F238E27FC236}">
                <a16:creationId xmlns:a16="http://schemas.microsoft.com/office/drawing/2014/main" id="{0C2DB314-853E-73CF-DD27-8C27E7823B3A}"/>
              </a:ext>
            </a:extLst>
          </p:cNvPr>
          <p:cNvPicPr>
            <a:picLocks noChangeAspect="1"/>
          </p:cNvPicPr>
          <p:nvPr/>
        </p:nvPicPr>
        <p:blipFill>
          <a:blip r:embed="rId3"/>
          <a:stretch>
            <a:fillRect/>
          </a:stretch>
        </p:blipFill>
        <p:spPr>
          <a:xfrm>
            <a:off x="7620000" y="0"/>
            <a:ext cx="4572000" cy="6858000"/>
          </a:xfrm>
          <a:prstGeom prst="rect">
            <a:avLst/>
          </a:prstGeom>
        </p:spPr>
      </p:pic>
    </p:spTree>
    <p:extLst>
      <p:ext uri="{BB962C8B-B14F-4D97-AF65-F5344CB8AC3E}">
        <p14:creationId xmlns:p14="http://schemas.microsoft.com/office/powerpoint/2010/main" val="197678966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D4F61A-11C7-0F7B-9C84-1585D4A50BF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51356BE-C495-BC74-0348-1D4A4419C8F8}"/>
              </a:ext>
            </a:extLst>
          </p:cNvPr>
          <p:cNvSpPr>
            <a:spLocks noGrp="1"/>
          </p:cNvSpPr>
          <p:nvPr>
            <p:ph type="title"/>
          </p:nvPr>
        </p:nvSpPr>
        <p:spPr/>
        <p:txBody>
          <a:bodyPr/>
          <a:lstStyle/>
          <a:p>
            <a:r>
              <a:rPr lang="fr-CA" dirty="0"/>
              <a:t>Exemples (opinion)</a:t>
            </a:r>
          </a:p>
        </p:txBody>
      </p:sp>
      <p:sp>
        <p:nvSpPr>
          <p:cNvPr id="3" name="Espace réservé du contenu 2">
            <a:extLst>
              <a:ext uri="{FF2B5EF4-FFF2-40B4-BE49-F238E27FC236}">
                <a16:creationId xmlns:a16="http://schemas.microsoft.com/office/drawing/2014/main" id="{2544DCEE-9628-3C93-23AD-89FDBB5FDCC8}"/>
              </a:ext>
            </a:extLst>
          </p:cNvPr>
          <p:cNvSpPr>
            <a:spLocks noGrp="1"/>
          </p:cNvSpPr>
          <p:nvPr>
            <p:ph idx="1"/>
          </p:nvPr>
        </p:nvSpPr>
        <p:spPr/>
        <p:txBody>
          <a:bodyPr/>
          <a:lstStyle/>
          <a:p>
            <a:pPr lvl="1"/>
            <a:r>
              <a:rPr lang="fr-FR" dirty="0"/>
              <a:t>“Cette réforme est injuste.”</a:t>
            </a:r>
          </a:p>
          <a:p>
            <a:pPr lvl="1"/>
            <a:r>
              <a:rPr lang="fr-FR" dirty="0"/>
              <a:t>“Le match était passionnant.”</a:t>
            </a:r>
          </a:p>
          <a:p>
            <a:pPr lvl="1"/>
            <a:r>
              <a:rPr lang="fr-FR" dirty="0"/>
              <a:t>“Le président a eu tort d’agir ainsi.”</a:t>
            </a:r>
          </a:p>
          <a:p>
            <a:pPr lvl="1"/>
            <a:endParaRPr lang="fr-FR" dirty="0"/>
          </a:p>
          <a:p>
            <a:pPr lvl="1"/>
            <a:endParaRPr lang="fr-FR" dirty="0"/>
          </a:p>
          <a:p>
            <a:pPr lvl="1"/>
            <a:endParaRPr lang="fr-FR" dirty="0"/>
          </a:p>
          <a:p>
            <a:pPr lvl="1"/>
            <a:endParaRPr lang="fr-FR" dirty="0"/>
          </a:p>
          <a:p>
            <a:r>
              <a:rPr lang="fr-FR" dirty="0"/>
              <a:t>ON JUGE</a:t>
            </a:r>
          </a:p>
          <a:p>
            <a:pPr lvl="1"/>
            <a:endParaRPr lang="fr-FR" dirty="0"/>
          </a:p>
        </p:txBody>
      </p:sp>
      <p:pic>
        <p:nvPicPr>
          <p:cNvPr id="7" name="Image 6">
            <a:extLst>
              <a:ext uri="{FF2B5EF4-FFF2-40B4-BE49-F238E27FC236}">
                <a16:creationId xmlns:a16="http://schemas.microsoft.com/office/drawing/2014/main" id="{E5041EE1-3950-90CC-B90F-6F62AEE61336}"/>
              </a:ext>
            </a:extLst>
          </p:cNvPr>
          <p:cNvPicPr>
            <a:picLocks noChangeAspect="1"/>
          </p:cNvPicPr>
          <p:nvPr/>
        </p:nvPicPr>
        <p:blipFill>
          <a:blip r:embed="rId3"/>
          <a:stretch>
            <a:fillRect/>
          </a:stretch>
        </p:blipFill>
        <p:spPr>
          <a:xfrm>
            <a:off x="7620000" y="0"/>
            <a:ext cx="4572000" cy="6858000"/>
          </a:xfrm>
          <a:prstGeom prst="rect">
            <a:avLst/>
          </a:prstGeom>
        </p:spPr>
      </p:pic>
    </p:spTree>
    <p:extLst>
      <p:ext uri="{BB962C8B-B14F-4D97-AF65-F5344CB8AC3E}">
        <p14:creationId xmlns:p14="http://schemas.microsoft.com/office/powerpoint/2010/main" val="68848978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EE6416-13E9-B944-74A4-63AC185FAF5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BC20476-C043-8346-6BD3-3C431CA39A53}"/>
              </a:ext>
            </a:extLst>
          </p:cNvPr>
          <p:cNvSpPr>
            <a:spLocks noGrp="1"/>
          </p:cNvSpPr>
          <p:nvPr>
            <p:ph type="title"/>
          </p:nvPr>
        </p:nvSpPr>
        <p:spPr/>
        <p:txBody>
          <a:bodyPr/>
          <a:lstStyle/>
          <a:p>
            <a:r>
              <a:rPr lang="fr-CA" dirty="0"/>
              <a:t>Exemples (interprétation)</a:t>
            </a:r>
          </a:p>
        </p:txBody>
      </p:sp>
      <p:sp>
        <p:nvSpPr>
          <p:cNvPr id="3" name="Espace réservé du contenu 2">
            <a:extLst>
              <a:ext uri="{FF2B5EF4-FFF2-40B4-BE49-F238E27FC236}">
                <a16:creationId xmlns:a16="http://schemas.microsoft.com/office/drawing/2014/main" id="{43642FD7-960B-8845-99A3-F1ADDF72B91F}"/>
              </a:ext>
            </a:extLst>
          </p:cNvPr>
          <p:cNvSpPr>
            <a:spLocks noGrp="1"/>
          </p:cNvSpPr>
          <p:nvPr>
            <p:ph idx="1"/>
          </p:nvPr>
        </p:nvSpPr>
        <p:spPr/>
        <p:txBody>
          <a:bodyPr/>
          <a:lstStyle/>
          <a:p>
            <a:pPr lvl="1"/>
            <a:r>
              <a:rPr lang="fr-FR" dirty="0"/>
              <a:t>“Cette réforme vise à réduire le déficit public.”</a:t>
            </a:r>
          </a:p>
          <a:p>
            <a:pPr lvl="1"/>
            <a:r>
              <a:rPr lang="fr-FR" dirty="0"/>
              <a:t>“Cette victoire reflète la stratégie défensive de l’équipe.”</a:t>
            </a:r>
          </a:p>
          <a:p>
            <a:pPr lvl="1"/>
            <a:r>
              <a:rPr lang="fr-FR" dirty="0"/>
              <a:t>“Ce séisme montre la fragilité des infrastructures.”</a:t>
            </a:r>
          </a:p>
          <a:p>
            <a:pPr lvl="1"/>
            <a:endParaRPr lang="fr-FR" dirty="0"/>
          </a:p>
          <a:p>
            <a:pPr lvl="1"/>
            <a:endParaRPr lang="fr-FR" dirty="0"/>
          </a:p>
          <a:p>
            <a:pPr lvl="1"/>
            <a:endParaRPr lang="fr-FR" dirty="0"/>
          </a:p>
          <a:p>
            <a:pPr lvl="1"/>
            <a:endParaRPr lang="fr-FR" dirty="0"/>
          </a:p>
          <a:p>
            <a:r>
              <a:rPr lang="fr-FR" dirty="0"/>
              <a:t>ON EXPLIQUE</a:t>
            </a:r>
          </a:p>
          <a:p>
            <a:pPr lvl="1"/>
            <a:endParaRPr lang="fr-FR" dirty="0"/>
          </a:p>
        </p:txBody>
      </p:sp>
      <p:pic>
        <p:nvPicPr>
          <p:cNvPr id="7" name="Image 6">
            <a:extLst>
              <a:ext uri="{FF2B5EF4-FFF2-40B4-BE49-F238E27FC236}">
                <a16:creationId xmlns:a16="http://schemas.microsoft.com/office/drawing/2014/main" id="{ECC33373-94DF-D150-C99C-D831ED54F387}"/>
              </a:ext>
            </a:extLst>
          </p:cNvPr>
          <p:cNvPicPr>
            <a:picLocks noChangeAspect="1"/>
          </p:cNvPicPr>
          <p:nvPr/>
        </p:nvPicPr>
        <p:blipFill>
          <a:blip r:embed="rId3"/>
          <a:stretch>
            <a:fillRect/>
          </a:stretch>
        </p:blipFill>
        <p:spPr>
          <a:xfrm>
            <a:off x="7703270" y="0"/>
            <a:ext cx="4572000" cy="6858000"/>
          </a:xfrm>
          <a:prstGeom prst="rect">
            <a:avLst/>
          </a:prstGeom>
        </p:spPr>
      </p:pic>
    </p:spTree>
    <p:extLst>
      <p:ext uri="{BB962C8B-B14F-4D97-AF65-F5344CB8AC3E}">
        <p14:creationId xmlns:p14="http://schemas.microsoft.com/office/powerpoint/2010/main" val="402058471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a:t>Fait divers</a:t>
            </a:r>
          </a:p>
        </p:txBody>
      </p:sp>
      <p:sp>
        <p:nvSpPr>
          <p:cNvPr id="3" name="Espace réservé du contenu 2"/>
          <p:cNvSpPr>
            <a:spLocks noGrp="1"/>
          </p:cNvSpPr>
          <p:nvPr>
            <p:ph idx="1"/>
          </p:nvPr>
        </p:nvSpPr>
        <p:spPr/>
        <p:txBody>
          <a:bodyPr>
            <a:normAutofit/>
          </a:bodyPr>
          <a:lstStyle/>
          <a:p>
            <a:pPr marL="0" indent="0">
              <a:buNone/>
            </a:pPr>
            <a:r>
              <a:rPr lang="fr-CA" dirty="0"/>
              <a:t>Le fait divers n’a pas de définition univoque. Il occupe une position basse dans la hiérarchie journalistique de la valeur de l’information. </a:t>
            </a:r>
          </a:p>
        </p:txBody>
      </p:sp>
      <p:pic>
        <p:nvPicPr>
          <p:cNvPr id="4" name="Imag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69200" y="-53340"/>
            <a:ext cx="4572000" cy="6858000"/>
          </a:xfrm>
          <a:prstGeom prst="rect">
            <a:avLst/>
          </a:prstGeom>
        </p:spPr>
      </p:pic>
    </p:spTree>
    <p:extLst>
      <p:ext uri="{BB962C8B-B14F-4D97-AF65-F5344CB8AC3E}">
        <p14:creationId xmlns:p14="http://schemas.microsoft.com/office/powerpoint/2010/main" val="271417123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a:t>Structure du fait divers</a:t>
            </a:r>
          </a:p>
        </p:txBody>
      </p:sp>
      <p:sp>
        <p:nvSpPr>
          <p:cNvPr id="3" name="Espace réservé du contenu 2"/>
          <p:cNvSpPr>
            <a:spLocks noGrp="1"/>
          </p:cNvSpPr>
          <p:nvPr>
            <p:ph idx="1"/>
          </p:nvPr>
        </p:nvSpPr>
        <p:spPr>
          <a:xfrm>
            <a:off x="838200" y="1541418"/>
            <a:ext cx="6911340" cy="5107576"/>
          </a:xfrm>
        </p:spPr>
        <p:txBody>
          <a:bodyPr>
            <a:noAutofit/>
          </a:bodyPr>
          <a:lstStyle/>
          <a:p>
            <a:pPr marL="0" indent="0">
              <a:lnSpc>
                <a:spcPct val="80000"/>
              </a:lnSpc>
              <a:buNone/>
            </a:pPr>
            <a:r>
              <a:rPr lang="fr-CA" sz="2400" dirty="0"/>
              <a:t>Le fait divers, au contraire, est une information totale, ou plus exactement, immanente; il contient en soi tout son savoir : point besoin de </a:t>
            </a:r>
            <a:r>
              <a:rPr lang="fr-CA" sz="2400" dirty="0" err="1"/>
              <a:t>connaître</a:t>
            </a:r>
            <a:r>
              <a:rPr lang="fr-CA" sz="2400" dirty="0"/>
              <a:t> rien du monde pour consommer un fait divers; il </a:t>
            </a:r>
            <a:r>
              <a:rPr lang="fr-CA" sz="2400" dirty="0" err="1"/>
              <a:t>ne.renvoie</a:t>
            </a:r>
            <a:r>
              <a:rPr lang="fr-CA" sz="2400" dirty="0"/>
              <a:t> formellement à rien d'autre qu'à </a:t>
            </a:r>
            <a:r>
              <a:rPr lang="fr-CA" sz="2400" dirty="0" err="1"/>
              <a:t>lui-même</a:t>
            </a:r>
            <a:r>
              <a:rPr lang="fr-CA" sz="2400" dirty="0"/>
              <a:t>; bien </a:t>
            </a:r>
            <a:r>
              <a:rPr lang="fr-CA" sz="2400" dirty="0" err="1"/>
              <a:t>sûr</a:t>
            </a:r>
            <a:r>
              <a:rPr lang="fr-CA" sz="2400" dirty="0"/>
              <a:t>, son contenu n'est pas </a:t>
            </a:r>
            <a:r>
              <a:rPr lang="fr-CA" sz="2400" dirty="0" err="1"/>
              <a:t>étranger</a:t>
            </a:r>
            <a:r>
              <a:rPr lang="fr-CA" sz="2400" dirty="0"/>
              <a:t> au monde : </a:t>
            </a:r>
            <a:r>
              <a:rPr lang="fr-CA" sz="2400" dirty="0" err="1"/>
              <a:t>désastres</a:t>
            </a:r>
            <a:r>
              <a:rPr lang="fr-CA" sz="2400" dirty="0"/>
              <a:t>, meurtres, </a:t>
            </a:r>
            <a:r>
              <a:rPr lang="fr-CA" sz="2400" dirty="0" err="1"/>
              <a:t>enlèvements</a:t>
            </a:r>
            <a:r>
              <a:rPr lang="fr-CA" sz="2400" dirty="0"/>
              <a:t>, agressions, accidents, vols, bizarreries, tout cela renvoie à l'homme, à son histoire, à son </a:t>
            </a:r>
            <a:r>
              <a:rPr lang="fr-CA" sz="2400" dirty="0" err="1"/>
              <a:t>aliénation</a:t>
            </a:r>
            <a:r>
              <a:rPr lang="fr-CA" sz="2400" dirty="0"/>
              <a:t>, à ses fantasmes, à ses </a:t>
            </a:r>
            <a:r>
              <a:rPr lang="fr-CA" sz="2400" dirty="0" err="1"/>
              <a:t>rêves</a:t>
            </a:r>
            <a:r>
              <a:rPr lang="fr-CA" sz="2400" dirty="0"/>
              <a:t>, à ses peurs : une </a:t>
            </a:r>
            <a:r>
              <a:rPr lang="fr-CA" sz="2400" dirty="0" err="1"/>
              <a:t>idéologie</a:t>
            </a:r>
            <a:r>
              <a:rPr lang="fr-CA" sz="2400" dirty="0"/>
              <a:t> et une psychanalyse du fait divers sont possibles; mais il s'agit là d'un monde dont la connaissance n'est jamais qu'intellectuelle, analytique, </a:t>
            </a:r>
            <a:r>
              <a:rPr lang="fr-CA" sz="2400" dirty="0" err="1"/>
              <a:t>élaborée</a:t>
            </a:r>
            <a:r>
              <a:rPr lang="fr-CA" sz="2400" dirty="0"/>
              <a:t> au second </a:t>
            </a:r>
            <a:r>
              <a:rPr lang="fr-CA" sz="2400" dirty="0" err="1"/>
              <a:t>degre</a:t>
            </a:r>
            <a:r>
              <a:rPr lang="fr-CA" sz="2400" dirty="0"/>
              <a:t>́ par celui qui parle du fait divers, non par celui qui le consomme [...] </a:t>
            </a:r>
            <a:endParaRPr lang="fr-CA" sz="2000" dirty="0"/>
          </a:p>
          <a:p>
            <a:pPr marL="0" indent="0" algn="r">
              <a:lnSpc>
                <a:spcPct val="110000"/>
              </a:lnSpc>
              <a:buNone/>
            </a:pPr>
            <a:r>
              <a:rPr lang="fr-CA" sz="2000" dirty="0"/>
              <a:t>BARTHES, Roland. </a:t>
            </a:r>
            <a:r>
              <a:rPr lang="fr-CA" sz="2000" i="1" dirty="0"/>
              <a:t>Essais Critiques,</a:t>
            </a:r>
            <a:r>
              <a:rPr lang="fr-CA" sz="2000" dirty="0"/>
              <a:t> p.189,1964</a:t>
            </a:r>
            <a:r>
              <a:rPr lang="fr-CA" dirty="0"/>
              <a:t>.</a:t>
            </a:r>
          </a:p>
        </p:txBody>
      </p:sp>
      <p:pic>
        <p:nvPicPr>
          <p:cNvPr id="5" name="Image 4"/>
          <p:cNvPicPr>
            <a:picLocks noChangeAspect="1"/>
          </p:cNvPicPr>
          <p:nvPr/>
        </p:nvPicPr>
        <p:blipFill>
          <a:blip r:embed="rId3"/>
          <a:stretch>
            <a:fillRect/>
          </a:stretch>
        </p:blipFill>
        <p:spPr>
          <a:xfrm>
            <a:off x="8092214" y="0"/>
            <a:ext cx="4997824" cy="6858000"/>
          </a:xfrm>
          <a:prstGeom prst="rect">
            <a:avLst/>
          </a:prstGeom>
        </p:spPr>
      </p:pic>
    </p:spTree>
    <p:extLst>
      <p:ext uri="{BB962C8B-B14F-4D97-AF65-F5344CB8AC3E}">
        <p14:creationId xmlns:p14="http://schemas.microsoft.com/office/powerpoint/2010/main" val="374291048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a:t>Fact </a:t>
            </a:r>
            <a:r>
              <a:rPr lang="fr-CA" dirty="0" err="1"/>
              <a:t>Checking</a:t>
            </a:r>
            <a:endParaRPr lang="fr-CA" dirty="0"/>
          </a:p>
        </p:txBody>
      </p:sp>
      <p:sp>
        <p:nvSpPr>
          <p:cNvPr id="3" name="Espace réservé du contenu 2"/>
          <p:cNvSpPr>
            <a:spLocks noGrp="1"/>
          </p:cNvSpPr>
          <p:nvPr>
            <p:ph idx="1"/>
          </p:nvPr>
        </p:nvSpPr>
        <p:spPr>
          <a:xfrm>
            <a:off x="838199" y="1825625"/>
            <a:ext cx="5887066" cy="4351338"/>
          </a:xfrm>
        </p:spPr>
        <p:txBody>
          <a:bodyPr>
            <a:normAutofit/>
          </a:bodyPr>
          <a:lstStyle/>
          <a:p>
            <a:r>
              <a:rPr lang="fr-CA" dirty="0"/>
              <a:t>Vérification des faits </a:t>
            </a:r>
          </a:p>
          <a:p>
            <a:endParaRPr lang="fr-CA" dirty="0"/>
          </a:p>
          <a:p>
            <a:r>
              <a:rPr lang="fr-CA" dirty="0"/>
              <a:t>check and double check, </a:t>
            </a:r>
          </a:p>
          <a:p>
            <a:endParaRPr lang="fr-CA" dirty="0"/>
          </a:p>
          <a:p>
            <a:r>
              <a:rPr lang="fr-CA" dirty="0"/>
              <a:t>Au sens xxi e siècle du terme, le </a:t>
            </a:r>
            <a:r>
              <a:rPr lang="fr-CA" dirty="0" err="1"/>
              <a:t>fact</a:t>
            </a:r>
            <a:r>
              <a:rPr lang="fr-CA" dirty="0"/>
              <a:t> </a:t>
            </a:r>
            <a:r>
              <a:rPr lang="fr-CA" dirty="0" err="1"/>
              <a:t>checking</a:t>
            </a:r>
            <a:r>
              <a:rPr lang="fr-CA" dirty="0"/>
              <a:t> est devenu la vérification des propos, notamment des hommes politiques»).</a:t>
            </a:r>
          </a:p>
        </p:txBody>
      </p:sp>
      <p:pic>
        <p:nvPicPr>
          <p:cNvPr id="5" name="Image 4"/>
          <p:cNvPicPr>
            <a:picLocks noChangeAspect="1"/>
          </p:cNvPicPr>
          <p:nvPr/>
        </p:nvPicPr>
        <p:blipFill rotWithShape="1">
          <a:blip r:embed="rId3"/>
          <a:srcRect r="53153"/>
          <a:stretch/>
        </p:blipFill>
        <p:spPr>
          <a:xfrm>
            <a:off x="7608887" y="0"/>
            <a:ext cx="4824003" cy="6858000"/>
          </a:xfrm>
          <a:prstGeom prst="rect">
            <a:avLst/>
          </a:prstGeom>
        </p:spPr>
      </p:pic>
    </p:spTree>
    <p:extLst>
      <p:ext uri="{BB962C8B-B14F-4D97-AF65-F5344CB8AC3E}">
        <p14:creationId xmlns:p14="http://schemas.microsoft.com/office/powerpoint/2010/main" val="277211526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nvPr>
        </p:nvSpPr>
        <p:spPr/>
        <p:txBody>
          <a:bodyPr/>
          <a:lstStyle/>
          <a:p>
            <a:r>
              <a:rPr lang="fr-CA" dirty="0"/>
              <a:t>Qu’est-ce qu’une information ?</a:t>
            </a:r>
          </a:p>
        </p:txBody>
      </p:sp>
      <p:sp>
        <p:nvSpPr>
          <p:cNvPr id="3" name="Espace réservé du contenu 2"/>
          <p:cNvSpPr>
            <a:spLocks noGrp="1"/>
          </p:cNvSpPr>
          <p:nvPr>
            <p:ph idx="1"/>
          </p:nvPr>
        </p:nvSpPr>
        <p:spPr>
          <a:xfrm>
            <a:off x="838200" y="1825625"/>
            <a:ext cx="6225540" cy="4351338"/>
          </a:xfrm>
        </p:spPr>
        <p:txBody>
          <a:bodyPr>
            <a:normAutofit/>
          </a:bodyPr>
          <a:lstStyle/>
          <a:p>
            <a:pPr marL="0" indent="0">
              <a:buNone/>
            </a:pPr>
            <a:endParaRPr lang="fr-CA" altLang="fr-FR" dirty="0"/>
          </a:p>
          <a:p>
            <a:pPr marL="0" indent="0">
              <a:buNone/>
            </a:pPr>
            <a:r>
              <a:rPr lang="fr-CA" altLang="fr-FR" dirty="0"/>
              <a:t>La liberté d’opinion est une farce si l’information sur les faits n’est pas garantie et si ce ne sont pas les faits eux-mêmes qui font l’objet du débat.</a:t>
            </a:r>
          </a:p>
          <a:p>
            <a:pPr marL="0" indent="0">
              <a:buNone/>
            </a:pPr>
            <a:endParaRPr lang="fr-CA" altLang="fr-FR" dirty="0"/>
          </a:p>
          <a:p>
            <a:pPr marL="0" indent="0" algn="r">
              <a:buNone/>
            </a:pPr>
            <a:r>
              <a:rPr lang="fr-CA" altLang="fr-FR" i="1" dirty="0"/>
              <a:t>Hannah Arendt</a:t>
            </a:r>
          </a:p>
        </p:txBody>
      </p:sp>
      <p:pic>
        <p:nvPicPr>
          <p:cNvPr id="7" name="Image 6"/>
          <p:cNvPicPr>
            <a:picLocks noChangeAspect="1"/>
          </p:cNvPicPr>
          <p:nvPr/>
        </p:nvPicPr>
        <p:blipFill>
          <a:blip r:embed="rId3"/>
          <a:stretch>
            <a:fillRect/>
          </a:stretch>
        </p:blipFill>
        <p:spPr>
          <a:xfrm>
            <a:off x="7608889" y="16394"/>
            <a:ext cx="5276532" cy="6841605"/>
          </a:xfrm>
          <a:prstGeom prst="rect">
            <a:avLst/>
          </a:prstGeom>
        </p:spPr>
      </p:pic>
    </p:spTree>
    <p:extLst>
      <p:ext uri="{BB962C8B-B14F-4D97-AF65-F5344CB8AC3E}">
        <p14:creationId xmlns:p14="http://schemas.microsoft.com/office/powerpoint/2010/main" val="241200380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nvPr>
        </p:nvSpPr>
        <p:spPr/>
        <p:txBody>
          <a:bodyPr/>
          <a:lstStyle/>
          <a:p>
            <a:r>
              <a:rPr lang="fr-CA" dirty="0"/>
              <a:t>Qu’est-ce qu’une information ?</a:t>
            </a:r>
          </a:p>
        </p:txBody>
      </p:sp>
      <p:sp>
        <p:nvSpPr>
          <p:cNvPr id="3" name="Espace réservé du contenu 2"/>
          <p:cNvSpPr>
            <a:spLocks noGrp="1"/>
          </p:cNvSpPr>
          <p:nvPr>
            <p:ph idx="1"/>
          </p:nvPr>
        </p:nvSpPr>
        <p:spPr>
          <a:xfrm>
            <a:off x="838200" y="1825625"/>
            <a:ext cx="6225540" cy="4351338"/>
          </a:xfrm>
        </p:spPr>
        <p:txBody>
          <a:bodyPr>
            <a:normAutofit/>
          </a:bodyPr>
          <a:lstStyle/>
          <a:p>
            <a:pPr marL="0" indent="0">
              <a:buNone/>
            </a:pPr>
            <a:endParaRPr lang="fr-CA" altLang="fr-FR" dirty="0"/>
          </a:p>
          <a:p>
            <a:pPr marL="0" indent="0">
              <a:buNone/>
            </a:pPr>
            <a:r>
              <a:rPr lang="fr-CA" altLang="fr-FR" dirty="0"/>
              <a:t>Il ne suffit pas que les messages et les informations circulent vite pour que les hommes se comprennent mieux.</a:t>
            </a:r>
          </a:p>
          <a:p>
            <a:pPr marL="0" indent="0">
              <a:buNone/>
            </a:pPr>
            <a:endParaRPr lang="fr-CA" altLang="fr-FR" dirty="0"/>
          </a:p>
          <a:p>
            <a:pPr marL="0" indent="0" algn="r">
              <a:buNone/>
            </a:pPr>
            <a:r>
              <a:rPr lang="fr-CA" altLang="fr-FR" dirty="0"/>
              <a:t>Dominique </a:t>
            </a:r>
            <a:r>
              <a:rPr lang="fr-CA" altLang="fr-FR" dirty="0" err="1"/>
              <a:t>Wolton</a:t>
            </a:r>
            <a:endParaRPr lang="fr-CA" altLang="fr-FR" dirty="0"/>
          </a:p>
        </p:txBody>
      </p:sp>
      <p:pic>
        <p:nvPicPr>
          <p:cNvPr id="1026" name="Picture 2" descr="wolton dans sorbon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08888" y="0"/>
            <a:ext cx="5101272" cy="68050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921143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nvPr>
        </p:nvSpPr>
        <p:spPr/>
        <p:txBody>
          <a:bodyPr/>
          <a:lstStyle/>
          <a:p>
            <a:r>
              <a:rPr lang="fr-CA" dirty="0"/>
              <a:t>Qu’est-ce qu’une information ?</a:t>
            </a:r>
          </a:p>
        </p:txBody>
      </p:sp>
      <p:sp>
        <p:nvSpPr>
          <p:cNvPr id="3" name="Espace réservé du contenu 2"/>
          <p:cNvSpPr>
            <a:spLocks noGrp="1"/>
          </p:cNvSpPr>
          <p:nvPr>
            <p:ph idx="1"/>
          </p:nvPr>
        </p:nvSpPr>
        <p:spPr>
          <a:xfrm>
            <a:off x="838200" y="1825625"/>
            <a:ext cx="6225540" cy="4351338"/>
          </a:xfrm>
        </p:spPr>
        <p:txBody>
          <a:bodyPr>
            <a:normAutofit/>
          </a:bodyPr>
          <a:lstStyle/>
          <a:p>
            <a:pPr marL="0" indent="0">
              <a:buNone/>
            </a:pPr>
            <a:endParaRPr lang="fr-CA" altLang="fr-FR" dirty="0"/>
          </a:p>
          <a:p>
            <a:pPr marL="0" indent="0">
              <a:buNone/>
            </a:pPr>
            <a:endParaRPr lang="fr-CA" altLang="fr-FR" dirty="0"/>
          </a:p>
          <a:p>
            <a:pPr marL="0" indent="0">
              <a:buNone/>
            </a:pPr>
            <a:r>
              <a:rPr lang="fr-CA" altLang="fr-FR" dirty="0"/>
              <a:t>L’information c’est le pouvoir. </a:t>
            </a:r>
          </a:p>
          <a:p>
            <a:pPr marL="0" indent="0">
              <a:buNone/>
            </a:pPr>
            <a:endParaRPr lang="fr-CA" altLang="fr-FR" dirty="0"/>
          </a:p>
          <a:p>
            <a:pPr marL="0" indent="0" algn="r">
              <a:buNone/>
            </a:pPr>
            <a:r>
              <a:rPr lang="fr-CA" altLang="fr-FR" i="1" dirty="0"/>
              <a:t>Edgar Hoover</a:t>
            </a:r>
            <a:br>
              <a:rPr lang="fr-CA" altLang="fr-FR" i="1" dirty="0"/>
            </a:br>
            <a:r>
              <a:rPr lang="fr-CA" altLang="fr-FR" i="1" dirty="0"/>
              <a:t>FBI</a:t>
            </a:r>
          </a:p>
        </p:txBody>
      </p:sp>
      <p:pic>
        <p:nvPicPr>
          <p:cNvPr id="3075" name="Picture 3" descr="Hoover, J. Edgar"/>
          <p:cNvPicPr>
            <a:picLocks noChangeAspect="1" noChangeArrowheads="1"/>
          </p:cNvPicPr>
          <p:nvPr/>
        </p:nvPicPr>
        <p:blipFill rotWithShape="1">
          <a:blip r:embed="rId3">
            <a:extLst>
              <a:ext uri="{28A0092B-C50C-407E-A947-70E740481C1C}">
                <a14:useLocalDpi xmlns:a14="http://schemas.microsoft.com/office/drawing/2010/main" val="0"/>
              </a:ext>
            </a:extLst>
          </a:blip>
          <a:srcRect l="30932"/>
          <a:stretch/>
        </p:blipFill>
        <p:spPr bwMode="auto">
          <a:xfrm>
            <a:off x="7608888" y="8731"/>
            <a:ext cx="6631741" cy="68492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2268500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CA" dirty="0"/>
          </a:p>
        </p:txBody>
      </p:sp>
      <p:sp>
        <p:nvSpPr>
          <p:cNvPr id="3" name="Espace réservé du contenu 2"/>
          <p:cNvSpPr>
            <a:spLocks noGrp="1"/>
          </p:cNvSpPr>
          <p:nvPr>
            <p:ph idx="1"/>
          </p:nvPr>
        </p:nvSpPr>
        <p:spPr>
          <a:xfrm>
            <a:off x="838200" y="1825625"/>
            <a:ext cx="6454698" cy="4351338"/>
          </a:xfrm>
        </p:spPr>
        <p:txBody>
          <a:bodyPr>
            <a:normAutofit/>
          </a:bodyPr>
          <a:lstStyle/>
          <a:p>
            <a:r>
              <a:rPr lang="fr-CA" dirty="0"/>
              <a:t>Informations chaudes</a:t>
            </a:r>
          </a:p>
          <a:p>
            <a:endParaRPr lang="fr-CA" dirty="0"/>
          </a:p>
          <a:p>
            <a:r>
              <a:rPr lang="fr-CA" dirty="0"/>
              <a:t>Informations froides</a:t>
            </a:r>
          </a:p>
        </p:txBody>
      </p:sp>
      <p:pic>
        <p:nvPicPr>
          <p:cNvPr id="4" name="Image 3"/>
          <p:cNvPicPr>
            <a:picLocks noChangeAspect="1"/>
          </p:cNvPicPr>
          <p:nvPr/>
        </p:nvPicPr>
        <p:blipFill>
          <a:blip r:embed="rId3"/>
          <a:stretch>
            <a:fillRect/>
          </a:stretch>
        </p:blipFill>
        <p:spPr>
          <a:xfrm>
            <a:off x="7608888" y="-206577"/>
            <a:ext cx="4847435" cy="7271153"/>
          </a:xfrm>
          <a:prstGeom prst="rect">
            <a:avLst/>
          </a:prstGeom>
        </p:spPr>
      </p:pic>
    </p:spTree>
    <p:extLst>
      <p:ext uri="{BB962C8B-B14F-4D97-AF65-F5344CB8AC3E}">
        <p14:creationId xmlns:p14="http://schemas.microsoft.com/office/powerpoint/2010/main" val="14142938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nvPr>
        </p:nvSpPr>
        <p:spPr/>
        <p:txBody>
          <a:bodyPr/>
          <a:lstStyle/>
          <a:p>
            <a:r>
              <a:rPr lang="fr-CA" dirty="0"/>
              <a:t>Qu’est-ce qu’une actualité ?</a:t>
            </a:r>
          </a:p>
        </p:txBody>
      </p:sp>
      <p:sp>
        <p:nvSpPr>
          <p:cNvPr id="3" name="Espace réservé du contenu 2"/>
          <p:cNvSpPr>
            <a:spLocks noGrp="1"/>
          </p:cNvSpPr>
          <p:nvPr>
            <p:ph idx="1"/>
          </p:nvPr>
        </p:nvSpPr>
        <p:spPr/>
        <p:txBody>
          <a:bodyPr>
            <a:normAutofit/>
          </a:bodyPr>
          <a:lstStyle/>
          <a:p>
            <a:r>
              <a:rPr lang="fr-CA" altLang="fr-FR" dirty="0"/>
              <a:t>Le mot "actualité" a en réalité deux sens, un sens dans la vie ordinaire et un sens dans la philosophie un peu technique.</a:t>
            </a:r>
          </a:p>
          <a:p>
            <a:pPr lvl="1"/>
            <a:endParaRPr lang="fr-CA" altLang="fr-FR" dirty="0"/>
          </a:p>
          <a:p>
            <a:pPr lvl="1"/>
            <a:endParaRPr lang="fr-CA" altLang="fr-FR" dirty="0"/>
          </a:p>
        </p:txBody>
      </p:sp>
      <p:pic>
        <p:nvPicPr>
          <p:cNvPr id="2" name="Image 1"/>
          <p:cNvPicPr>
            <a:picLocks noChangeAspect="1"/>
          </p:cNvPicPr>
          <p:nvPr/>
        </p:nvPicPr>
        <p:blipFill>
          <a:blip r:embed="rId3"/>
          <a:stretch>
            <a:fillRect/>
          </a:stretch>
        </p:blipFill>
        <p:spPr>
          <a:xfrm>
            <a:off x="7671982" y="-103337"/>
            <a:ext cx="4847435" cy="7271153"/>
          </a:xfrm>
          <a:prstGeom prst="rect">
            <a:avLst/>
          </a:prstGeom>
        </p:spPr>
      </p:pic>
    </p:spTree>
    <p:extLst>
      <p:ext uri="{BB962C8B-B14F-4D97-AF65-F5344CB8AC3E}">
        <p14:creationId xmlns:p14="http://schemas.microsoft.com/office/powerpoint/2010/main" val="351237500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8124824"/>
          </a:xfrm>
          <a:prstGeom prst="rect">
            <a:avLst/>
          </a:prstGeom>
        </p:spPr>
      </p:pic>
      <p:sp>
        <p:nvSpPr>
          <p:cNvPr id="2" name="Titre 1"/>
          <p:cNvSpPr>
            <a:spLocks noGrp="1"/>
          </p:cNvSpPr>
          <p:nvPr>
            <p:ph type="ctrTitle"/>
          </p:nvPr>
        </p:nvSpPr>
        <p:spPr>
          <a:xfrm rot="20925102">
            <a:off x="4714469" y="2018231"/>
            <a:ext cx="3593221" cy="2867574"/>
          </a:xfrm>
        </p:spPr>
        <p:txBody>
          <a:bodyPr>
            <a:normAutofit/>
          </a:bodyPr>
          <a:lstStyle/>
          <a:p>
            <a:r>
              <a:rPr lang="fr-CA" sz="4400" dirty="0"/>
              <a:t>Avant-</a:t>
            </a:r>
            <a:br>
              <a:rPr lang="fr-CA" sz="4400" dirty="0"/>
            </a:br>
            <a:r>
              <a:rPr lang="fr-CA" sz="4400" dirty="0"/>
              <a:t>dernier </a:t>
            </a:r>
            <a:br>
              <a:rPr lang="fr-CA" sz="4400" dirty="0"/>
            </a:br>
            <a:r>
              <a:rPr lang="fr-CA" sz="4400" dirty="0"/>
              <a:t>cours</a:t>
            </a:r>
          </a:p>
        </p:txBody>
      </p:sp>
    </p:spTree>
    <p:extLst>
      <p:ext uri="{BB962C8B-B14F-4D97-AF65-F5344CB8AC3E}">
        <p14:creationId xmlns:p14="http://schemas.microsoft.com/office/powerpoint/2010/main" val="115688110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199" y="365125"/>
            <a:ext cx="10012053" cy="1325563"/>
          </a:xfrm>
        </p:spPr>
        <p:txBody>
          <a:bodyPr/>
          <a:lstStyle/>
          <a:p>
            <a:r>
              <a:rPr lang="fr-CA" dirty="0"/>
              <a:t>Exercice de validation 19 novembre 2025</a:t>
            </a:r>
          </a:p>
        </p:txBody>
      </p:sp>
      <p:sp>
        <p:nvSpPr>
          <p:cNvPr id="3" name="Espace réservé du contenu 2"/>
          <p:cNvSpPr>
            <a:spLocks noGrp="1"/>
          </p:cNvSpPr>
          <p:nvPr>
            <p:ph idx="1"/>
          </p:nvPr>
        </p:nvSpPr>
        <p:spPr>
          <a:xfrm>
            <a:off x="838200" y="1825625"/>
            <a:ext cx="7871234" cy="4351338"/>
          </a:xfrm>
        </p:spPr>
        <p:txBody>
          <a:bodyPr>
            <a:normAutofit/>
          </a:bodyPr>
          <a:lstStyle/>
          <a:p>
            <a:endParaRPr lang="fr-CA" dirty="0"/>
          </a:p>
          <a:p>
            <a:r>
              <a:rPr lang="fr-CA" dirty="0"/>
              <a:t>Format : 10 mn SHARP par groupe</a:t>
            </a:r>
          </a:p>
          <a:p>
            <a:r>
              <a:rPr lang="fr-CA" dirty="0"/>
              <a:t>120 min / 10 mn SHARP =  8 groupes max</a:t>
            </a:r>
          </a:p>
          <a:p>
            <a:r>
              <a:rPr lang="fr-CA" dirty="0"/>
              <a:t>42 étudiants =&gt; 5 étudiants par groupe : 8 groupes </a:t>
            </a:r>
          </a:p>
          <a:p>
            <a:pPr marL="0" indent="0">
              <a:buNone/>
            </a:pPr>
            <a:endParaRPr lang="fr-CA" dirty="0"/>
          </a:p>
          <a:p>
            <a:r>
              <a:rPr lang="fr-CA" dirty="0"/>
              <a:t>2 GROUPES DE 6 = 12</a:t>
            </a:r>
          </a:p>
          <a:p>
            <a:r>
              <a:rPr lang="fr-CA" dirty="0"/>
              <a:t>6 GROUPES DE 5 = 30</a:t>
            </a:r>
          </a:p>
          <a:p>
            <a:endParaRPr lang="fr-CA" dirty="0"/>
          </a:p>
        </p:txBody>
      </p:sp>
    </p:spTree>
    <p:extLst>
      <p:ext uri="{BB962C8B-B14F-4D97-AF65-F5344CB8AC3E}">
        <p14:creationId xmlns:p14="http://schemas.microsoft.com/office/powerpoint/2010/main" val="76982229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5"/>
            <a:ext cx="7202488" cy="1325563"/>
          </a:xfrm>
        </p:spPr>
        <p:txBody>
          <a:bodyPr/>
          <a:lstStyle/>
          <a:p>
            <a:r>
              <a:rPr lang="fr-CA" dirty="0"/>
              <a:t>La validation</a:t>
            </a:r>
          </a:p>
        </p:txBody>
      </p:sp>
      <p:sp>
        <p:nvSpPr>
          <p:cNvPr id="3" name="Espace réservé du contenu 2"/>
          <p:cNvSpPr>
            <a:spLocks noGrp="1"/>
          </p:cNvSpPr>
          <p:nvPr>
            <p:ph idx="1"/>
          </p:nvPr>
        </p:nvSpPr>
        <p:spPr>
          <a:xfrm>
            <a:off x="838199" y="1515290"/>
            <a:ext cx="9226925" cy="5103223"/>
          </a:xfrm>
        </p:spPr>
        <p:txBody>
          <a:bodyPr>
            <a:normAutofit fontScale="92500" lnSpcReduction="10000"/>
          </a:bodyPr>
          <a:lstStyle/>
          <a:p>
            <a:r>
              <a:rPr lang="fr-CA" dirty="0"/>
              <a:t>La revue de presse</a:t>
            </a:r>
          </a:p>
          <a:p>
            <a:pPr lvl="1"/>
            <a:r>
              <a:rPr lang="fr-CA" dirty="0"/>
              <a:t>Par groupe, m’envoyer un email avec le nom des étudiants et la revue de presse présentée</a:t>
            </a:r>
          </a:p>
          <a:p>
            <a:pPr lvl="1"/>
            <a:r>
              <a:rPr lang="fr-CA" dirty="0"/>
              <a:t>Format : </a:t>
            </a:r>
            <a:r>
              <a:rPr lang="fr-CA" dirty="0" err="1"/>
              <a:t>pdf</a:t>
            </a:r>
            <a:endParaRPr lang="fr-CA" dirty="0"/>
          </a:p>
          <a:p>
            <a:endParaRPr lang="fr-CA" dirty="0"/>
          </a:p>
          <a:p>
            <a:r>
              <a:rPr lang="fr-CA" dirty="0"/>
              <a:t>Rendus du 19 novembre 2025</a:t>
            </a:r>
          </a:p>
          <a:p>
            <a:pPr lvl="1"/>
            <a:r>
              <a:rPr lang="fr-CA" dirty="0"/>
              <a:t>Un document écrit en </a:t>
            </a:r>
            <a:r>
              <a:rPr lang="fr-CA" dirty="0" err="1"/>
              <a:t>pdf</a:t>
            </a:r>
            <a:endParaRPr lang="fr-CA" dirty="0"/>
          </a:p>
          <a:p>
            <a:pPr lvl="2"/>
            <a:r>
              <a:rPr lang="fr-CA" dirty="0"/>
              <a:t>À envoyer PAR EMAIL : </a:t>
            </a:r>
            <a:r>
              <a:rPr lang="fr-CA" dirty="0">
                <a:hlinkClick r:id="rId3"/>
              </a:rPr>
              <a:t>odile.farge@univ-angers.fr</a:t>
            </a:r>
            <a:r>
              <a:rPr lang="fr-CA" dirty="0"/>
              <a:t> ou </a:t>
            </a:r>
            <a:r>
              <a:rPr lang="fr-CA" dirty="0">
                <a:hlinkClick r:id="rId4"/>
              </a:rPr>
              <a:t>odile.farge@gmail.com</a:t>
            </a:r>
            <a:r>
              <a:rPr lang="fr-CA" dirty="0"/>
              <a:t> </a:t>
            </a:r>
            <a:r>
              <a:rPr lang="fr-CA" b="1" dirty="0"/>
              <a:t>au plus tard le 14 novembre 2025 – 20h00</a:t>
            </a:r>
          </a:p>
          <a:p>
            <a:pPr lvl="2"/>
            <a:r>
              <a:rPr lang="fr-CA" dirty="0"/>
              <a:t>Nom du fichier :REF-XXX-AUTEUR.pdf</a:t>
            </a:r>
          </a:p>
          <a:p>
            <a:pPr lvl="2"/>
            <a:r>
              <a:rPr lang="fr-CA" dirty="0"/>
              <a:t>Maximum 7/8 pages / dont une page de garde avec les noms du groupe</a:t>
            </a:r>
          </a:p>
          <a:p>
            <a:pPr lvl="2"/>
            <a:r>
              <a:rPr lang="fr-CA" dirty="0"/>
              <a:t>Soignez votre présentation, votre style... ET... Attention aux fautes d’orthographe</a:t>
            </a:r>
          </a:p>
          <a:p>
            <a:pPr lvl="1"/>
            <a:endParaRPr lang="fr-CA" dirty="0"/>
          </a:p>
          <a:p>
            <a:pPr lvl="1"/>
            <a:r>
              <a:rPr lang="fr-CA" dirty="0"/>
              <a:t>Une présentation orale</a:t>
            </a:r>
          </a:p>
          <a:p>
            <a:pPr lvl="2"/>
            <a:r>
              <a:rPr lang="fr-CA" dirty="0"/>
              <a:t>10mn SHARP de présentation orale (tous les étudiants doivent parler)</a:t>
            </a:r>
          </a:p>
        </p:txBody>
      </p:sp>
    </p:spTree>
    <p:extLst>
      <p:ext uri="{BB962C8B-B14F-4D97-AF65-F5344CB8AC3E}">
        <p14:creationId xmlns:p14="http://schemas.microsoft.com/office/powerpoint/2010/main" val="169595344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48093" y="0"/>
            <a:ext cx="12440093" cy="7591647"/>
          </a:xfrm>
        </p:spPr>
        <p:txBody>
          <a:bodyPr>
            <a:normAutofit/>
          </a:bodyPr>
          <a:lstStyle/>
          <a:p>
            <a:r>
              <a:rPr lang="fr-CA" dirty="0"/>
              <a:t>Choisir par groupe : un des articles suivants :</a:t>
            </a:r>
          </a:p>
          <a:p>
            <a:endParaRPr lang="fr-CA" sz="100" dirty="0"/>
          </a:p>
          <a:p>
            <a:pPr lvl="1"/>
            <a:r>
              <a:rPr lang="fr-CA" dirty="0"/>
              <a:t>(REF-001) Pierre BOURDIEU : Journalisme et éthique (8)</a:t>
            </a:r>
          </a:p>
          <a:p>
            <a:pPr lvl="1"/>
            <a:r>
              <a:rPr lang="fr-CA" dirty="0"/>
              <a:t>(REF-002) Jean-Marie CHARON : Les médias à l’ère numérique (7)</a:t>
            </a:r>
          </a:p>
          <a:p>
            <a:pPr lvl="1"/>
            <a:r>
              <a:rPr lang="fr-CA" dirty="0"/>
              <a:t>(REF-003) Fredj ZAMIT: Albert Camus : réflexivité et éthique journalistique (8)</a:t>
            </a:r>
          </a:p>
          <a:p>
            <a:pPr lvl="1"/>
            <a:r>
              <a:rPr lang="fr-CA" dirty="0"/>
              <a:t>[REF-004] Entretien : Monique Canto-</a:t>
            </a:r>
            <a:r>
              <a:rPr lang="fr-CA" dirty="0" err="1"/>
              <a:t>Sperber</a:t>
            </a:r>
            <a:r>
              <a:rPr lang="fr-CA" dirty="0"/>
              <a:t> : il faut repenser la régulation de la liberté d’expression (9)</a:t>
            </a:r>
          </a:p>
          <a:p>
            <a:pPr lvl="1"/>
            <a:r>
              <a:rPr lang="fr-CA" dirty="0"/>
              <a:t>[REF-005] Charlotte MENEGAUX et Corinne VANMERRIS : Faut-il encore former (ne pensez pas formater) les journalistes ? (11)</a:t>
            </a:r>
          </a:p>
          <a:p>
            <a:pPr lvl="1"/>
            <a:r>
              <a:rPr lang="fr-FR" dirty="0"/>
              <a:t>[REF-006] </a:t>
            </a:r>
            <a:r>
              <a:rPr lang="fr-CA" dirty="0"/>
              <a:t>Patrick ROY : </a:t>
            </a:r>
            <a:r>
              <a:rPr lang="fr-FR" dirty="0"/>
              <a:t>Le médium est le message dans le village global : le vrai message de Marshall </a:t>
            </a:r>
            <a:r>
              <a:rPr lang="fr-FR"/>
              <a:t>McLuhan </a:t>
            </a:r>
            <a:r>
              <a:rPr lang="fr-FR" dirty="0"/>
              <a:t>(10)</a:t>
            </a:r>
          </a:p>
          <a:p>
            <a:pPr lvl="1"/>
            <a:r>
              <a:rPr lang="fr-FR" dirty="0"/>
              <a:t>[REF-007] </a:t>
            </a:r>
            <a:r>
              <a:rPr lang="fr-CA" dirty="0"/>
              <a:t>Pierre HASKI : </a:t>
            </a:r>
            <a:r>
              <a:rPr lang="fr-FR" dirty="0"/>
              <a:t>Internet ou l’irruption du lecteur : l’expérience de Rue89 (7)</a:t>
            </a:r>
          </a:p>
          <a:p>
            <a:pPr lvl="1"/>
            <a:r>
              <a:rPr lang="fr-FR" dirty="0"/>
              <a:t>[REF-008] </a:t>
            </a:r>
            <a:r>
              <a:rPr lang="fr-CA" dirty="0"/>
              <a:t>Magali </a:t>
            </a:r>
            <a:r>
              <a:rPr lang="fr-CA" dirty="0" err="1"/>
              <a:t>Prodhomme</a:t>
            </a:r>
            <a:r>
              <a:rPr lang="fr-CA" dirty="0"/>
              <a:t> : </a:t>
            </a:r>
            <a:r>
              <a:rPr lang="fr-FR" dirty="0"/>
              <a:t>Le journalisme face aux défis environnementaux (11)</a:t>
            </a:r>
          </a:p>
          <a:p>
            <a:pPr lvl="1"/>
            <a:r>
              <a:rPr lang="fr-FR" dirty="0"/>
              <a:t>[REF-009]</a:t>
            </a:r>
            <a:r>
              <a:rPr lang="fr-CA" dirty="0"/>
              <a:t> Florian </a:t>
            </a:r>
            <a:r>
              <a:rPr lang="fr-CA" dirty="0" err="1"/>
              <a:t>Harmand</a:t>
            </a:r>
            <a:r>
              <a:rPr lang="fr-CA" dirty="0"/>
              <a:t> : </a:t>
            </a:r>
            <a:r>
              <a:rPr lang="fr-FR" dirty="0"/>
              <a:t>Ce que font les données au journalisme. </a:t>
            </a:r>
            <a:r>
              <a:rPr lang="fr-CA" dirty="0"/>
              <a:t>(18) </a:t>
            </a:r>
          </a:p>
          <a:p>
            <a:pPr lvl="1"/>
            <a:r>
              <a:rPr lang="fr-CA" dirty="0"/>
              <a:t>[REF-010] Florence Aubenas (13)</a:t>
            </a:r>
          </a:p>
          <a:p>
            <a:pPr lvl="1"/>
            <a:r>
              <a:rPr lang="fr-CA" dirty="0"/>
              <a:t>[REF-011] </a:t>
            </a:r>
            <a:r>
              <a:rPr lang="fr-CA" dirty="0" err="1"/>
              <a:t>Edwy</a:t>
            </a:r>
            <a:r>
              <a:rPr lang="fr-CA" dirty="0"/>
              <a:t> </a:t>
            </a:r>
            <a:r>
              <a:rPr lang="fr-CA" dirty="0" err="1"/>
              <a:t>Plenel</a:t>
            </a:r>
            <a:r>
              <a:rPr lang="fr-CA" dirty="0"/>
              <a:t> : dans la tempête, le journalisme doit s’accrocher à des principes (12)</a:t>
            </a:r>
          </a:p>
        </p:txBody>
      </p:sp>
    </p:spTree>
    <p:extLst>
      <p:ext uri="{BB962C8B-B14F-4D97-AF65-F5344CB8AC3E}">
        <p14:creationId xmlns:p14="http://schemas.microsoft.com/office/powerpoint/2010/main" val="179943659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199" y="365125"/>
            <a:ext cx="9262081" cy="1325563"/>
          </a:xfrm>
        </p:spPr>
        <p:txBody>
          <a:bodyPr/>
          <a:lstStyle/>
          <a:p>
            <a:r>
              <a:rPr lang="fr-CA" dirty="0"/>
              <a:t>Présentation du 19 novembre 2025</a:t>
            </a:r>
          </a:p>
        </p:txBody>
      </p:sp>
      <p:sp>
        <p:nvSpPr>
          <p:cNvPr id="3" name="Espace réservé du contenu 2"/>
          <p:cNvSpPr>
            <a:spLocks noGrp="1"/>
          </p:cNvSpPr>
          <p:nvPr>
            <p:ph idx="1"/>
          </p:nvPr>
        </p:nvSpPr>
        <p:spPr>
          <a:xfrm>
            <a:off x="838199" y="1825625"/>
            <a:ext cx="10800908" cy="4351338"/>
          </a:xfrm>
        </p:spPr>
        <p:txBody>
          <a:bodyPr>
            <a:normAutofit/>
          </a:bodyPr>
          <a:lstStyle/>
          <a:p>
            <a:r>
              <a:rPr lang="fr-CA" dirty="0" err="1"/>
              <a:t>Àprès</a:t>
            </a:r>
            <a:r>
              <a:rPr lang="fr-CA" dirty="0"/>
              <a:t> avoir résumé l'article, identifiez une idée centrale que vous analyserez en profondeur, en y apportant des éléments de réflexion pertinents.</a:t>
            </a:r>
          </a:p>
          <a:p>
            <a:endParaRPr lang="fr-CA" dirty="0"/>
          </a:p>
          <a:p>
            <a:endParaRPr lang="fr-CA" dirty="0"/>
          </a:p>
          <a:p>
            <a:r>
              <a:rPr lang="fr-CA" dirty="0"/>
              <a:t>Format : 10 mn SHARP par groupe</a:t>
            </a:r>
          </a:p>
          <a:p>
            <a:r>
              <a:rPr lang="fr-CA" dirty="0"/>
              <a:t>120 min / 10 mn =  8 groupes max</a:t>
            </a:r>
          </a:p>
          <a:p>
            <a:r>
              <a:rPr lang="fr-CA" dirty="0"/>
              <a:t>43 étudiants pour 8 groupes : 6 GROUPES DE 5 ET 2 GROUPES DE 6</a:t>
            </a:r>
          </a:p>
          <a:p>
            <a:endParaRPr lang="fr-CA" dirty="0"/>
          </a:p>
        </p:txBody>
      </p:sp>
    </p:spTree>
    <p:extLst>
      <p:ext uri="{BB962C8B-B14F-4D97-AF65-F5344CB8AC3E}">
        <p14:creationId xmlns:p14="http://schemas.microsoft.com/office/powerpoint/2010/main" val="131928197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nvPr>
        </p:nvSpPr>
        <p:spPr/>
        <p:txBody>
          <a:bodyPr/>
          <a:lstStyle/>
          <a:p>
            <a:r>
              <a:rPr lang="fr-CA" dirty="0"/>
              <a:t>Sur les enjeux du Web</a:t>
            </a:r>
          </a:p>
        </p:txBody>
      </p:sp>
      <p:sp>
        <p:nvSpPr>
          <p:cNvPr id="3" name="Espace réservé du contenu 2"/>
          <p:cNvSpPr>
            <a:spLocks noGrp="1"/>
          </p:cNvSpPr>
          <p:nvPr>
            <p:ph idx="1"/>
          </p:nvPr>
        </p:nvSpPr>
        <p:spPr/>
        <p:txBody>
          <a:bodyPr>
            <a:normAutofit/>
          </a:bodyPr>
          <a:lstStyle/>
          <a:p>
            <a:r>
              <a:rPr lang="fr-FR" altLang="fr-FR" dirty="0"/>
              <a:t>Passage du Web statique (1.0) au Web participatif (2.0), puis au Web sémantique (3.0) </a:t>
            </a:r>
          </a:p>
          <a:p>
            <a:pPr lvl="1"/>
            <a:r>
              <a:rPr lang="fr-FR" altLang="fr-FR" dirty="0"/>
              <a:t>Web 1.0 : les pages statiques avec navigation par hyperliens.</a:t>
            </a:r>
          </a:p>
          <a:p>
            <a:pPr lvl="1"/>
            <a:r>
              <a:rPr lang="fr-FR" altLang="fr-FR" dirty="0"/>
              <a:t>Web 2.0 : un Web de pages « dynamiques » où le contenu séparé du contenant avec des bases des données. Naissance des réseaux sociaux…</a:t>
            </a:r>
          </a:p>
          <a:p>
            <a:pPr lvl="1"/>
            <a:r>
              <a:rPr lang="fr-FR" altLang="fr-FR" dirty="0"/>
              <a:t>Web 3.0 : un Web qui permet aux machines de comprendre la signification des données et de mieux les exploiter. </a:t>
            </a:r>
          </a:p>
        </p:txBody>
      </p:sp>
      <p:pic>
        <p:nvPicPr>
          <p:cNvPr id="2" name="Image 1"/>
          <p:cNvPicPr>
            <a:picLocks noChangeAspect="1"/>
          </p:cNvPicPr>
          <p:nvPr/>
        </p:nvPicPr>
        <p:blipFill rotWithShape="1">
          <a:blip r:embed="rId3"/>
          <a:srcRect l="10200" r="22441"/>
          <a:stretch/>
        </p:blipFill>
        <p:spPr>
          <a:xfrm>
            <a:off x="8040688" y="0"/>
            <a:ext cx="4619501" cy="6858000"/>
          </a:xfrm>
          <a:prstGeom prst="rect">
            <a:avLst/>
          </a:prstGeom>
        </p:spPr>
      </p:pic>
    </p:spTree>
    <p:extLst>
      <p:ext uri="{BB962C8B-B14F-4D97-AF65-F5344CB8AC3E}">
        <p14:creationId xmlns:p14="http://schemas.microsoft.com/office/powerpoint/2010/main" val="372687376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nvPr>
        </p:nvSpPr>
        <p:spPr/>
        <p:txBody>
          <a:bodyPr/>
          <a:lstStyle/>
          <a:p>
            <a:r>
              <a:rPr lang="fr-CA" dirty="0"/>
              <a:t>Journalisme 4.0</a:t>
            </a:r>
          </a:p>
        </p:txBody>
      </p:sp>
      <p:sp>
        <p:nvSpPr>
          <p:cNvPr id="3" name="Espace réservé du contenu 2"/>
          <p:cNvSpPr>
            <a:spLocks noGrp="1"/>
          </p:cNvSpPr>
          <p:nvPr>
            <p:ph idx="1"/>
          </p:nvPr>
        </p:nvSpPr>
        <p:spPr/>
        <p:txBody>
          <a:bodyPr>
            <a:normAutofit/>
          </a:bodyPr>
          <a:lstStyle/>
          <a:p>
            <a:r>
              <a:rPr lang="fr-FR" dirty="0"/>
              <a:t>Ce que le numérique fait au journalisme, ce que le journalisme fait au numérique</a:t>
            </a:r>
          </a:p>
          <a:p>
            <a:pPr lvl="1"/>
            <a:endParaRPr lang="fr-CA" dirty="0"/>
          </a:p>
          <a:p>
            <a:endParaRPr lang="fr-CA" dirty="0"/>
          </a:p>
        </p:txBody>
      </p:sp>
      <p:pic>
        <p:nvPicPr>
          <p:cNvPr id="2" name="Image 1">
            <a:extLst>
              <a:ext uri="{FF2B5EF4-FFF2-40B4-BE49-F238E27FC236}">
                <a16:creationId xmlns:a16="http://schemas.microsoft.com/office/drawing/2014/main" id="{446FDBC0-2720-C2C6-EE4E-69B942962D9C}"/>
              </a:ext>
            </a:extLst>
          </p:cNvPr>
          <p:cNvPicPr>
            <a:picLocks noChangeAspect="1"/>
          </p:cNvPicPr>
          <p:nvPr/>
        </p:nvPicPr>
        <p:blipFill rotWithShape="1">
          <a:blip r:embed="rId3"/>
          <a:srcRect t="10198" r="31488" b="16541"/>
          <a:stretch>
            <a:fillRect/>
          </a:stretch>
        </p:blipFill>
        <p:spPr>
          <a:xfrm>
            <a:off x="7916459" y="0"/>
            <a:ext cx="4275541" cy="6858000"/>
          </a:xfrm>
          <a:prstGeom prst="rect">
            <a:avLst/>
          </a:prstGeom>
        </p:spPr>
      </p:pic>
    </p:spTree>
    <p:extLst>
      <p:ext uri="{BB962C8B-B14F-4D97-AF65-F5344CB8AC3E}">
        <p14:creationId xmlns:p14="http://schemas.microsoft.com/office/powerpoint/2010/main" val="46552650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109527" y="0"/>
            <a:ext cx="4082473" cy="6858000"/>
          </a:xfrm>
          <a:prstGeom prst="rect">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2" name="Titre 1"/>
          <p:cNvSpPr>
            <a:spLocks noGrp="1"/>
          </p:cNvSpPr>
          <p:nvPr>
            <p:ph type="title"/>
          </p:nvPr>
        </p:nvSpPr>
        <p:spPr/>
        <p:txBody>
          <a:bodyPr/>
          <a:lstStyle/>
          <a:p>
            <a:r>
              <a:rPr lang="fr-CA" dirty="0"/>
              <a:t>OSINT, KESAKO</a:t>
            </a:r>
          </a:p>
        </p:txBody>
      </p:sp>
      <p:sp>
        <p:nvSpPr>
          <p:cNvPr id="3" name="Espace réservé du contenu 2"/>
          <p:cNvSpPr>
            <a:spLocks noGrp="1"/>
          </p:cNvSpPr>
          <p:nvPr>
            <p:ph idx="1"/>
          </p:nvPr>
        </p:nvSpPr>
        <p:spPr/>
        <p:txBody>
          <a:bodyPr>
            <a:normAutofit/>
          </a:bodyPr>
          <a:lstStyle/>
          <a:p>
            <a:pPr fontAlgn="base"/>
            <a:r>
              <a:rPr lang="fr-CA" dirty="0"/>
              <a:t>Sa présence est massive et interroge des sujets fondamentaux : </a:t>
            </a:r>
          </a:p>
          <a:p>
            <a:pPr lvl="1" fontAlgn="base"/>
            <a:r>
              <a:rPr lang="fr-CA" dirty="0"/>
              <a:t>la nature du journalisme, </a:t>
            </a:r>
          </a:p>
          <a:p>
            <a:pPr lvl="1" fontAlgn="base"/>
            <a:r>
              <a:rPr lang="fr-CA" dirty="0"/>
              <a:t>la protection de la vie privée dans une société de surveillance numérique, ainsi que </a:t>
            </a:r>
          </a:p>
          <a:p>
            <a:pPr lvl="1" fontAlgn="base"/>
            <a:r>
              <a:rPr lang="fr-CA" dirty="0"/>
              <a:t>la fiabilité d’une information et les manipulations dont cette dernière peut faire l’objet. </a:t>
            </a:r>
          </a:p>
          <a:p>
            <a:pPr fontAlgn="base"/>
            <a:r>
              <a:rPr lang="fr-CA" dirty="0"/>
              <a:t>Plongée dans une notion qui n’en a pas fini de profondément révolutionner notre rapport à l’information.</a:t>
            </a:r>
          </a:p>
        </p:txBody>
      </p:sp>
      <p:pic>
        <p:nvPicPr>
          <p:cNvPr id="4" name="Image 3"/>
          <p:cNvPicPr>
            <a:picLocks noChangeAspect="1"/>
          </p:cNvPicPr>
          <p:nvPr/>
        </p:nvPicPr>
        <p:blipFill>
          <a:blip r:embed="rId3"/>
          <a:stretch>
            <a:fillRect/>
          </a:stretch>
        </p:blipFill>
        <p:spPr>
          <a:xfrm>
            <a:off x="8487600" y="1294446"/>
            <a:ext cx="3455635" cy="3955068"/>
          </a:xfrm>
          <a:prstGeom prst="rect">
            <a:avLst/>
          </a:prstGeom>
        </p:spPr>
      </p:pic>
    </p:spTree>
    <p:extLst>
      <p:ext uri="{BB962C8B-B14F-4D97-AF65-F5344CB8AC3E}">
        <p14:creationId xmlns:p14="http://schemas.microsoft.com/office/powerpoint/2010/main" val="412226654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8091055" y="0"/>
            <a:ext cx="4082473" cy="6858000"/>
          </a:xfrm>
          <a:prstGeom prst="rect">
            <a:avLst/>
          </a:prstGeom>
          <a:solidFill>
            <a:srgbClr val="F7F5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2" name="Titre 1"/>
          <p:cNvSpPr>
            <a:spLocks noGrp="1"/>
          </p:cNvSpPr>
          <p:nvPr>
            <p:ph type="title"/>
          </p:nvPr>
        </p:nvSpPr>
        <p:spPr/>
        <p:txBody>
          <a:bodyPr/>
          <a:lstStyle/>
          <a:p>
            <a:r>
              <a:rPr lang="fr-CA" dirty="0"/>
              <a:t>Utiliser les </a:t>
            </a:r>
            <a:r>
              <a:rPr lang="fr-CA" dirty="0" err="1"/>
              <a:t>medias</a:t>
            </a:r>
            <a:r>
              <a:rPr lang="fr-CA" dirty="0"/>
              <a:t> en ligne</a:t>
            </a:r>
          </a:p>
        </p:txBody>
      </p:sp>
      <p:sp>
        <p:nvSpPr>
          <p:cNvPr id="3" name="Espace réservé du contenu 2"/>
          <p:cNvSpPr>
            <a:spLocks noGrp="1"/>
          </p:cNvSpPr>
          <p:nvPr>
            <p:ph idx="1"/>
          </p:nvPr>
        </p:nvSpPr>
        <p:spPr>
          <a:xfrm>
            <a:off x="838200" y="1825624"/>
            <a:ext cx="6731000" cy="4879975"/>
          </a:xfrm>
        </p:spPr>
        <p:txBody>
          <a:bodyPr>
            <a:normAutofit lnSpcReduction="10000"/>
          </a:bodyPr>
          <a:lstStyle/>
          <a:p>
            <a:r>
              <a:rPr lang="fr-CA" dirty="0"/>
              <a:t>Lisez plusieurs media / plusieurs points de vue sur un même sujet.</a:t>
            </a:r>
          </a:p>
          <a:p>
            <a:r>
              <a:rPr lang="fr-CA" dirty="0"/>
              <a:t>Pour accéder à du contenu payant, utiliser la BU d’Angers.</a:t>
            </a:r>
          </a:p>
          <a:p>
            <a:r>
              <a:rPr lang="fr-CA" dirty="0"/>
              <a:t>Utilisez des alternatives à Google (Brave / </a:t>
            </a:r>
            <a:r>
              <a:rPr lang="fr-CA" dirty="0" err="1"/>
              <a:t>DuckDuckGo</a:t>
            </a:r>
            <a:r>
              <a:rPr lang="fr-CA" dirty="0"/>
              <a:t>, </a:t>
            </a:r>
            <a:r>
              <a:rPr lang="fr-CA" dirty="0" err="1"/>
              <a:t>Qwant</a:t>
            </a:r>
            <a:r>
              <a:rPr lang="fr-CA" dirty="0"/>
              <a:t>…</a:t>
            </a:r>
          </a:p>
          <a:p>
            <a:r>
              <a:rPr lang="fr-CA" dirty="0"/>
              <a:t>Utilisez des alternatives à YouTube</a:t>
            </a:r>
          </a:p>
          <a:p>
            <a:r>
              <a:rPr lang="fr-CA" dirty="0"/>
              <a:t>Vérifiez vos sources si vous utilisez </a:t>
            </a:r>
            <a:r>
              <a:rPr lang="fr-CA" dirty="0" err="1"/>
              <a:t>Wikipedia</a:t>
            </a:r>
            <a:endParaRPr lang="fr-CA" dirty="0"/>
          </a:p>
          <a:p>
            <a:r>
              <a:rPr lang="fr-CA" dirty="0"/>
              <a:t>Accédez aux articles scientifiques et aux livres</a:t>
            </a:r>
          </a:p>
        </p:txBody>
      </p:sp>
      <p:pic>
        <p:nvPicPr>
          <p:cNvPr id="4" name="Image 3"/>
          <p:cNvPicPr>
            <a:picLocks noChangeAspect="1"/>
          </p:cNvPicPr>
          <p:nvPr/>
        </p:nvPicPr>
        <p:blipFill>
          <a:blip r:embed="rId3"/>
          <a:stretch>
            <a:fillRect/>
          </a:stretch>
        </p:blipFill>
        <p:spPr>
          <a:xfrm>
            <a:off x="9041967" y="1825625"/>
            <a:ext cx="2162175" cy="2486025"/>
          </a:xfrm>
          <a:prstGeom prst="rect">
            <a:avLst/>
          </a:prstGeom>
        </p:spPr>
      </p:pic>
    </p:spTree>
    <p:extLst>
      <p:ext uri="{BB962C8B-B14F-4D97-AF65-F5344CB8AC3E}">
        <p14:creationId xmlns:p14="http://schemas.microsoft.com/office/powerpoint/2010/main" val="370127042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a:t>D’amateur(e)…</a:t>
            </a:r>
          </a:p>
        </p:txBody>
      </p:sp>
      <p:sp>
        <p:nvSpPr>
          <p:cNvPr id="3" name="Espace réservé du contenu 2"/>
          <p:cNvSpPr>
            <a:spLocks noGrp="1"/>
          </p:cNvSpPr>
          <p:nvPr>
            <p:ph idx="1"/>
          </p:nvPr>
        </p:nvSpPr>
        <p:spPr/>
        <p:txBody>
          <a:bodyPr>
            <a:normAutofit/>
          </a:bodyPr>
          <a:lstStyle/>
          <a:p>
            <a:endParaRPr lang="fr-CA" dirty="0"/>
          </a:p>
          <a:p>
            <a:r>
              <a:rPr lang="fr-CA" dirty="0"/>
              <a:t>Amateur : traditionnellement considéré come moins légitime que le professionnel</a:t>
            </a:r>
          </a:p>
          <a:p>
            <a:endParaRPr lang="fr-CA" dirty="0"/>
          </a:p>
        </p:txBody>
      </p:sp>
      <p:pic>
        <p:nvPicPr>
          <p:cNvPr id="4" name="Image 3"/>
          <p:cNvPicPr>
            <a:picLocks noChangeAspect="1"/>
          </p:cNvPicPr>
          <p:nvPr/>
        </p:nvPicPr>
        <p:blipFill>
          <a:blip r:embed="rId3"/>
          <a:stretch>
            <a:fillRect/>
          </a:stretch>
        </p:blipFill>
        <p:spPr>
          <a:xfrm>
            <a:off x="7608888" y="0"/>
            <a:ext cx="5865397" cy="7331748"/>
          </a:xfrm>
          <a:prstGeom prst="rect">
            <a:avLst/>
          </a:prstGeom>
        </p:spPr>
      </p:pic>
    </p:spTree>
    <p:extLst>
      <p:ext uri="{BB962C8B-B14F-4D97-AF65-F5344CB8AC3E}">
        <p14:creationId xmlns:p14="http://schemas.microsoft.com/office/powerpoint/2010/main" val="633617570"/>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a:t>… à journaliste citoyen</a:t>
            </a:r>
          </a:p>
        </p:txBody>
      </p:sp>
      <p:sp>
        <p:nvSpPr>
          <p:cNvPr id="3" name="Espace réservé du contenu 2"/>
          <p:cNvSpPr>
            <a:spLocks noGrp="1"/>
          </p:cNvSpPr>
          <p:nvPr>
            <p:ph idx="1"/>
          </p:nvPr>
        </p:nvSpPr>
        <p:spPr>
          <a:xfrm>
            <a:off x="838200" y="1338146"/>
            <a:ext cx="6731000" cy="4838817"/>
          </a:xfrm>
        </p:spPr>
        <p:txBody>
          <a:bodyPr>
            <a:normAutofit/>
          </a:bodyPr>
          <a:lstStyle/>
          <a:p>
            <a:pPr marL="457200" lvl="1" indent="0">
              <a:buNone/>
            </a:pPr>
            <a:r>
              <a:rPr lang="fr-CA" i="1" dirty="0" err="1"/>
              <a:t>citizen</a:t>
            </a:r>
            <a:r>
              <a:rPr lang="fr-CA" i="1" dirty="0"/>
              <a:t> </a:t>
            </a:r>
            <a:r>
              <a:rPr lang="fr-CA" i="1" dirty="0" err="1"/>
              <a:t>journalism</a:t>
            </a:r>
            <a:endParaRPr lang="fr-CA" altLang="fr-FR" i="1" dirty="0"/>
          </a:p>
          <a:p>
            <a:endParaRPr lang="fr-CA" altLang="fr-FR" i="1" dirty="0"/>
          </a:p>
          <a:p>
            <a:r>
              <a:rPr lang="fr-CA" altLang="fr-FR" dirty="0"/>
              <a:t>Le journalisme citoyen, c’est un aspect du monde de l’information dans lequel Internet prend une place prépondérante. </a:t>
            </a:r>
          </a:p>
          <a:p>
            <a:r>
              <a:rPr lang="fr-CA" altLang="fr-FR" dirty="0"/>
              <a:t>Plus d’intermédiaires, plus d’édition ou de rédaction, l’internaute relaie l’information, mais surtout écrit pour son propre compte sur des médias digitaux.</a:t>
            </a:r>
          </a:p>
          <a:p>
            <a:pPr marL="0" indent="0">
              <a:buNone/>
            </a:pPr>
            <a:endParaRPr lang="fr-CA" dirty="0"/>
          </a:p>
        </p:txBody>
      </p:sp>
      <p:pic>
        <p:nvPicPr>
          <p:cNvPr id="4" name="Image 3"/>
          <p:cNvPicPr>
            <a:picLocks noChangeAspect="1"/>
          </p:cNvPicPr>
          <p:nvPr/>
        </p:nvPicPr>
        <p:blipFill>
          <a:blip r:embed="rId3"/>
          <a:stretch>
            <a:fillRect/>
          </a:stretch>
        </p:blipFill>
        <p:spPr>
          <a:xfrm>
            <a:off x="7608888" y="-74041"/>
            <a:ext cx="5332179" cy="7998268"/>
          </a:xfrm>
          <a:prstGeom prst="rect">
            <a:avLst/>
          </a:prstGeom>
        </p:spPr>
      </p:pic>
    </p:spTree>
    <p:extLst>
      <p:ext uri="{BB962C8B-B14F-4D97-AF65-F5344CB8AC3E}">
        <p14:creationId xmlns:p14="http://schemas.microsoft.com/office/powerpoint/2010/main" val="268344772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a:t>… à journaliste citoyen</a:t>
            </a:r>
          </a:p>
        </p:txBody>
      </p:sp>
      <p:sp>
        <p:nvSpPr>
          <p:cNvPr id="3" name="Espace réservé du contenu 2"/>
          <p:cNvSpPr>
            <a:spLocks noGrp="1"/>
          </p:cNvSpPr>
          <p:nvPr>
            <p:ph idx="1"/>
          </p:nvPr>
        </p:nvSpPr>
        <p:spPr>
          <a:xfrm>
            <a:off x="838200" y="1338146"/>
            <a:ext cx="6731000" cy="4838817"/>
          </a:xfrm>
        </p:spPr>
        <p:txBody>
          <a:bodyPr>
            <a:normAutofit/>
          </a:bodyPr>
          <a:lstStyle/>
          <a:p>
            <a:pPr marL="457200" lvl="1" indent="0">
              <a:buNone/>
            </a:pPr>
            <a:r>
              <a:rPr lang="fr-CA" i="1" dirty="0" err="1"/>
              <a:t>citizen</a:t>
            </a:r>
            <a:r>
              <a:rPr lang="fr-CA" i="1" dirty="0"/>
              <a:t> </a:t>
            </a:r>
            <a:r>
              <a:rPr lang="fr-CA" i="1" dirty="0" err="1"/>
              <a:t>journalism</a:t>
            </a:r>
            <a:endParaRPr lang="fr-CA" altLang="fr-FR" i="1" dirty="0"/>
          </a:p>
          <a:p>
            <a:endParaRPr lang="fr-CA" altLang="fr-FR" i="1" dirty="0"/>
          </a:p>
          <a:p>
            <a:r>
              <a:rPr lang="fr-CA" altLang="fr-FR" dirty="0"/>
              <a:t>Alors, le journalisme citoyen qu’est-ce que c’est ? </a:t>
            </a:r>
          </a:p>
          <a:p>
            <a:r>
              <a:rPr lang="fr-CA" altLang="fr-FR" dirty="0"/>
              <a:t>Quelle place laisse-t-il aux professionnels des rédactions ?</a:t>
            </a:r>
          </a:p>
          <a:p>
            <a:endParaRPr lang="fr-CA" dirty="0"/>
          </a:p>
        </p:txBody>
      </p:sp>
      <p:pic>
        <p:nvPicPr>
          <p:cNvPr id="4" name="Image 3"/>
          <p:cNvPicPr>
            <a:picLocks noChangeAspect="1"/>
          </p:cNvPicPr>
          <p:nvPr/>
        </p:nvPicPr>
        <p:blipFill>
          <a:blip r:embed="rId3"/>
          <a:stretch>
            <a:fillRect/>
          </a:stretch>
        </p:blipFill>
        <p:spPr>
          <a:xfrm>
            <a:off x="7608888" y="-74041"/>
            <a:ext cx="5332179" cy="7998268"/>
          </a:xfrm>
          <a:prstGeom prst="rect">
            <a:avLst/>
          </a:prstGeom>
        </p:spPr>
      </p:pic>
    </p:spTree>
    <p:extLst>
      <p:ext uri="{BB962C8B-B14F-4D97-AF65-F5344CB8AC3E}">
        <p14:creationId xmlns:p14="http://schemas.microsoft.com/office/powerpoint/2010/main" val="3931646769"/>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a:t>Le hacking</a:t>
            </a:r>
          </a:p>
        </p:txBody>
      </p:sp>
      <p:sp>
        <p:nvSpPr>
          <p:cNvPr id="3" name="Espace réservé du contenu 2"/>
          <p:cNvSpPr>
            <a:spLocks noGrp="1"/>
          </p:cNvSpPr>
          <p:nvPr>
            <p:ph idx="1"/>
          </p:nvPr>
        </p:nvSpPr>
        <p:spPr>
          <a:xfrm>
            <a:off x="838200" y="1825625"/>
            <a:ext cx="6427124" cy="4351338"/>
          </a:xfrm>
        </p:spPr>
        <p:txBody>
          <a:bodyPr>
            <a:normAutofit/>
          </a:bodyPr>
          <a:lstStyle/>
          <a:p>
            <a:r>
              <a:rPr lang="fr-CA" dirty="0"/>
              <a:t>Originellement le détournement de technologies par des amateurs et des bricoleurs souhaitant en démocratiser l’accès – désigne aujourd’hui l’intrusion dans des systèmes informatiques afin d’en perturber le fonctionnement ou d’y trouver des informations que l’on souhaite rendre publiques.</a:t>
            </a:r>
          </a:p>
        </p:txBody>
      </p:sp>
      <p:pic>
        <p:nvPicPr>
          <p:cNvPr id="4" name="Image 3"/>
          <p:cNvPicPr>
            <a:picLocks noChangeAspect="1"/>
          </p:cNvPicPr>
          <p:nvPr/>
        </p:nvPicPr>
        <p:blipFill>
          <a:blip r:embed="rId3"/>
          <a:stretch>
            <a:fillRect/>
          </a:stretch>
        </p:blipFill>
        <p:spPr>
          <a:xfrm>
            <a:off x="7608888" y="-239050"/>
            <a:ext cx="4847435" cy="7263075"/>
          </a:xfrm>
          <a:prstGeom prst="rect">
            <a:avLst/>
          </a:prstGeom>
        </p:spPr>
      </p:pic>
    </p:spTree>
    <p:extLst>
      <p:ext uri="{BB962C8B-B14F-4D97-AF65-F5344CB8AC3E}">
        <p14:creationId xmlns:p14="http://schemas.microsoft.com/office/powerpoint/2010/main" val="376326932"/>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err="1"/>
              <a:t>Datajournalisme</a:t>
            </a:r>
            <a:endParaRPr lang="fr-CA" dirty="0"/>
          </a:p>
        </p:txBody>
      </p:sp>
      <p:sp>
        <p:nvSpPr>
          <p:cNvPr id="3" name="Espace réservé du contenu 2"/>
          <p:cNvSpPr>
            <a:spLocks noGrp="1"/>
          </p:cNvSpPr>
          <p:nvPr>
            <p:ph idx="1"/>
          </p:nvPr>
        </p:nvSpPr>
        <p:spPr/>
        <p:txBody>
          <a:bodyPr>
            <a:normAutofit/>
          </a:bodyPr>
          <a:lstStyle/>
          <a:p>
            <a:r>
              <a:rPr lang="fr-CA" dirty="0"/>
              <a:t>Le journalisme de données, ou </a:t>
            </a:r>
            <a:r>
              <a:rPr lang="fr-CA" dirty="0" err="1"/>
              <a:t>datajournalisme</a:t>
            </a:r>
            <a:r>
              <a:rPr lang="fr-CA" dirty="0"/>
              <a:t>, est fondé sur l’analyse statistique de jeux de données et leur visualisation au moyen d’infographies sophistiquées</a:t>
            </a:r>
          </a:p>
        </p:txBody>
      </p:sp>
      <p:pic>
        <p:nvPicPr>
          <p:cNvPr id="4" name="Image 3"/>
          <p:cNvPicPr>
            <a:picLocks noChangeAspect="1"/>
          </p:cNvPicPr>
          <p:nvPr/>
        </p:nvPicPr>
        <p:blipFill>
          <a:blip r:embed="rId3"/>
          <a:stretch>
            <a:fillRect/>
          </a:stretch>
        </p:blipFill>
        <p:spPr>
          <a:xfrm>
            <a:off x="7608888" y="-356315"/>
            <a:ext cx="4847435" cy="7311550"/>
          </a:xfrm>
          <a:prstGeom prst="rect">
            <a:avLst/>
          </a:prstGeom>
        </p:spPr>
      </p:pic>
    </p:spTree>
    <p:extLst>
      <p:ext uri="{BB962C8B-B14F-4D97-AF65-F5344CB8AC3E}">
        <p14:creationId xmlns:p14="http://schemas.microsoft.com/office/powerpoint/2010/main" val="149086097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err="1"/>
              <a:t>Datajournalisme</a:t>
            </a:r>
            <a:endParaRPr lang="fr-CA" dirty="0"/>
          </a:p>
        </p:txBody>
      </p:sp>
      <p:sp>
        <p:nvSpPr>
          <p:cNvPr id="3" name="Espace réservé du contenu 2"/>
          <p:cNvSpPr>
            <a:spLocks noGrp="1"/>
          </p:cNvSpPr>
          <p:nvPr>
            <p:ph idx="1"/>
          </p:nvPr>
        </p:nvSpPr>
        <p:spPr>
          <a:xfrm>
            <a:off x="838200" y="1825624"/>
            <a:ext cx="6400800" cy="4872355"/>
          </a:xfrm>
        </p:spPr>
        <p:txBody>
          <a:bodyPr>
            <a:normAutofit fontScale="92500"/>
          </a:bodyPr>
          <a:lstStyle/>
          <a:p>
            <a:pPr marL="0" indent="0">
              <a:buNone/>
            </a:pPr>
            <a:r>
              <a:rPr lang="fr-CA" dirty="0"/>
              <a:t>NAEL SHIAB : https://www.naelshiab.com/fr</a:t>
            </a:r>
          </a:p>
          <a:p>
            <a:pPr marL="0" indent="0">
              <a:buNone/>
            </a:pPr>
            <a:r>
              <a:rPr lang="fr-CA" dirty="0"/>
              <a:t>Journaliste computationnel</a:t>
            </a:r>
          </a:p>
          <a:p>
            <a:pPr marL="0" indent="0">
              <a:buNone/>
            </a:pPr>
            <a:endParaRPr lang="fr-CA" dirty="0"/>
          </a:p>
          <a:p>
            <a:pPr marL="0" indent="0">
              <a:buNone/>
            </a:pPr>
            <a:r>
              <a:rPr lang="fr-CA" dirty="0"/>
              <a:t>Mon principal mandat consiste à publier des reportages exclusifs basés sur des données et dans des formats innovants. Mes compétences en programmation informatique me permettent de collecter, traiter, analyser et visualiser des données dans une perspective journalistique. Je supervise et j'aide également d'autres journalistes de données à réaliser leurs projets.</a:t>
            </a:r>
          </a:p>
        </p:txBody>
      </p:sp>
      <p:pic>
        <p:nvPicPr>
          <p:cNvPr id="4" name="Image 3"/>
          <p:cNvPicPr>
            <a:picLocks noChangeAspect="1"/>
          </p:cNvPicPr>
          <p:nvPr/>
        </p:nvPicPr>
        <p:blipFill rotWithShape="1">
          <a:blip r:embed="rId3"/>
          <a:srcRect l="16809" r="13510"/>
          <a:stretch/>
        </p:blipFill>
        <p:spPr>
          <a:xfrm>
            <a:off x="7608888" y="-53340"/>
            <a:ext cx="4815840" cy="6911340"/>
          </a:xfrm>
          <a:prstGeom prst="rect">
            <a:avLst/>
          </a:prstGeom>
        </p:spPr>
      </p:pic>
    </p:spTree>
    <p:extLst>
      <p:ext uri="{BB962C8B-B14F-4D97-AF65-F5344CB8AC3E}">
        <p14:creationId xmlns:p14="http://schemas.microsoft.com/office/powerpoint/2010/main" val="383409386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hlinkClick r:id="rId3"/>
          </p:cNvPr>
          <p:cNvPicPr>
            <a:picLocks noChangeAspect="1"/>
          </p:cNvPicPr>
          <p:nvPr/>
        </p:nvPicPr>
        <p:blipFill>
          <a:blip r:embed="rId4"/>
          <a:stretch>
            <a:fillRect/>
          </a:stretch>
        </p:blipFill>
        <p:spPr>
          <a:xfrm>
            <a:off x="-231494" y="-1"/>
            <a:ext cx="12943171" cy="6858001"/>
          </a:xfrm>
          <a:prstGeom prst="rect">
            <a:avLst/>
          </a:prstGeom>
        </p:spPr>
      </p:pic>
    </p:spTree>
    <p:extLst>
      <p:ext uri="{BB962C8B-B14F-4D97-AF65-F5344CB8AC3E}">
        <p14:creationId xmlns:p14="http://schemas.microsoft.com/office/powerpoint/2010/main" val="1270845171"/>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nvPr>
        </p:nvSpPr>
        <p:spPr/>
        <p:txBody>
          <a:bodyPr/>
          <a:lstStyle/>
          <a:p>
            <a:r>
              <a:rPr lang="fr-CA" dirty="0"/>
              <a:t>Journalisme d’investigation</a:t>
            </a:r>
          </a:p>
        </p:txBody>
      </p:sp>
      <p:sp>
        <p:nvSpPr>
          <p:cNvPr id="3" name="Espace réservé du contenu 2"/>
          <p:cNvSpPr>
            <a:spLocks noGrp="1"/>
          </p:cNvSpPr>
          <p:nvPr>
            <p:ph idx="1"/>
          </p:nvPr>
        </p:nvSpPr>
        <p:spPr>
          <a:xfrm>
            <a:off x="838200" y="1825625"/>
            <a:ext cx="6770688" cy="4351338"/>
          </a:xfrm>
        </p:spPr>
        <p:txBody>
          <a:bodyPr>
            <a:normAutofit/>
          </a:bodyPr>
          <a:lstStyle/>
          <a:p>
            <a:r>
              <a:rPr lang="fr-CA" dirty="0"/>
              <a:t>L’investigation, est un journalisme plus approfondi. une spécialisation. Les informations dans ce genre de journalisme sont des informations sensibles, confidentielles, et qui étaient destinées à rester cachées</a:t>
            </a:r>
          </a:p>
        </p:txBody>
      </p:sp>
      <p:pic>
        <p:nvPicPr>
          <p:cNvPr id="2" name="Image 1"/>
          <p:cNvPicPr>
            <a:picLocks noChangeAspect="1"/>
          </p:cNvPicPr>
          <p:nvPr/>
        </p:nvPicPr>
        <p:blipFill>
          <a:blip r:embed="rId3"/>
          <a:stretch>
            <a:fillRect/>
          </a:stretch>
        </p:blipFill>
        <p:spPr>
          <a:xfrm>
            <a:off x="7608888" y="-122756"/>
            <a:ext cx="4847435" cy="7271153"/>
          </a:xfrm>
          <a:prstGeom prst="rect">
            <a:avLst/>
          </a:prstGeom>
        </p:spPr>
      </p:pic>
    </p:spTree>
    <p:extLst>
      <p:ext uri="{BB962C8B-B14F-4D97-AF65-F5344CB8AC3E}">
        <p14:creationId xmlns:p14="http://schemas.microsoft.com/office/powerpoint/2010/main" val="18007820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CA" dirty="0"/>
              <a:t>Les journalistes d’investigation : Les </a:t>
            </a:r>
            <a:r>
              <a:rPr lang="fr-CA" dirty="0" err="1"/>
              <a:t>muckrakers</a:t>
            </a:r>
            <a:endParaRPr lang="fr-CA" dirty="0"/>
          </a:p>
        </p:txBody>
      </p:sp>
      <p:sp>
        <p:nvSpPr>
          <p:cNvPr id="3" name="Espace réservé du contenu 2"/>
          <p:cNvSpPr>
            <a:spLocks noGrp="1"/>
          </p:cNvSpPr>
          <p:nvPr>
            <p:ph idx="1"/>
          </p:nvPr>
        </p:nvSpPr>
        <p:spPr/>
        <p:txBody>
          <a:bodyPr>
            <a:normAutofit/>
          </a:bodyPr>
          <a:lstStyle/>
          <a:p>
            <a:r>
              <a:rPr lang="fr-CA" dirty="0"/>
              <a:t>Une nouvelle « race » de journalistes - appelés </a:t>
            </a:r>
            <a:r>
              <a:rPr lang="fr-CA" dirty="0" err="1"/>
              <a:t>muckrakers</a:t>
            </a:r>
            <a:r>
              <a:rPr lang="fr-CA" dirty="0"/>
              <a:t> - a commencé à publier des articles, des romans et des exposés sur l'exploitation cachée de ses travailleurs aux États-Unis. </a:t>
            </a:r>
          </a:p>
          <a:p>
            <a:endParaRPr lang="fr-CA" dirty="0"/>
          </a:p>
          <a:p>
            <a:endParaRPr lang="fr-CA" dirty="0"/>
          </a:p>
          <a:p>
            <a:endParaRPr lang="fr-CA" dirty="0"/>
          </a:p>
        </p:txBody>
      </p:sp>
      <p:pic>
        <p:nvPicPr>
          <p:cNvPr id="4" name="Image 3"/>
          <p:cNvPicPr>
            <a:picLocks noChangeAspect="1"/>
          </p:cNvPicPr>
          <p:nvPr/>
        </p:nvPicPr>
        <p:blipFill rotWithShape="1">
          <a:blip r:embed="rId3"/>
          <a:srcRect l="4676"/>
          <a:stretch/>
        </p:blipFill>
        <p:spPr>
          <a:xfrm>
            <a:off x="7725846" y="0"/>
            <a:ext cx="4850696" cy="6858000"/>
          </a:xfrm>
          <a:prstGeom prst="rect">
            <a:avLst/>
          </a:prstGeom>
        </p:spPr>
      </p:pic>
    </p:spTree>
    <p:extLst>
      <p:ext uri="{BB962C8B-B14F-4D97-AF65-F5344CB8AC3E}">
        <p14:creationId xmlns:p14="http://schemas.microsoft.com/office/powerpoint/2010/main" val="2727068819"/>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a:t>Ida M. </a:t>
            </a:r>
            <a:r>
              <a:rPr lang="fr-CA" dirty="0" err="1"/>
              <a:t>Tarbell</a:t>
            </a:r>
            <a:r>
              <a:rPr lang="fr-CA" dirty="0"/>
              <a:t> (1857-1944)</a:t>
            </a:r>
          </a:p>
        </p:txBody>
      </p:sp>
      <p:sp>
        <p:nvSpPr>
          <p:cNvPr id="3" name="Espace réservé du contenu 2"/>
          <p:cNvSpPr>
            <a:spLocks noGrp="1"/>
          </p:cNvSpPr>
          <p:nvPr>
            <p:ph idx="1"/>
          </p:nvPr>
        </p:nvSpPr>
        <p:spPr/>
        <p:txBody>
          <a:bodyPr>
            <a:normAutofit/>
          </a:bodyPr>
          <a:lstStyle/>
          <a:p>
            <a:r>
              <a:rPr lang="fr-CA" dirty="0">
                <a:hlinkClick r:id="rId3"/>
              </a:rPr>
              <a:t>https://www.chicagotribune.com/news/ct-xpm-2008-04-05-0804040269-story.html</a:t>
            </a:r>
            <a:endParaRPr lang="fr-CA" dirty="0"/>
          </a:p>
          <a:p>
            <a:endParaRPr lang="fr-CA" dirty="0"/>
          </a:p>
          <a:p>
            <a:pPr fontAlgn="base"/>
            <a:r>
              <a:rPr lang="en-US" b="1" dirty="0"/>
              <a:t>Ida Tarbell: The Muckraker that Challenged Rockefeller.</a:t>
            </a:r>
          </a:p>
          <a:p>
            <a:r>
              <a:rPr lang="fr-CA" dirty="0">
                <a:hlinkClick r:id="rId4"/>
              </a:rPr>
              <a:t>https://www.eriehistory.org/blog/ida-tarbell-the-muckraker-that-challenged-rockefeller</a:t>
            </a:r>
            <a:endParaRPr lang="fr-CA" dirty="0"/>
          </a:p>
          <a:p>
            <a:endParaRPr lang="fr-CA" dirty="0"/>
          </a:p>
          <a:p>
            <a:endParaRPr lang="fr-CA" dirty="0"/>
          </a:p>
          <a:p>
            <a:endParaRPr lang="fr-CA" dirty="0"/>
          </a:p>
          <a:p>
            <a:endParaRPr lang="fr-CA" dirty="0"/>
          </a:p>
        </p:txBody>
      </p:sp>
      <p:pic>
        <p:nvPicPr>
          <p:cNvPr id="4" name="Image 3"/>
          <p:cNvPicPr>
            <a:picLocks noChangeAspect="1"/>
          </p:cNvPicPr>
          <p:nvPr/>
        </p:nvPicPr>
        <p:blipFill>
          <a:blip r:embed="rId5"/>
          <a:stretch>
            <a:fillRect/>
          </a:stretch>
        </p:blipFill>
        <p:spPr>
          <a:xfrm>
            <a:off x="7608888" y="-11661"/>
            <a:ext cx="5320893" cy="6883833"/>
          </a:xfrm>
          <a:prstGeom prst="rect">
            <a:avLst/>
          </a:prstGeom>
        </p:spPr>
      </p:pic>
    </p:spTree>
    <p:extLst>
      <p:ext uri="{BB962C8B-B14F-4D97-AF65-F5344CB8AC3E}">
        <p14:creationId xmlns:p14="http://schemas.microsoft.com/office/powerpoint/2010/main" val="2415294241"/>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err="1"/>
              <a:t>Upton</a:t>
            </a:r>
            <a:r>
              <a:rPr lang="fr-CA" dirty="0"/>
              <a:t> Sinclair (1878-1968)</a:t>
            </a:r>
          </a:p>
        </p:txBody>
      </p:sp>
      <p:sp>
        <p:nvSpPr>
          <p:cNvPr id="3" name="Espace réservé du contenu 2"/>
          <p:cNvSpPr>
            <a:spLocks noGrp="1"/>
          </p:cNvSpPr>
          <p:nvPr>
            <p:ph idx="1"/>
          </p:nvPr>
        </p:nvSpPr>
        <p:spPr/>
        <p:txBody>
          <a:bodyPr/>
          <a:lstStyle/>
          <a:p>
            <a:r>
              <a:rPr lang="fr-CA" dirty="0"/>
              <a:t>The jungle</a:t>
            </a:r>
          </a:p>
        </p:txBody>
      </p:sp>
      <p:pic>
        <p:nvPicPr>
          <p:cNvPr id="5" name="Image 4"/>
          <p:cNvPicPr>
            <a:picLocks noChangeAspect="1"/>
          </p:cNvPicPr>
          <p:nvPr/>
        </p:nvPicPr>
        <p:blipFill>
          <a:blip r:embed="rId3"/>
          <a:stretch>
            <a:fillRect/>
          </a:stretch>
        </p:blipFill>
        <p:spPr>
          <a:xfrm>
            <a:off x="7608888" y="3547"/>
            <a:ext cx="5090474" cy="6858000"/>
          </a:xfrm>
          <a:prstGeom prst="rect">
            <a:avLst/>
          </a:prstGeom>
        </p:spPr>
      </p:pic>
    </p:spTree>
    <p:extLst>
      <p:ext uri="{BB962C8B-B14F-4D97-AF65-F5344CB8AC3E}">
        <p14:creationId xmlns:p14="http://schemas.microsoft.com/office/powerpoint/2010/main" val="3500717438"/>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b="1" dirty="0"/>
              <a:t>Jacob </a:t>
            </a:r>
            <a:r>
              <a:rPr lang="fr-CA" b="1" dirty="0" err="1"/>
              <a:t>Riis</a:t>
            </a:r>
            <a:r>
              <a:rPr lang="fr-CA" b="1" dirty="0"/>
              <a:t> (1849-1914)</a:t>
            </a:r>
            <a:endParaRPr lang="fr-CA" dirty="0"/>
          </a:p>
        </p:txBody>
      </p:sp>
      <p:sp>
        <p:nvSpPr>
          <p:cNvPr id="3" name="Espace réservé du contenu 2"/>
          <p:cNvSpPr>
            <a:spLocks noGrp="1"/>
          </p:cNvSpPr>
          <p:nvPr>
            <p:ph idx="1"/>
          </p:nvPr>
        </p:nvSpPr>
        <p:spPr/>
        <p:txBody>
          <a:bodyPr/>
          <a:lstStyle/>
          <a:p>
            <a:r>
              <a:rPr lang="en-US" dirty="0" err="1"/>
              <a:t>Photographe</a:t>
            </a:r>
            <a:r>
              <a:rPr lang="en-US" dirty="0"/>
              <a:t> et </a:t>
            </a:r>
            <a:r>
              <a:rPr lang="en-US" dirty="0" err="1"/>
              <a:t>journaliste</a:t>
            </a:r>
            <a:r>
              <a:rPr lang="en-US" dirty="0"/>
              <a:t>. </a:t>
            </a:r>
          </a:p>
          <a:p>
            <a:r>
              <a:rPr lang="en-US" dirty="0" err="1"/>
              <a:t>Pionnier</a:t>
            </a:r>
            <a:r>
              <a:rPr lang="en-US" dirty="0"/>
              <a:t> du </a:t>
            </a:r>
            <a:r>
              <a:rPr lang="en-US" dirty="0" err="1"/>
              <a:t>photojournalisme</a:t>
            </a:r>
            <a:endParaRPr lang="en-US" dirty="0"/>
          </a:p>
          <a:p>
            <a:endParaRPr lang="en-US" dirty="0"/>
          </a:p>
          <a:p>
            <a:r>
              <a:rPr lang="fr-CA" dirty="0"/>
              <a:t>https://mymodernmet.com/fr/jacob-riis-comment-vit-lautre-moitie-new-york/</a:t>
            </a:r>
          </a:p>
        </p:txBody>
      </p:sp>
      <p:pic>
        <p:nvPicPr>
          <p:cNvPr id="4" name="Image 3"/>
          <p:cNvPicPr>
            <a:picLocks noChangeAspect="1"/>
          </p:cNvPicPr>
          <p:nvPr/>
        </p:nvPicPr>
        <p:blipFill>
          <a:blip r:embed="rId3"/>
          <a:stretch>
            <a:fillRect/>
          </a:stretch>
        </p:blipFill>
        <p:spPr>
          <a:xfrm>
            <a:off x="7608887" y="-53170"/>
            <a:ext cx="5065121" cy="7032725"/>
          </a:xfrm>
          <a:prstGeom prst="rect">
            <a:avLst/>
          </a:prstGeom>
        </p:spPr>
      </p:pic>
    </p:spTree>
    <p:extLst>
      <p:ext uri="{BB962C8B-B14F-4D97-AF65-F5344CB8AC3E}">
        <p14:creationId xmlns:p14="http://schemas.microsoft.com/office/powerpoint/2010/main" val="1357320919"/>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p:cNvPicPr>
            <a:picLocks noChangeAspect="1"/>
          </p:cNvPicPr>
          <p:nvPr/>
        </p:nvPicPr>
        <p:blipFill>
          <a:blip r:embed="rId2"/>
          <a:stretch>
            <a:fillRect/>
          </a:stretch>
        </p:blipFill>
        <p:spPr>
          <a:xfrm>
            <a:off x="-6753446" y="-1201480"/>
            <a:ext cx="6045125" cy="5996763"/>
          </a:xfrm>
          <a:prstGeom prst="rect">
            <a:avLst/>
          </a:prstGeom>
        </p:spPr>
      </p:pic>
      <p:pic>
        <p:nvPicPr>
          <p:cNvPr id="6" name="Image 5"/>
          <p:cNvPicPr>
            <a:picLocks noChangeAspect="1"/>
          </p:cNvPicPr>
          <p:nvPr/>
        </p:nvPicPr>
        <p:blipFill>
          <a:blip r:embed="rId3"/>
          <a:stretch>
            <a:fillRect/>
          </a:stretch>
        </p:blipFill>
        <p:spPr>
          <a:xfrm>
            <a:off x="1768549" y="-32961"/>
            <a:ext cx="8654902" cy="6923922"/>
          </a:xfrm>
          <a:prstGeom prst="rect">
            <a:avLst/>
          </a:prstGeom>
        </p:spPr>
      </p:pic>
    </p:spTree>
    <p:extLst>
      <p:ext uri="{BB962C8B-B14F-4D97-AF65-F5344CB8AC3E}">
        <p14:creationId xmlns:p14="http://schemas.microsoft.com/office/powerpoint/2010/main" val="754144389"/>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p:cNvPicPr>
            <a:picLocks noChangeAspect="1"/>
          </p:cNvPicPr>
          <p:nvPr/>
        </p:nvPicPr>
        <p:blipFill>
          <a:blip r:embed="rId2"/>
          <a:stretch>
            <a:fillRect/>
          </a:stretch>
        </p:blipFill>
        <p:spPr>
          <a:xfrm>
            <a:off x="2648137" y="0"/>
            <a:ext cx="6942433" cy="6886892"/>
          </a:xfrm>
          <a:prstGeom prst="rect">
            <a:avLst/>
          </a:prstGeom>
        </p:spPr>
      </p:pic>
    </p:spTree>
    <p:extLst>
      <p:ext uri="{BB962C8B-B14F-4D97-AF65-F5344CB8AC3E}">
        <p14:creationId xmlns:p14="http://schemas.microsoft.com/office/powerpoint/2010/main" val="2075076673"/>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1615599" y="0"/>
            <a:ext cx="8960801" cy="6858000"/>
          </a:xfrm>
          <a:prstGeom prst="rect">
            <a:avLst/>
          </a:prstGeom>
        </p:spPr>
      </p:pic>
    </p:spTree>
    <p:extLst>
      <p:ext uri="{BB962C8B-B14F-4D97-AF65-F5344CB8AC3E}">
        <p14:creationId xmlns:p14="http://schemas.microsoft.com/office/powerpoint/2010/main" val="138315040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a:t>Le journaliste photographe	</a:t>
            </a:r>
          </a:p>
        </p:txBody>
      </p:sp>
      <p:sp>
        <p:nvSpPr>
          <p:cNvPr id="3" name="Espace réservé du contenu 2"/>
          <p:cNvSpPr>
            <a:spLocks noGrp="1"/>
          </p:cNvSpPr>
          <p:nvPr>
            <p:ph idx="1"/>
          </p:nvPr>
        </p:nvSpPr>
        <p:spPr/>
        <p:txBody>
          <a:bodyPr/>
          <a:lstStyle/>
          <a:p>
            <a:r>
              <a:rPr lang="fr-CA" dirty="0"/>
              <a:t>Robert Capa, photo reporter de guerre</a:t>
            </a:r>
          </a:p>
        </p:txBody>
      </p:sp>
      <p:pic>
        <p:nvPicPr>
          <p:cNvPr id="4" name="Image 3"/>
          <p:cNvPicPr>
            <a:picLocks noChangeAspect="1"/>
          </p:cNvPicPr>
          <p:nvPr/>
        </p:nvPicPr>
        <p:blipFill>
          <a:blip r:embed="rId3"/>
          <a:stretch>
            <a:fillRect/>
          </a:stretch>
        </p:blipFill>
        <p:spPr>
          <a:xfrm>
            <a:off x="7515859" y="-176212"/>
            <a:ext cx="5467235" cy="7293292"/>
          </a:xfrm>
          <a:prstGeom prst="rect">
            <a:avLst/>
          </a:prstGeom>
        </p:spPr>
      </p:pic>
    </p:spTree>
    <p:extLst>
      <p:ext uri="{BB962C8B-B14F-4D97-AF65-F5344CB8AC3E}">
        <p14:creationId xmlns:p14="http://schemas.microsoft.com/office/powerpoint/2010/main" val="2629873381"/>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5"/>
            <a:ext cx="6294120" cy="1325563"/>
          </a:xfrm>
        </p:spPr>
        <p:txBody>
          <a:bodyPr/>
          <a:lstStyle/>
          <a:p>
            <a:r>
              <a:rPr lang="fr-CA" dirty="0"/>
              <a:t>Le reporter</a:t>
            </a:r>
          </a:p>
        </p:txBody>
      </p:sp>
      <p:sp>
        <p:nvSpPr>
          <p:cNvPr id="3" name="Espace réservé du contenu 2"/>
          <p:cNvSpPr>
            <a:spLocks noGrp="1"/>
          </p:cNvSpPr>
          <p:nvPr>
            <p:ph idx="1"/>
          </p:nvPr>
        </p:nvSpPr>
        <p:spPr>
          <a:xfrm>
            <a:off x="838200" y="1825624"/>
            <a:ext cx="6172200" cy="4765675"/>
          </a:xfrm>
        </p:spPr>
        <p:txBody>
          <a:bodyPr>
            <a:normAutofit fontScale="92500"/>
          </a:bodyPr>
          <a:lstStyle/>
          <a:p>
            <a:pPr marL="0" indent="0">
              <a:buNone/>
            </a:pPr>
            <a:r>
              <a:rPr lang="fr-CA" dirty="0"/>
              <a:t>« Le journaliste baigne dans l’immédiateté. C’est là son rythme. À la fois sa limite et son privilège. Il n’a pas la pesanteur, ni la documentation, de l’historien. Il n’est pas un savant. Il n’est pas dans le temps du chercheur. Mais il a la légèreté de l’instant. En vertu de sa raison d’être – répondre au “quoi de neuf ?” – il est en danger constant d’erreur ou d’à-peu-près. » </a:t>
            </a:r>
            <a:endParaRPr lang="fr-CA" b="1" dirty="0"/>
          </a:p>
          <a:p>
            <a:endParaRPr lang="fr-CA" b="1" dirty="0">
              <a:hlinkClick r:id="rId3"/>
            </a:endParaRPr>
          </a:p>
          <a:p>
            <a:pPr marL="0" indent="0" algn="r">
              <a:buNone/>
            </a:pPr>
            <a:r>
              <a:rPr lang="fr-CA" i="1" dirty="0"/>
              <a:t>Bruno </a:t>
            </a:r>
            <a:r>
              <a:rPr lang="fr-CA" i="1" dirty="0" err="1"/>
              <a:t>Frappat</a:t>
            </a:r>
            <a:r>
              <a:rPr lang="fr-CA" i="1" dirty="0"/>
              <a:t>, </a:t>
            </a:r>
            <a:br>
              <a:rPr lang="fr-CA" i="1" dirty="0"/>
            </a:br>
            <a:r>
              <a:rPr lang="fr-CA" i="1" dirty="0"/>
              <a:t>Rédacteur en chef La Croix (2007)</a:t>
            </a:r>
          </a:p>
        </p:txBody>
      </p:sp>
      <p:pic>
        <p:nvPicPr>
          <p:cNvPr id="4" name="Image 3"/>
          <p:cNvPicPr>
            <a:picLocks noChangeAspect="1"/>
          </p:cNvPicPr>
          <p:nvPr/>
        </p:nvPicPr>
        <p:blipFill>
          <a:blip r:embed="rId4"/>
          <a:stretch>
            <a:fillRect/>
          </a:stretch>
        </p:blipFill>
        <p:spPr>
          <a:xfrm>
            <a:off x="7608887" y="0"/>
            <a:ext cx="5221827" cy="6858000"/>
          </a:xfrm>
          <a:prstGeom prst="rect">
            <a:avLst/>
          </a:prstGeom>
        </p:spPr>
      </p:pic>
    </p:spTree>
    <p:extLst>
      <p:ext uri="{BB962C8B-B14F-4D97-AF65-F5344CB8AC3E}">
        <p14:creationId xmlns:p14="http://schemas.microsoft.com/office/powerpoint/2010/main" val="1658442601"/>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a:t>Pigiste</a:t>
            </a:r>
          </a:p>
        </p:txBody>
      </p:sp>
      <p:sp>
        <p:nvSpPr>
          <p:cNvPr id="3" name="Espace réservé du contenu 2"/>
          <p:cNvSpPr>
            <a:spLocks noGrp="1"/>
          </p:cNvSpPr>
          <p:nvPr>
            <p:ph idx="1"/>
          </p:nvPr>
        </p:nvSpPr>
        <p:spPr>
          <a:xfrm>
            <a:off x="838200" y="1825625"/>
            <a:ext cx="6036733" cy="4351338"/>
          </a:xfrm>
        </p:spPr>
        <p:txBody>
          <a:bodyPr>
            <a:normAutofit/>
          </a:bodyPr>
          <a:lstStyle/>
          <a:p>
            <a:r>
              <a:rPr lang="fr-CA" dirty="0"/>
              <a:t>Un pigiste est un journaliste payé pour une tâche appelée « pige » (un article de x signes, une vidéo de y secondes…) et non pour un temps de travail. </a:t>
            </a:r>
          </a:p>
        </p:txBody>
      </p:sp>
      <p:pic>
        <p:nvPicPr>
          <p:cNvPr id="4" name="Image 3"/>
          <p:cNvPicPr>
            <a:picLocks noChangeAspect="1"/>
          </p:cNvPicPr>
          <p:nvPr/>
        </p:nvPicPr>
        <p:blipFill rotWithShape="1">
          <a:blip r:embed="rId3"/>
          <a:srcRect l="28888" r="7407"/>
          <a:stretch/>
        </p:blipFill>
        <p:spPr>
          <a:xfrm>
            <a:off x="7608888" y="0"/>
            <a:ext cx="5461000" cy="6858000"/>
          </a:xfrm>
          <a:prstGeom prst="rect">
            <a:avLst/>
          </a:prstGeom>
        </p:spPr>
      </p:pic>
    </p:spTree>
    <p:extLst>
      <p:ext uri="{BB962C8B-B14F-4D97-AF65-F5344CB8AC3E}">
        <p14:creationId xmlns:p14="http://schemas.microsoft.com/office/powerpoint/2010/main" val="1522090911"/>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a:t>Journalisme et littérature</a:t>
            </a:r>
          </a:p>
        </p:txBody>
      </p:sp>
      <p:sp>
        <p:nvSpPr>
          <p:cNvPr id="6" name="Espace réservé du contenu 5">
            <a:extLst>
              <a:ext uri="{FF2B5EF4-FFF2-40B4-BE49-F238E27FC236}">
                <a16:creationId xmlns:a16="http://schemas.microsoft.com/office/drawing/2014/main" id="{18446648-A8B2-D3A9-585C-0215765A8256}"/>
              </a:ext>
            </a:extLst>
          </p:cNvPr>
          <p:cNvSpPr>
            <a:spLocks noGrp="1"/>
          </p:cNvSpPr>
          <p:nvPr>
            <p:ph idx="1"/>
          </p:nvPr>
        </p:nvSpPr>
        <p:spPr/>
        <p:txBody>
          <a:bodyPr/>
          <a:lstStyle/>
          <a:p>
            <a:endParaRPr lang="fr-CA"/>
          </a:p>
        </p:txBody>
      </p:sp>
      <p:pic>
        <p:nvPicPr>
          <p:cNvPr id="7" name="Image 6">
            <a:extLst>
              <a:ext uri="{FF2B5EF4-FFF2-40B4-BE49-F238E27FC236}">
                <a16:creationId xmlns:a16="http://schemas.microsoft.com/office/drawing/2014/main" id="{6AB8ED60-967D-1D1D-1A2A-FC17A2327709}"/>
              </a:ext>
            </a:extLst>
          </p:cNvPr>
          <p:cNvPicPr>
            <a:picLocks noChangeAspect="1"/>
          </p:cNvPicPr>
          <p:nvPr/>
        </p:nvPicPr>
        <p:blipFill>
          <a:blip r:embed="rId3"/>
          <a:stretch>
            <a:fillRect/>
          </a:stretch>
        </p:blipFill>
        <p:spPr>
          <a:xfrm>
            <a:off x="2980248" y="-79359"/>
            <a:ext cx="6845399" cy="7082355"/>
          </a:xfrm>
          <a:prstGeom prst="rect">
            <a:avLst/>
          </a:prstGeom>
        </p:spPr>
      </p:pic>
      <p:pic>
        <p:nvPicPr>
          <p:cNvPr id="8" name="Image 7">
            <a:extLst>
              <a:ext uri="{FF2B5EF4-FFF2-40B4-BE49-F238E27FC236}">
                <a16:creationId xmlns:a16="http://schemas.microsoft.com/office/drawing/2014/main" id="{4C2C6D0B-A19D-23FA-4E9C-80978C479334}"/>
              </a:ext>
            </a:extLst>
          </p:cNvPr>
          <p:cNvPicPr>
            <a:picLocks noChangeAspect="1"/>
          </p:cNvPicPr>
          <p:nvPr/>
        </p:nvPicPr>
        <p:blipFill rotWithShape="1">
          <a:blip r:embed="rId4"/>
          <a:srcRect l="15637"/>
          <a:stretch/>
        </p:blipFill>
        <p:spPr>
          <a:xfrm>
            <a:off x="-773084" y="-79359"/>
            <a:ext cx="4591465" cy="7009997"/>
          </a:xfrm>
          <a:prstGeom prst="rect">
            <a:avLst/>
          </a:prstGeom>
        </p:spPr>
      </p:pic>
      <p:pic>
        <p:nvPicPr>
          <p:cNvPr id="4" name="Image 3"/>
          <p:cNvPicPr>
            <a:picLocks noChangeAspect="1"/>
          </p:cNvPicPr>
          <p:nvPr/>
        </p:nvPicPr>
        <p:blipFill>
          <a:blip r:embed="rId5"/>
          <a:stretch>
            <a:fillRect/>
          </a:stretch>
        </p:blipFill>
        <p:spPr>
          <a:xfrm>
            <a:off x="8373620" y="-79358"/>
            <a:ext cx="4741093" cy="7166344"/>
          </a:xfrm>
          <a:prstGeom prst="rect">
            <a:avLst/>
          </a:prstGeom>
        </p:spPr>
      </p:pic>
    </p:spTree>
    <p:extLst>
      <p:ext uri="{BB962C8B-B14F-4D97-AF65-F5344CB8AC3E}">
        <p14:creationId xmlns:p14="http://schemas.microsoft.com/office/powerpoint/2010/main" val="2740008701"/>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a:t>Questions en guise de conclusion </a:t>
            </a:r>
          </a:p>
        </p:txBody>
      </p:sp>
      <p:sp>
        <p:nvSpPr>
          <p:cNvPr id="3" name="Espace réservé du contenu 2"/>
          <p:cNvSpPr>
            <a:spLocks noGrp="1"/>
          </p:cNvSpPr>
          <p:nvPr>
            <p:ph idx="1"/>
          </p:nvPr>
        </p:nvSpPr>
        <p:spPr/>
        <p:txBody>
          <a:bodyPr>
            <a:normAutofit/>
          </a:bodyPr>
          <a:lstStyle/>
          <a:p>
            <a:r>
              <a:rPr lang="fr-CA" dirty="0"/>
              <a:t>Il n’existe pas de métier qui serait « le  journalisme ». Il existe des pratiques journalistiques.</a:t>
            </a:r>
          </a:p>
        </p:txBody>
      </p:sp>
    </p:spTree>
    <p:extLst>
      <p:ext uri="{BB962C8B-B14F-4D97-AF65-F5344CB8AC3E}">
        <p14:creationId xmlns:p14="http://schemas.microsoft.com/office/powerpoint/2010/main" val="72117540"/>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a:t>BD journalisme (</a:t>
            </a:r>
            <a:r>
              <a:rPr lang="fr-CA" dirty="0" err="1"/>
              <a:t>graphic</a:t>
            </a:r>
            <a:r>
              <a:rPr lang="fr-CA" dirty="0"/>
              <a:t> </a:t>
            </a:r>
            <a:r>
              <a:rPr lang="fr-CA" dirty="0" err="1"/>
              <a:t>journalism</a:t>
            </a:r>
            <a:r>
              <a:rPr lang="fr-CA" dirty="0"/>
              <a:t>)</a:t>
            </a:r>
          </a:p>
        </p:txBody>
      </p:sp>
      <p:sp>
        <p:nvSpPr>
          <p:cNvPr id="3" name="Espace réservé du contenu 2"/>
          <p:cNvSpPr>
            <a:spLocks noGrp="1"/>
          </p:cNvSpPr>
          <p:nvPr>
            <p:ph idx="1"/>
          </p:nvPr>
        </p:nvSpPr>
        <p:spPr/>
        <p:txBody>
          <a:bodyPr>
            <a:normAutofit/>
          </a:bodyPr>
          <a:lstStyle/>
          <a:p>
            <a:endParaRPr lang="fr-CA" dirty="0"/>
          </a:p>
        </p:txBody>
      </p:sp>
    </p:spTree>
    <p:extLst>
      <p:ext uri="{BB962C8B-B14F-4D97-AF65-F5344CB8AC3E}">
        <p14:creationId xmlns:p14="http://schemas.microsoft.com/office/powerpoint/2010/main" val="3532453334"/>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a:t>L’attaché de presse</a:t>
            </a:r>
          </a:p>
        </p:txBody>
      </p:sp>
      <p:sp>
        <p:nvSpPr>
          <p:cNvPr id="3" name="Espace réservé du contenu 2"/>
          <p:cNvSpPr>
            <a:spLocks noGrp="1"/>
          </p:cNvSpPr>
          <p:nvPr>
            <p:ph idx="1"/>
          </p:nvPr>
        </p:nvSpPr>
        <p:spPr/>
        <p:txBody>
          <a:bodyPr>
            <a:normAutofit/>
          </a:bodyPr>
          <a:lstStyle/>
          <a:p>
            <a:endParaRPr lang="fr-CA" dirty="0"/>
          </a:p>
        </p:txBody>
      </p:sp>
    </p:spTree>
    <p:extLst>
      <p:ext uri="{BB962C8B-B14F-4D97-AF65-F5344CB8AC3E}">
        <p14:creationId xmlns:p14="http://schemas.microsoft.com/office/powerpoint/2010/main" val="1733573386"/>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a:t>Les journalistes en 2022	</a:t>
            </a:r>
          </a:p>
        </p:txBody>
      </p:sp>
      <p:sp>
        <p:nvSpPr>
          <p:cNvPr id="3" name="Espace réservé du contenu 2"/>
          <p:cNvSpPr>
            <a:spLocks noGrp="1"/>
          </p:cNvSpPr>
          <p:nvPr>
            <p:ph idx="1"/>
          </p:nvPr>
        </p:nvSpPr>
        <p:spPr/>
        <p:txBody>
          <a:bodyPr>
            <a:normAutofit/>
          </a:bodyPr>
          <a:lstStyle/>
          <a:p>
            <a:r>
              <a:rPr lang="fr-CA" dirty="0">
                <a:hlinkClick r:id="rId3"/>
              </a:rPr>
              <a:t>https://www.radiofrance.fr/franceculture/podcasts/pixel/qu-est-ce-qu-etre-journaliste-aujourd-hui-3969556</a:t>
            </a:r>
            <a:endParaRPr lang="fr-CA" dirty="0"/>
          </a:p>
          <a:p>
            <a:endParaRPr lang="fr-CA" dirty="0"/>
          </a:p>
        </p:txBody>
      </p:sp>
    </p:spTree>
    <p:extLst>
      <p:ext uri="{BB962C8B-B14F-4D97-AF65-F5344CB8AC3E}">
        <p14:creationId xmlns:p14="http://schemas.microsoft.com/office/powerpoint/2010/main" val="2679427978"/>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a:t>Bibliographie</a:t>
            </a:r>
          </a:p>
        </p:txBody>
      </p:sp>
      <p:sp>
        <p:nvSpPr>
          <p:cNvPr id="3" name="Espace réservé du contenu 2"/>
          <p:cNvSpPr>
            <a:spLocks noGrp="1"/>
          </p:cNvSpPr>
          <p:nvPr>
            <p:ph idx="1"/>
          </p:nvPr>
        </p:nvSpPr>
        <p:spPr/>
        <p:txBody>
          <a:bodyPr>
            <a:normAutofit fontScale="62500" lnSpcReduction="20000"/>
          </a:bodyPr>
          <a:lstStyle/>
          <a:p>
            <a:r>
              <a:rPr lang="fr-CA" dirty="0" err="1"/>
              <a:t>Francoise</a:t>
            </a:r>
            <a:r>
              <a:rPr lang="fr-CA" dirty="0"/>
              <a:t> Giroud: Profession Journaliste</a:t>
            </a:r>
          </a:p>
          <a:p>
            <a:r>
              <a:rPr lang="fr-CA" dirty="0" err="1"/>
              <a:t>MacLuhan</a:t>
            </a:r>
            <a:r>
              <a:rPr lang="fr-CA" dirty="0"/>
              <a:t>: Pour comprendre les media</a:t>
            </a:r>
          </a:p>
          <a:p>
            <a:r>
              <a:rPr lang="fr-CA" dirty="0"/>
              <a:t>Fabrice d’Almeida: Histoire des médias en France de la grande guerre à nos jours, Flammarion, coll. Poche, Paris, 2010, 505 pages.</a:t>
            </a:r>
          </a:p>
          <a:p>
            <a:r>
              <a:rPr lang="fr-CA" dirty="0"/>
              <a:t>Francis Balle: Les Médias, PUF, Paris, coll. Que sais-je?, 8e édition, 2014, 128 pages</a:t>
            </a:r>
          </a:p>
          <a:p>
            <a:r>
              <a:rPr lang="fr-CA" dirty="0"/>
              <a:t>Médias et Sociétés,  LGDJ, Paris, 16e édition, 2013, 876 pages</a:t>
            </a:r>
          </a:p>
          <a:p>
            <a:r>
              <a:rPr lang="fr-CA" dirty="0"/>
              <a:t>Jean-Marie Charon: Les médias en France, la Découverte, 2014, 126 pages.</a:t>
            </a:r>
          </a:p>
          <a:p>
            <a:r>
              <a:rPr lang="fr-CA" dirty="0"/>
              <a:t>Nicholas Carr, « Is Google </a:t>
            </a:r>
            <a:r>
              <a:rPr lang="fr-CA" dirty="0" err="1"/>
              <a:t>Making</a:t>
            </a:r>
            <a:r>
              <a:rPr lang="fr-CA" dirty="0"/>
              <a:t> Us </a:t>
            </a:r>
            <a:r>
              <a:rPr lang="fr-CA" dirty="0" err="1"/>
              <a:t>Stupid</a:t>
            </a:r>
            <a:r>
              <a:rPr lang="fr-CA" dirty="0"/>
              <a:t> ? », The Atlantic,‎ 1er juillet 2008.</a:t>
            </a:r>
          </a:p>
          <a:p>
            <a:r>
              <a:rPr lang="fr-CA" dirty="0"/>
              <a:t>Julia </a:t>
            </a:r>
            <a:r>
              <a:rPr lang="fr-CA" dirty="0" err="1"/>
              <a:t>Cagé</a:t>
            </a:r>
            <a:r>
              <a:rPr lang="fr-CA" dirty="0"/>
              <a:t>, Sauver les médias : capitalisme, financement participatif et démocratie, Le Seuil, 2015.</a:t>
            </a:r>
          </a:p>
          <a:p>
            <a:r>
              <a:rPr lang="fr-CA" dirty="0"/>
              <a:t>Christian Delporte – 100 ans de journalisme : une histoire du syndicat national des journalistes (1918-1938) - Éditions nouveau monde, 2018</a:t>
            </a:r>
          </a:p>
        </p:txBody>
      </p:sp>
    </p:spTree>
    <p:extLst>
      <p:ext uri="{BB962C8B-B14F-4D97-AF65-F5344CB8AC3E}">
        <p14:creationId xmlns:p14="http://schemas.microsoft.com/office/powerpoint/2010/main" val="2740004748"/>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CA"/>
          </a:p>
        </p:txBody>
      </p:sp>
      <p:sp>
        <p:nvSpPr>
          <p:cNvPr id="3" name="Espace réservé du contenu 2"/>
          <p:cNvSpPr>
            <a:spLocks noGrp="1"/>
          </p:cNvSpPr>
          <p:nvPr>
            <p:ph idx="1"/>
          </p:nvPr>
        </p:nvSpPr>
        <p:spPr/>
        <p:txBody>
          <a:bodyPr>
            <a:normAutofit/>
          </a:bodyPr>
          <a:lstStyle/>
          <a:p>
            <a:r>
              <a:rPr lang="fr-CA" dirty="0"/>
              <a:t>Sur l’éthique :</a:t>
            </a:r>
          </a:p>
          <a:p>
            <a:pPr lvl="1"/>
            <a:r>
              <a:rPr lang="fr-CA" dirty="0"/>
              <a:t>Éric </a:t>
            </a:r>
            <a:r>
              <a:rPr lang="fr-CA" dirty="0" err="1"/>
              <a:t>Rohde</a:t>
            </a:r>
            <a:r>
              <a:rPr lang="fr-CA" dirty="0"/>
              <a:t>: L’éthique du journalisme, PUF, coll. Que sais-je ?, 2013, 128 pages</a:t>
            </a:r>
          </a:p>
          <a:p>
            <a:pPr lvl="1"/>
            <a:r>
              <a:rPr lang="fr-CA" dirty="0"/>
              <a:t>Pierre Bourdieu : « Journalisme et éthique » Les cahiers du journalisme, juin 1996, n°1</a:t>
            </a:r>
          </a:p>
        </p:txBody>
      </p:sp>
    </p:spTree>
    <p:extLst>
      <p:ext uri="{BB962C8B-B14F-4D97-AF65-F5344CB8AC3E}">
        <p14:creationId xmlns:p14="http://schemas.microsoft.com/office/powerpoint/2010/main" val="3581243600"/>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CA"/>
          </a:p>
        </p:txBody>
      </p:sp>
      <p:sp>
        <p:nvSpPr>
          <p:cNvPr id="3" name="Espace réservé du contenu 2"/>
          <p:cNvSpPr>
            <a:spLocks noGrp="1"/>
          </p:cNvSpPr>
          <p:nvPr>
            <p:ph idx="1"/>
          </p:nvPr>
        </p:nvSpPr>
        <p:spPr/>
        <p:txBody>
          <a:bodyPr>
            <a:normAutofit fontScale="62500" lnSpcReduction="20000"/>
          </a:bodyPr>
          <a:lstStyle/>
          <a:p>
            <a:r>
              <a:rPr lang="fr-CA" dirty="0"/>
              <a:t>Presse quotidienne nationale — La Croix, Le Figaro, L'Humanité, Libération, Le Monde</a:t>
            </a:r>
          </a:p>
          <a:p>
            <a:r>
              <a:rPr lang="fr-CA" dirty="0"/>
              <a:t>Presse quotidienne régionale — Le Dauphiné libéré, Dernières Nouvelles d'Alsace, L'Est républicain, La Dépêche du Midi, La Montagne, Le Télégramme, Ouest-France, Le Parisien, La Voix du Nord, Sud Ouest, Le Maine libre, Le Progrès , La Nouvelle République du Centre-Ouest, La Provence, Midi libre, Le Quotidien de La Réunion</a:t>
            </a:r>
          </a:p>
          <a:p>
            <a:r>
              <a:rPr lang="fr-CA" dirty="0"/>
              <a:t>Presse quotidienne spécialisée — Les Échos, L'Équipe, La Tribune</a:t>
            </a:r>
          </a:p>
          <a:p>
            <a:r>
              <a:rPr lang="fr-CA" dirty="0"/>
              <a:t>Presse hebdomadaire — Courrier international, Le 1, L'Express, Marianne, L'</a:t>
            </a:r>
            <a:r>
              <a:rPr lang="fr-CA" dirty="0" err="1"/>
              <a:t>Obs</a:t>
            </a:r>
            <a:r>
              <a:rPr lang="fr-CA" dirty="0"/>
              <a:t>, Le Point, Politis, Valeurs actuelles, Le Canard enchaîné</a:t>
            </a:r>
          </a:p>
          <a:p>
            <a:r>
              <a:rPr lang="fr-CA" dirty="0"/>
              <a:t>Presse mensuelle nationale — Le Monde diplomatique, Alternatives économiques, Terra Eco, Fakir</a:t>
            </a:r>
          </a:p>
          <a:p>
            <a:r>
              <a:rPr lang="fr-CA" dirty="0"/>
              <a:t>Presse disparue — L'Aurore, Combat, France-Soir, Le Quotidien de Paris, Le Sport du Sud-Ouest, La Victoire</a:t>
            </a:r>
          </a:p>
        </p:txBody>
      </p:sp>
    </p:spTree>
    <p:extLst>
      <p:ext uri="{BB962C8B-B14F-4D97-AF65-F5344CB8AC3E}">
        <p14:creationId xmlns:p14="http://schemas.microsoft.com/office/powerpoint/2010/main" val="912270261"/>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a:t>Genres journalistiques</a:t>
            </a:r>
          </a:p>
        </p:txBody>
      </p:sp>
      <p:sp>
        <p:nvSpPr>
          <p:cNvPr id="3" name="Espace réservé du contenu 2"/>
          <p:cNvSpPr>
            <a:spLocks noGrp="1"/>
          </p:cNvSpPr>
          <p:nvPr>
            <p:ph idx="1"/>
          </p:nvPr>
        </p:nvSpPr>
        <p:spPr/>
        <p:txBody>
          <a:bodyPr>
            <a:normAutofit/>
          </a:bodyPr>
          <a:lstStyle/>
          <a:p>
            <a:r>
              <a:rPr lang="fr-CA" dirty="0"/>
              <a:t>Journalisme narratif</a:t>
            </a:r>
          </a:p>
          <a:p>
            <a:r>
              <a:rPr lang="fr-CA" dirty="0"/>
              <a:t>l’interview</a:t>
            </a:r>
          </a:p>
          <a:p>
            <a:r>
              <a:rPr lang="fr-CA" dirty="0"/>
              <a:t>Le reportage</a:t>
            </a:r>
          </a:p>
          <a:p>
            <a:r>
              <a:rPr lang="fr-CA" dirty="0"/>
              <a:t>BD journalisme (</a:t>
            </a:r>
            <a:r>
              <a:rPr lang="fr-CA" dirty="0" err="1"/>
              <a:t>graphic</a:t>
            </a:r>
            <a:r>
              <a:rPr lang="fr-CA" dirty="0"/>
              <a:t> </a:t>
            </a:r>
            <a:r>
              <a:rPr lang="fr-CA" dirty="0" err="1"/>
              <a:t>journalism</a:t>
            </a:r>
            <a:r>
              <a:rPr lang="fr-CA" dirty="0"/>
              <a:t>)</a:t>
            </a:r>
          </a:p>
        </p:txBody>
      </p:sp>
    </p:spTree>
    <p:extLst>
      <p:ext uri="{BB962C8B-B14F-4D97-AF65-F5344CB8AC3E}">
        <p14:creationId xmlns:p14="http://schemas.microsoft.com/office/powerpoint/2010/main" val="3426304539"/>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a:t>Genres journalistiques</a:t>
            </a:r>
          </a:p>
        </p:txBody>
      </p:sp>
      <p:sp>
        <p:nvSpPr>
          <p:cNvPr id="3" name="Espace réservé du contenu 2"/>
          <p:cNvSpPr>
            <a:spLocks noGrp="1"/>
          </p:cNvSpPr>
          <p:nvPr>
            <p:ph idx="1"/>
          </p:nvPr>
        </p:nvSpPr>
        <p:spPr/>
        <p:txBody>
          <a:bodyPr>
            <a:normAutofit fontScale="62500" lnSpcReduction="20000"/>
          </a:bodyPr>
          <a:lstStyle/>
          <a:p>
            <a:r>
              <a:rPr lang="fr-CA" dirty="0"/>
              <a:t>Concept emprunté à l’analyse littéraire. Le genre désigne originellement une catégorisation des écrits prenant notamment en compte leur caractère stylistique. Comme la littérature, le journalisme a ses genres, appris par les praticiens et reconnus dans le public (la dépêche, le reportage, l’interview, l’enquête en sont des exemples). Les relations entre ces genres journalistiques reflètent des systèmes de hiérarchies professionnelles (l’éditorialiste n’est pas le fait‑diversier). D’autre part, la transmission des genres joue un rôle important de routinisation du journalisme. L’accord sur ceux‑ci est un élément important des conventions qui permettent aux journalistes de typifier leurs interactions avec les sources comme avec leur hiérarchie professionnelle. Plusieurs études ont montré récemment le phénomène de dispersion qui affecte les genres traditionnels du journalisme, du fait de la multiplication des supports et du moindre encadrement professionnel des journalistes. Le concept est central dans l’approche du journalisme comme </a:t>
            </a:r>
            <a:r>
              <a:rPr lang="fr-CA" dirty="0" err="1"/>
              <a:t>discours.Réf</a:t>
            </a:r>
            <a:r>
              <a:rPr lang="fr-CA" dirty="0"/>
              <a:t>. : </a:t>
            </a:r>
            <a:r>
              <a:rPr lang="fr-CA" dirty="0" err="1"/>
              <a:t>Høyer</a:t>
            </a:r>
            <a:r>
              <a:rPr lang="fr-CA" dirty="0"/>
              <a:t>, “</a:t>
            </a:r>
            <a:r>
              <a:rPr lang="fr-CA" dirty="0" err="1"/>
              <a:t>Why</a:t>
            </a:r>
            <a:r>
              <a:rPr lang="fr-CA" dirty="0"/>
              <a:t> </a:t>
            </a:r>
            <a:r>
              <a:rPr lang="fr-CA" dirty="0" err="1"/>
              <a:t>study</a:t>
            </a:r>
            <a:r>
              <a:rPr lang="fr-CA" dirty="0"/>
              <a:t> </a:t>
            </a:r>
            <a:r>
              <a:rPr lang="fr-CA" dirty="0" err="1"/>
              <a:t>journalistic</a:t>
            </a:r>
            <a:r>
              <a:rPr lang="fr-CA" dirty="0"/>
              <a:t> genres?”, in Koivisto &amp; </a:t>
            </a:r>
            <a:r>
              <a:rPr lang="fr-CA" dirty="0" err="1"/>
              <a:t>Lauk</a:t>
            </a:r>
            <a:r>
              <a:rPr lang="fr-CA" dirty="0"/>
              <a:t>, </a:t>
            </a:r>
            <a:r>
              <a:rPr lang="fr-CA" dirty="0" err="1"/>
              <a:t>Journalism</a:t>
            </a:r>
            <a:r>
              <a:rPr lang="fr-CA" dirty="0"/>
              <a:t> at the </a:t>
            </a:r>
            <a:r>
              <a:rPr lang="fr-CA" dirty="0" err="1"/>
              <a:t>Crossroads</a:t>
            </a:r>
            <a:r>
              <a:rPr lang="fr-CA" dirty="0"/>
              <a:t>, 1997, Tartu </a:t>
            </a:r>
            <a:r>
              <a:rPr lang="fr-CA" dirty="0" err="1"/>
              <a:t>Ülikool</a:t>
            </a:r>
            <a:r>
              <a:rPr lang="fr-CA" dirty="0"/>
              <a:t> ; </a:t>
            </a:r>
            <a:r>
              <a:rPr lang="fr-CA" dirty="0" err="1"/>
              <a:t>Ringoot</a:t>
            </a:r>
            <a:r>
              <a:rPr lang="fr-CA" dirty="0"/>
              <a:t> &amp; </a:t>
            </a:r>
            <a:r>
              <a:rPr lang="fr-CA" dirty="0" err="1"/>
              <a:t>Utard</a:t>
            </a:r>
            <a:r>
              <a:rPr lang="fr-CA" dirty="0"/>
              <a:t>, Les genres journalistiques, 2009,  L’Harmattan.</a:t>
            </a:r>
          </a:p>
        </p:txBody>
      </p:sp>
    </p:spTree>
    <p:extLst>
      <p:ext uri="{BB962C8B-B14F-4D97-AF65-F5344CB8AC3E}">
        <p14:creationId xmlns:p14="http://schemas.microsoft.com/office/powerpoint/2010/main" val="2883194896"/>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a:t>Journalisme narratif</a:t>
            </a:r>
          </a:p>
        </p:txBody>
      </p:sp>
      <p:sp>
        <p:nvSpPr>
          <p:cNvPr id="3" name="Espace réservé du contenu 2"/>
          <p:cNvSpPr>
            <a:spLocks noGrp="1"/>
          </p:cNvSpPr>
          <p:nvPr>
            <p:ph idx="1"/>
          </p:nvPr>
        </p:nvSpPr>
        <p:spPr>
          <a:xfrm>
            <a:off x="838199" y="1397358"/>
            <a:ext cx="7719811" cy="4779605"/>
          </a:xfrm>
        </p:spPr>
        <p:txBody>
          <a:bodyPr>
            <a:noAutofit/>
          </a:bodyPr>
          <a:lstStyle/>
          <a:p>
            <a:r>
              <a:rPr lang="fr-CA" sz="1600" dirty="0"/>
              <a:t>S’inspirant de modèles anciens comme celui du grand reportage à forte valeur littéraire pratiqué depuis le </a:t>
            </a:r>
            <a:r>
              <a:rPr lang="fr-CA" sz="1600" dirty="0" err="1"/>
              <a:t>xixe</a:t>
            </a:r>
            <a:r>
              <a:rPr lang="fr-CA" sz="1600" dirty="0"/>
              <a:t> siècle dans la presse, ou celui du new </a:t>
            </a:r>
            <a:r>
              <a:rPr lang="fr-CA" sz="1600" dirty="0" err="1"/>
              <a:t>journalism</a:t>
            </a:r>
            <a:r>
              <a:rPr lang="fr-CA" sz="1600" dirty="0"/>
              <a:t> américain des années 1960, le journalisme narratif connaît un important regain d’intérêt au début du </a:t>
            </a:r>
            <a:r>
              <a:rPr lang="fr-CA" sz="1600" dirty="0" err="1"/>
              <a:t>xxie</a:t>
            </a:r>
            <a:r>
              <a:rPr lang="fr-CA" sz="1600" dirty="0"/>
              <a:t> siècle avec l’émergence de supports dédiés en librairie (les </a:t>
            </a:r>
            <a:r>
              <a:rPr lang="fr-CA" sz="1600" dirty="0" err="1"/>
              <a:t>mooks</a:t>
            </a:r>
            <a:r>
              <a:rPr lang="fr-CA" sz="1600" dirty="0"/>
              <a:t>) ou sur le Web. Il s’appuie sur des techniques éprouvées du récit de fiction (construction par scènes, importance des personnages, présence sensible d’un narrateur, etc.) pour enrichir le reportage journalistique. Ce genre repose en général sur la pratique de l’immersion. Pour certains, il reste toujours suspect de ne pas respecter les normes professionnelles en matière d’objectivité (voir :</a:t>
            </a:r>
            <a:r>
              <a:rPr lang="fr-CA" sz="1600" dirty="0" err="1"/>
              <a:t>parajournalisme</a:t>
            </a:r>
            <a:r>
              <a:rPr lang="fr-CA" sz="1600" dirty="0"/>
              <a:t>). Plusieurs affaires de bidonnage ont mis en évidence aux États‑Unis et ailleurs le danger que peut faire courir l’attrait de l’écriture littéraire dans la presse. Le journalisme narratif est aussi parfois suspecté de contribuer à rendre floue la frontière entre faits et fiction, vérité et mensonge, qui est à la base du </a:t>
            </a:r>
            <a:r>
              <a:rPr lang="fr-CA" sz="1600" dirty="0" err="1"/>
              <a:t>storytelling</a:t>
            </a:r>
            <a:r>
              <a:rPr lang="fr-CA" sz="1600" dirty="0"/>
              <a:t> en matière politique ou commerciale.</a:t>
            </a:r>
          </a:p>
          <a:p>
            <a:r>
              <a:rPr lang="fr-CA" sz="1600" dirty="0"/>
              <a:t>Réf. : </a:t>
            </a:r>
            <a:r>
              <a:rPr lang="fr-CA" sz="1600" dirty="0" err="1"/>
              <a:t>vanoost</a:t>
            </a:r>
            <a:r>
              <a:rPr lang="fr-CA" sz="1600" dirty="0"/>
              <a:t>, « Journalisme narratif : proposition de définition, entre narratologie et éthique », Les Cahiers du journalisme, 2013 ; neveu, “</a:t>
            </a:r>
            <a:r>
              <a:rPr lang="fr-CA" sz="1600" dirty="0" err="1"/>
              <a:t>Revisiting</a:t>
            </a:r>
            <a:r>
              <a:rPr lang="fr-CA" sz="1600" dirty="0"/>
              <a:t> narrative </a:t>
            </a:r>
            <a:r>
              <a:rPr lang="fr-CA" sz="1600" dirty="0" err="1"/>
              <a:t>Journalism</a:t>
            </a:r>
            <a:r>
              <a:rPr lang="fr-CA" sz="1600" dirty="0"/>
              <a:t> as One of The Futures of </a:t>
            </a:r>
            <a:r>
              <a:rPr lang="fr-CA" sz="1600" dirty="0" err="1"/>
              <a:t>Journalism</a:t>
            </a:r>
            <a:r>
              <a:rPr lang="fr-CA" sz="1600" dirty="0"/>
              <a:t>”, </a:t>
            </a:r>
            <a:r>
              <a:rPr lang="fr-CA" sz="1600" dirty="0" err="1"/>
              <a:t>Journalism</a:t>
            </a:r>
            <a:r>
              <a:rPr lang="fr-CA" sz="1600" dirty="0"/>
              <a:t> </a:t>
            </a:r>
            <a:r>
              <a:rPr lang="fr-CA" sz="1600" dirty="0" err="1"/>
              <a:t>Studies</a:t>
            </a:r>
            <a:r>
              <a:rPr lang="fr-CA" sz="1600" dirty="0"/>
              <a:t>, 2014 ; </a:t>
            </a:r>
            <a:r>
              <a:rPr lang="fr-CA" sz="1600" dirty="0" err="1"/>
              <a:t>Hartsock</a:t>
            </a:r>
            <a:r>
              <a:rPr lang="fr-CA" sz="1600" dirty="0"/>
              <a:t>, A </a:t>
            </a:r>
            <a:r>
              <a:rPr lang="fr-CA" sz="1600" dirty="0" err="1"/>
              <a:t>history</a:t>
            </a:r>
            <a:r>
              <a:rPr lang="fr-CA" sz="1600" dirty="0"/>
              <a:t> of American </a:t>
            </a:r>
            <a:r>
              <a:rPr lang="fr-CA" sz="1600" dirty="0" err="1"/>
              <a:t>literary</a:t>
            </a:r>
            <a:r>
              <a:rPr lang="fr-CA" sz="1600" dirty="0"/>
              <a:t> </a:t>
            </a:r>
            <a:r>
              <a:rPr lang="fr-CA" sz="1600" dirty="0" err="1"/>
              <a:t>journalism</a:t>
            </a:r>
            <a:r>
              <a:rPr lang="fr-CA" sz="1600" dirty="0"/>
              <a:t>: The </a:t>
            </a:r>
            <a:r>
              <a:rPr lang="fr-CA" sz="1600" dirty="0" err="1"/>
              <a:t>emergence</a:t>
            </a:r>
            <a:r>
              <a:rPr lang="fr-CA" sz="1600" dirty="0"/>
              <a:t> of a modern narrative </a:t>
            </a:r>
            <a:r>
              <a:rPr lang="fr-CA" sz="1600" dirty="0" err="1"/>
              <a:t>form</a:t>
            </a:r>
            <a:r>
              <a:rPr lang="fr-CA" sz="1600" dirty="0"/>
              <a:t>, 2000 ; </a:t>
            </a:r>
            <a:r>
              <a:rPr lang="fr-CA" sz="1600" dirty="0" err="1"/>
              <a:t>Thérenty</a:t>
            </a:r>
            <a:r>
              <a:rPr lang="fr-CA" sz="1600" dirty="0"/>
              <a:t>, La littérature au quotidien. Poétiques journalistiques au </a:t>
            </a:r>
            <a:r>
              <a:rPr lang="fr-CA" sz="1600" dirty="0" err="1"/>
              <a:t>xixe</a:t>
            </a:r>
            <a:r>
              <a:rPr lang="fr-CA" sz="1600" dirty="0"/>
              <a:t> siècle, 2007 ; Pélissier &amp; </a:t>
            </a:r>
            <a:r>
              <a:rPr lang="fr-CA" sz="1600" dirty="0" err="1"/>
              <a:t>eyriès</a:t>
            </a:r>
            <a:r>
              <a:rPr lang="fr-CA" sz="1600" dirty="0"/>
              <a:t>, « Fictions du réel : le journalisme narratif », Les Cahiers de Narratologie, 2014.</a:t>
            </a:r>
          </a:p>
        </p:txBody>
      </p:sp>
    </p:spTree>
    <p:extLst>
      <p:ext uri="{BB962C8B-B14F-4D97-AF65-F5344CB8AC3E}">
        <p14:creationId xmlns:p14="http://schemas.microsoft.com/office/powerpoint/2010/main" val="3292665249"/>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a:t>Genre journalistique : l’interview</a:t>
            </a:r>
          </a:p>
        </p:txBody>
      </p:sp>
      <p:sp>
        <p:nvSpPr>
          <p:cNvPr id="3" name="Espace réservé du contenu 2"/>
          <p:cNvSpPr>
            <a:spLocks noGrp="1"/>
          </p:cNvSpPr>
          <p:nvPr>
            <p:ph idx="1"/>
          </p:nvPr>
        </p:nvSpPr>
        <p:spPr/>
        <p:txBody>
          <a:bodyPr>
            <a:normAutofit fontScale="62500" lnSpcReduction="20000"/>
          </a:bodyPr>
          <a:lstStyle/>
          <a:p>
            <a:r>
              <a:rPr lang="fr-CA" dirty="0"/>
              <a:t>consistant à reproduire un échange dans lequel le journaliste se contente de poser des questions à son interlocuteur. L’interview est, avec le reportage, une marque </a:t>
            </a:r>
            <a:r>
              <a:rPr lang="fr-CA" dirty="0" err="1"/>
              <a:t>caracté‑ristique</a:t>
            </a:r>
            <a:r>
              <a:rPr lang="fr-CA" dirty="0"/>
              <a:t> du nouveau journalisme à la fin du </a:t>
            </a:r>
            <a:r>
              <a:rPr lang="fr-CA" dirty="0" err="1"/>
              <a:t>xixe</a:t>
            </a:r>
            <a:r>
              <a:rPr lang="fr-CA" dirty="0"/>
              <a:t> siècle. Le dictionnaire Larousse la loue en 1890 comme le meilleur moyen « d’aller </a:t>
            </a:r>
            <a:r>
              <a:rPr lang="fr-CA" dirty="0" err="1"/>
              <a:t>directe‑ment</a:t>
            </a:r>
            <a:r>
              <a:rPr lang="fr-CA" dirty="0"/>
              <a:t> puiser les informations à la source même ». Elle est un élément important de la construction d’un mandat social de contre‑pouvoir pour les journalistes. Ceux d’Ancien Régime ainsi que les élites </a:t>
            </a:r>
            <a:r>
              <a:rPr lang="fr-CA" dirty="0" err="1"/>
              <a:t>poli‑tiques</a:t>
            </a:r>
            <a:r>
              <a:rPr lang="fr-CA" dirty="0"/>
              <a:t> critiquèrent vivement cette pratique, à l’image de Jules Case dans le Figaro du 2 septembre 1892 : «    On interviewe avec fureur, avec conviction, avec excès. Tous sont interpellés et sur tout, quelques fois sur ce qu’ils savent, le plus souvent sur ce qu’ils ignorent. » Quant aux penseurs réactionnaires, comme Gustave Le Bon, ils la rejetèrent aussi très tôt au motif qu’elle faisait de la politique une « chose sentimentale », exposant souverains et gouvernants au jugement irrationnel des </a:t>
            </a:r>
            <a:r>
              <a:rPr lang="fr-CA" dirty="0" err="1"/>
              <a:t>foules.Réf</a:t>
            </a:r>
            <a:r>
              <a:rPr lang="fr-CA" dirty="0"/>
              <a:t>. : Le Bon, La psychologie des foules, 1895, viking ; Speirs, « Un genre résolument moderne :  l’interview », Romance </a:t>
            </a:r>
            <a:r>
              <a:rPr lang="fr-CA" dirty="0" err="1"/>
              <a:t>quarterly</a:t>
            </a:r>
            <a:r>
              <a:rPr lang="fr-CA" dirty="0"/>
              <a:t>, 1990 ; </a:t>
            </a:r>
            <a:r>
              <a:rPr lang="fr-CA" dirty="0" err="1"/>
              <a:t>Schudson</a:t>
            </a:r>
            <a:r>
              <a:rPr lang="fr-CA" dirty="0"/>
              <a:t>, “question </a:t>
            </a:r>
            <a:r>
              <a:rPr lang="fr-CA" dirty="0" err="1"/>
              <a:t>authority</a:t>
            </a:r>
            <a:r>
              <a:rPr lang="fr-CA" dirty="0"/>
              <a:t>. A </a:t>
            </a:r>
            <a:r>
              <a:rPr lang="fr-CA" dirty="0" err="1"/>
              <a:t>history</a:t>
            </a:r>
            <a:r>
              <a:rPr lang="fr-CA" dirty="0"/>
              <a:t> of the news interview in </a:t>
            </a:r>
            <a:r>
              <a:rPr lang="fr-CA" dirty="0" err="1"/>
              <a:t>american</a:t>
            </a:r>
            <a:r>
              <a:rPr lang="fr-CA" dirty="0"/>
              <a:t> </a:t>
            </a:r>
            <a:r>
              <a:rPr lang="fr-CA" dirty="0" err="1"/>
              <a:t>journalism</a:t>
            </a:r>
            <a:r>
              <a:rPr lang="fr-CA" dirty="0"/>
              <a:t>, 1860s‑1930s”, Media, Culture &amp; Society, 1994</a:t>
            </a:r>
          </a:p>
        </p:txBody>
      </p:sp>
    </p:spTree>
    <p:extLst>
      <p:ext uri="{BB962C8B-B14F-4D97-AF65-F5344CB8AC3E}">
        <p14:creationId xmlns:p14="http://schemas.microsoft.com/office/powerpoint/2010/main" val="312735469"/>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a:t>Genre journalistique : reportage</a:t>
            </a:r>
          </a:p>
        </p:txBody>
      </p:sp>
      <p:sp>
        <p:nvSpPr>
          <p:cNvPr id="3" name="Espace réservé du contenu 2"/>
          <p:cNvSpPr>
            <a:spLocks noGrp="1"/>
          </p:cNvSpPr>
          <p:nvPr>
            <p:ph idx="1"/>
          </p:nvPr>
        </p:nvSpPr>
        <p:spPr/>
        <p:txBody>
          <a:bodyPr/>
          <a:lstStyle/>
          <a:p>
            <a:endParaRPr lang="fr-CA"/>
          </a:p>
        </p:txBody>
      </p:sp>
    </p:spTree>
    <p:extLst>
      <p:ext uri="{BB962C8B-B14F-4D97-AF65-F5344CB8AC3E}">
        <p14:creationId xmlns:p14="http://schemas.microsoft.com/office/powerpoint/2010/main" val="2613366068"/>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err="1"/>
              <a:t>Fake</a:t>
            </a:r>
            <a:r>
              <a:rPr lang="fr-CA" dirty="0"/>
              <a:t> news ?</a:t>
            </a:r>
          </a:p>
        </p:txBody>
      </p:sp>
      <p:sp>
        <p:nvSpPr>
          <p:cNvPr id="3" name="Espace réservé du contenu 2"/>
          <p:cNvSpPr>
            <a:spLocks noGrp="1"/>
          </p:cNvSpPr>
          <p:nvPr>
            <p:ph idx="1"/>
          </p:nvPr>
        </p:nvSpPr>
        <p:spPr/>
        <p:txBody>
          <a:bodyPr>
            <a:normAutofit/>
          </a:bodyPr>
          <a:lstStyle/>
          <a:p>
            <a:r>
              <a:rPr lang="fr-CA" dirty="0" err="1"/>
              <a:t>Fake</a:t>
            </a:r>
            <a:r>
              <a:rPr lang="fr-CA" dirty="0"/>
              <a:t> news</a:t>
            </a:r>
          </a:p>
          <a:p>
            <a:r>
              <a:rPr lang="fr-CA" dirty="0"/>
              <a:t>Le hacking</a:t>
            </a:r>
          </a:p>
        </p:txBody>
      </p:sp>
    </p:spTree>
    <p:extLst>
      <p:ext uri="{BB962C8B-B14F-4D97-AF65-F5344CB8AC3E}">
        <p14:creationId xmlns:p14="http://schemas.microsoft.com/office/powerpoint/2010/main" val="2621290961"/>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a:t>Les Réseaux Sociaux</a:t>
            </a:r>
          </a:p>
        </p:txBody>
      </p:sp>
      <p:sp>
        <p:nvSpPr>
          <p:cNvPr id="3" name="Espace réservé du contenu 2"/>
          <p:cNvSpPr>
            <a:spLocks noGrp="1"/>
          </p:cNvSpPr>
          <p:nvPr>
            <p:ph idx="1"/>
          </p:nvPr>
        </p:nvSpPr>
        <p:spPr/>
        <p:txBody>
          <a:bodyPr>
            <a:normAutofit fontScale="77500" lnSpcReduction="20000"/>
          </a:bodyPr>
          <a:lstStyle/>
          <a:p>
            <a:r>
              <a:rPr lang="fr-CA" dirty="0"/>
              <a:t>Ou l’information low-cost</a:t>
            </a:r>
          </a:p>
          <a:p>
            <a:endParaRPr lang="fr-CA" dirty="0"/>
          </a:p>
          <a:p>
            <a:pPr marL="0" indent="0">
              <a:buNone/>
            </a:pPr>
            <a:r>
              <a:rPr lang="fr-CA" dirty="0"/>
              <a:t>« Mais ce n’est pas le travail d’un journaliste de suivre les réseaux sociaux. C’est vrai que lorsque vous étudiez aujourd’hui le contenu des médias traditionnels, on voit l’influence très forte qu’ont les réseaux sociaux sur leur ligne éditoriale. C’est un peu comme si parfois, Twitter était le rédacteur en chef des médias traditionnels. Le problème, c’est qu’on demande aux médias d’information de nous informer.  »</a:t>
            </a:r>
          </a:p>
          <a:p>
            <a:endParaRPr lang="fr-CA" dirty="0"/>
          </a:p>
          <a:p>
            <a:pPr marL="0" indent="0" algn="r">
              <a:buNone/>
            </a:pPr>
            <a:r>
              <a:rPr lang="fr-CA" i="1" dirty="0"/>
              <a:t>Julia </a:t>
            </a:r>
            <a:r>
              <a:rPr lang="fr-CA" i="1" dirty="0" err="1"/>
              <a:t>Cagé</a:t>
            </a:r>
            <a:r>
              <a:rPr lang="fr-CA" i="1" dirty="0"/>
              <a:t>, économiste</a:t>
            </a:r>
          </a:p>
          <a:p>
            <a:pPr marL="0" indent="0" algn="r">
              <a:buNone/>
            </a:pPr>
            <a:r>
              <a:rPr lang="fr-CA" i="1" dirty="0">
                <a:hlinkClick r:id="rId3"/>
              </a:rPr>
              <a:t>https://www.publicsenat.fr/article/debat/julia-cage-ce-n-est-pas-le-travail-d-un-journaliste-de-suivre-les-reseaux-sociaux</a:t>
            </a:r>
            <a:endParaRPr lang="fr-CA" i="1" dirty="0"/>
          </a:p>
        </p:txBody>
      </p:sp>
      <p:pic>
        <p:nvPicPr>
          <p:cNvPr id="4" name="Image 3"/>
          <p:cNvPicPr>
            <a:picLocks noChangeAspect="1"/>
          </p:cNvPicPr>
          <p:nvPr/>
        </p:nvPicPr>
        <p:blipFill rotWithShape="1">
          <a:blip r:embed="rId4"/>
          <a:srcRect l="18310"/>
          <a:stretch/>
        </p:blipFill>
        <p:spPr>
          <a:xfrm>
            <a:off x="8040688" y="0"/>
            <a:ext cx="5149196" cy="6858000"/>
          </a:xfrm>
          <a:prstGeom prst="rect">
            <a:avLst/>
          </a:prstGeom>
        </p:spPr>
      </p:pic>
    </p:spTree>
    <p:extLst>
      <p:ext uri="{BB962C8B-B14F-4D97-AF65-F5344CB8AC3E}">
        <p14:creationId xmlns:p14="http://schemas.microsoft.com/office/powerpoint/2010/main" val="1338802652"/>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a:t>Historique…</a:t>
            </a:r>
          </a:p>
        </p:txBody>
      </p:sp>
      <p:sp>
        <p:nvSpPr>
          <p:cNvPr id="3" name="Espace réservé du contenu 2"/>
          <p:cNvSpPr>
            <a:spLocks noGrp="1"/>
          </p:cNvSpPr>
          <p:nvPr>
            <p:ph idx="1"/>
          </p:nvPr>
        </p:nvSpPr>
        <p:spPr/>
        <p:txBody>
          <a:bodyPr/>
          <a:lstStyle/>
          <a:p>
            <a:r>
              <a:rPr lang="fr-CA" dirty="0"/>
              <a:t>1935 : la loi </a:t>
            </a:r>
            <a:r>
              <a:rPr lang="fr-CA" dirty="0" err="1"/>
              <a:t>brachard</a:t>
            </a:r>
            <a:r>
              <a:rPr lang="fr-CA" dirty="0"/>
              <a:t> pose le statut du journaliste professionnel.</a:t>
            </a:r>
          </a:p>
          <a:p>
            <a:r>
              <a:rPr lang="fr-CA" dirty="0"/>
              <a:t>1936 : les premières cartes de presse</a:t>
            </a:r>
          </a:p>
          <a:p>
            <a:r>
              <a:rPr lang="fr-CA" dirty="0"/>
              <a:t>1937 : convention collective et conditions salariales des journalistes</a:t>
            </a:r>
          </a:p>
          <a:p>
            <a:r>
              <a:rPr lang="fr-CA" dirty="0"/>
              <a:t>La profession s’organise autour d’une base éthique et morale.</a:t>
            </a:r>
          </a:p>
        </p:txBody>
      </p:sp>
      <p:pic>
        <p:nvPicPr>
          <p:cNvPr id="4" name="Imag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40688" y="0"/>
            <a:ext cx="4572000" cy="6858000"/>
          </a:xfrm>
          <a:prstGeom prst="rect">
            <a:avLst/>
          </a:prstGeom>
        </p:spPr>
      </p:pic>
    </p:spTree>
    <p:extLst>
      <p:ext uri="{BB962C8B-B14F-4D97-AF65-F5344CB8AC3E}">
        <p14:creationId xmlns:p14="http://schemas.microsoft.com/office/powerpoint/2010/main" val="2892599461"/>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a:t>Qu’est-ce qu’un journaliste ?</a:t>
            </a:r>
          </a:p>
        </p:txBody>
      </p:sp>
      <p:sp>
        <p:nvSpPr>
          <p:cNvPr id="3" name="Espace réservé du contenu 2"/>
          <p:cNvSpPr>
            <a:spLocks noGrp="1"/>
          </p:cNvSpPr>
          <p:nvPr>
            <p:ph idx="1"/>
          </p:nvPr>
        </p:nvSpPr>
        <p:spPr/>
        <p:txBody>
          <a:bodyPr>
            <a:normAutofit/>
          </a:bodyPr>
          <a:lstStyle/>
          <a:p>
            <a:pPr marL="0" indent="0">
              <a:buNone/>
            </a:pPr>
            <a:endParaRPr lang="fr-CA" dirty="0"/>
          </a:p>
          <a:p>
            <a:r>
              <a:rPr lang="fr-CA" dirty="0"/>
              <a:t>Est journaliste, celui qui rapporte des faits, celui qui donne des nouvelles, nous raconte ce qui se passe dans le monde.</a:t>
            </a:r>
          </a:p>
        </p:txBody>
      </p:sp>
      <p:pic>
        <p:nvPicPr>
          <p:cNvPr id="4" name="Imag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40688" y="0"/>
            <a:ext cx="4572000" cy="6858000"/>
          </a:xfrm>
          <a:prstGeom prst="rect">
            <a:avLst/>
          </a:prstGeom>
        </p:spPr>
      </p:pic>
    </p:spTree>
    <p:extLst>
      <p:ext uri="{BB962C8B-B14F-4D97-AF65-F5344CB8AC3E}">
        <p14:creationId xmlns:p14="http://schemas.microsoft.com/office/powerpoint/2010/main" val="131705721"/>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a:t>Qu’est-ce qu’un journaliste ?</a:t>
            </a:r>
          </a:p>
        </p:txBody>
      </p:sp>
      <p:sp>
        <p:nvSpPr>
          <p:cNvPr id="3" name="Espace réservé du contenu 2"/>
          <p:cNvSpPr>
            <a:spLocks noGrp="1"/>
          </p:cNvSpPr>
          <p:nvPr>
            <p:ph idx="1"/>
          </p:nvPr>
        </p:nvSpPr>
        <p:spPr/>
        <p:txBody>
          <a:bodyPr>
            <a:normAutofit/>
          </a:bodyPr>
          <a:lstStyle/>
          <a:p>
            <a:endParaRPr lang="fr-CA" dirty="0"/>
          </a:p>
          <a:p>
            <a:r>
              <a:rPr lang="fr-CA" dirty="0"/>
              <a:t>Est journaliste, celui ou celle qui possède une carte de presse</a:t>
            </a:r>
          </a:p>
        </p:txBody>
      </p:sp>
      <p:pic>
        <p:nvPicPr>
          <p:cNvPr id="4" name="Imag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40688" y="0"/>
            <a:ext cx="4572000" cy="6858000"/>
          </a:xfrm>
          <a:prstGeom prst="rect">
            <a:avLst/>
          </a:prstGeom>
        </p:spPr>
      </p:pic>
    </p:spTree>
    <p:extLst>
      <p:ext uri="{BB962C8B-B14F-4D97-AF65-F5344CB8AC3E}">
        <p14:creationId xmlns:p14="http://schemas.microsoft.com/office/powerpoint/2010/main" val="2678846420"/>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a:t>Respect de la déontologie</a:t>
            </a:r>
          </a:p>
        </p:txBody>
      </p:sp>
      <p:sp>
        <p:nvSpPr>
          <p:cNvPr id="3" name="Espace réservé du contenu 2"/>
          <p:cNvSpPr>
            <a:spLocks noGrp="1"/>
          </p:cNvSpPr>
          <p:nvPr>
            <p:ph idx="1"/>
          </p:nvPr>
        </p:nvSpPr>
        <p:spPr/>
        <p:txBody>
          <a:bodyPr/>
          <a:lstStyle/>
          <a:p>
            <a:r>
              <a:rPr lang="fr-CA" dirty="0"/>
              <a:t>Une information doit être vérifiée </a:t>
            </a:r>
          </a:p>
          <a:p>
            <a:r>
              <a:rPr lang="fr-CA" dirty="0" err="1"/>
              <a:t>Sourcée</a:t>
            </a:r>
            <a:r>
              <a:rPr lang="fr-CA" dirty="0"/>
              <a:t> et </a:t>
            </a:r>
            <a:r>
              <a:rPr lang="fr-CA" dirty="0" err="1"/>
              <a:t>multisourcée</a:t>
            </a:r>
            <a:endParaRPr lang="fr-CA" dirty="0"/>
          </a:p>
          <a:p>
            <a:r>
              <a:rPr lang="fr-CA" dirty="0"/>
              <a:t>Respecter la vie privée des personnes (diffamation, injure et droit de réponses)</a:t>
            </a:r>
          </a:p>
          <a:p>
            <a:r>
              <a:rPr lang="fr-CA" dirty="0"/>
              <a:t>Éviter les conflits d’intérêts (actionnaires / publicité / rédaction)</a:t>
            </a:r>
          </a:p>
          <a:p>
            <a:endParaRPr lang="fr-CA" dirty="0"/>
          </a:p>
          <a:p>
            <a:endParaRPr lang="fr-CA" dirty="0"/>
          </a:p>
          <a:p>
            <a:pPr lvl="1"/>
            <a:r>
              <a:rPr lang="fr-CA" dirty="0"/>
              <a:t>=&gt; information fiable</a:t>
            </a:r>
          </a:p>
        </p:txBody>
      </p:sp>
      <p:pic>
        <p:nvPicPr>
          <p:cNvPr id="4" name="Imag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20000" y="13758"/>
            <a:ext cx="4572000" cy="6858000"/>
          </a:xfrm>
          <a:prstGeom prst="rect">
            <a:avLst/>
          </a:prstGeom>
        </p:spPr>
      </p:pic>
    </p:spTree>
    <p:extLst>
      <p:ext uri="{BB962C8B-B14F-4D97-AF65-F5344CB8AC3E}">
        <p14:creationId xmlns:p14="http://schemas.microsoft.com/office/powerpoint/2010/main" val="2200523844"/>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a:t>Le rôle du journaliste</a:t>
            </a:r>
          </a:p>
        </p:txBody>
      </p:sp>
      <p:sp>
        <p:nvSpPr>
          <p:cNvPr id="3" name="Espace réservé du contenu 2"/>
          <p:cNvSpPr>
            <a:spLocks noGrp="1"/>
          </p:cNvSpPr>
          <p:nvPr>
            <p:ph idx="1"/>
          </p:nvPr>
        </p:nvSpPr>
        <p:spPr/>
        <p:txBody>
          <a:bodyPr>
            <a:normAutofit/>
          </a:bodyPr>
          <a:lstStyle/>
          <a:p>
            <a:r>
              <a:rPr lang="fr-CA" dirty="0"/>
              <a:t>Distiller rapidement la réalité chaotique de l’actualité </a:t>
            </a:r>
          </a:p>
          <a:p>
            <a:r>
              <a:rPr lang="fr-CA" dirty="0" err="1"/>
              <a:t>Ecrire</a:t>
            </a:r>
            <a:r>
              <a:rPr lang="fr-CA" dirty="0"/>
              <a:t> des articles </a:t>
            </a:r>
          </a:p>
          <a:p>
            <a:r>
              <a:rPr lang="fr-CA" dirty="0"/>
              <a:t>Trouver une mise en récit qui conserve l’authenticité des événements </a:t>
            </a:r>
          </a:p>
          <a:p>
            <a:r>
              <a:rPr lang="fr-CA" dirty="0"/>
              <a:t>Rester curieux</a:t>
            </a:r>
          </a:p>
        </p:txBody>
      </p:sp>
      <p:pic>
        <p:nvPicPr>
          <p:cNvPr id="4" name="Image 3"/>
          <p:cNvPicPr>
            <a:picLocks noChangeAspect="1"/>
          </p:cNvPicPr>
          <p:nvPr/>
        </p:nvPicPr>
        <p:blipFill rotWithShape="1">
          <a:blip r:embed="rId3"/>
          <a:srcRect t="10198" r="25583" b="10099"/>
          <a:stretch/>
        </p:blipFill>
        <p:spPr>
          <a:xfrm>
            <a:off x="7608888" y="0"/>
            <a:ext cx="4644072" cy="7461027"/>
          </a:xfrm>
          <a:prstGeom prst="rect">
            <a:avLst/>
          </a:prstGeom>
        </p:spPr>
      </p:pic>
    </p:spTree>
    <p:extLst>
      <p:ext uri="{BB962C8B-B14F-4D97-AF65-F5344CB8AC3E}">
        <p14:creationId xmlns:p14="http://schemas.microsoft.com/office/powerpoint/2010/main" val="2032816496"/>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a:t>Le journaliste : rôle et devoirs</a:t>
            </a:r>
          </a:p>
        </p:txBody>
      </p:sp>
      <p:sp>
        <p:nvSpPr>
          <p:cNvPr id="3" name="Espace réservé du contenu 2"/>
          <p:cNvSpPr>
            <a:spLocks noGrp="1"/>
          </p:cNvSpPr>
          <p:nvPr>
            <p:ph idx="1"/>
          </p:nvPr>
        </p:nvSpPr>
        <p:spPr/>
        <p:txBody>
          <a:bodyPr/>
          <a:lstStyle/>
          <a:p>
            <a:r>
              <a:rPr lang="fr-CA" dirty="0"/>
              <a:t>Que signifie l’éthique dans le métier de journaliste ?</a:t>
            </a:r>
          </a:p>
          <a:p>
            <a:endParaRPr lang="fr-CA" dirty="0"/>
          </a:p>
          <a:p>
            <a:r>
              <a:rPr lang="fr-CA" dirty="0"/>
              <a:t>Et dans ce contexte, quid de la liberté de la presse ? De la liberté d’expression ? De la censure ?</a:t>
            </a:r>
          </a:p>
          <a:p>
            <a:pPr lvl="1"/>
            <a:r>
              <a:rPr lang="fr-CA" dirty="0"/>
              <a:t>Le cas de Charlie Hebdo</a:t>
            </a:r>
          </a:p>
          <a:p>
            <a:endParaRPr lang="fr-CA" dirty="0"/>
          </a:p>
        </p:txBody>
      </p:sp>
      <p:pic>
        <p:nvPicPr>
          <p:cNvPr id="4" name="Image 3"/>
          <p:cNvPicPr>
            <a:picLocks noChangeAspect="1"/>
          </p:cNvPicPr>
          <p:nvPr/>
        </p:nvPicPr>
        <p:blipFill>
          <a:blip r:embed="rId2"/>
          <a:stretch>
            <a:fillRect/>
          </a:stretch>
        </p:blipFill>
        <p:spPr>
          <a:xfrm>
            <a:off x="7569200" y="-206577"/>
            <a:ext cx="4847435" cy="7271153"/>
          </a:xfrm>
          <a:prstGeom prst="rect">
            <a:avLst/>
          </a:prstGeom>
        </p:spPr>
      </p:pic>
    </p:spTree>
    <p:extLst>
      <p:ext uri="{BB962C8B-B14F-4D97-AF65-F5344CB8AC3E}">
        <p14:creationId xmlns:p14="http://schemas.microsoft.com/office/powerpoint/2010/main" val="3721961389"/>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CA"/>
          </a:p>
        </p:txBody>
      </p:sp>
      <p:sp>
        <p:nvSpPr>
          <p:cNvPr id="3" name="Espace réservé du contenu 2"/>
          <p:cNvSpPr>
            <a:spLocks noGrp="1"/>
          </p:cNvSpPr>
          <p:nvPr>
            <p:ph idx="1"/>
          </p:nvPr>
        </p:nvSpPr>
        <p:spPr/>
        <p:txBody>
          <a:bodyPr/>
          <a:lstStyle/>
          <a:p>
            <a:r>
              <a:rPr lang="fr-CA" dirty="0"/>
              <a:t>Florence Aubenas</a:t>
            </a:r>
          </a:p>
          <a:p>
            <a:r>
              <a:rPr lang="fr-CA" dirty="0" err="1"/>
              <a:t>Telerama</a:t>
            </a:r>
            <a:r>
              <a:rPr lang="fr-CA" dirty="0"/>
              <a:t>, </a:t>
            </a:r>
            <a:r>
              <a:rPr lang="fr-CA" dirty="0" err="1"/>
              <a:t>janv</a:t>
            </a:r>
            <a:r>
              <a:rPr lang="fr-CA" dirty="0"/>
              <a:t>/</a:t>
            </a:r>
            <a:r>
              <a:rPr lang="fr-CA" dirty="0" err="1"/>
              <a:t>fév</a:t>
            </a:r>
            <a:r>
              <a:rPr lang="fr-CA" dirty="0"/>
              <a:t> 2023</a:t>
            </a:r>
          </a:p>
        </p:txBody>
      </p:sp>
      <p:pic>
        <p:nvPicPr>
          <p:cNvPr id="1026" name="Picture 2" descr="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2642" y="117375"/>
            <a:ext cx="6604396" cy="66043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986878"/>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3579</TotalTime>
  <Words>27812</Words>
  <Application>Microsoft Office PowerPoint</Application>
  <PresentationFormat>Grand écran</PresentationFormat>
  <Paragraphs>1600</Paragraphs>
  <Slides>137</Slides>
  <Notes>100</Notes>
  <HiddenSlides>2</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137</vt:i4>
      </vt:variant>
    </vt:vector>
  </HeadingPairs>
  <TitlesOfParts>
    <vt:vector size="142" baseType="lpstr">
      <vt:lpstr>Arial</vt:lpstr>
      <vt:lpstr>Calibri</vt:lpstr>
      <vt:lpstr>Calibri Light</vt:lpstr>
      <vt:lpstr>Wingdings 2</vt:lpstr>
      <vt:lpstr>Thème Office</vt:lpstr>
      <vt:lpstr>Le journalisme</vt:lpstr>
      <vt:lpstr>Objectifs</vt:lpstr>
      <vt:lpstr>Objectifs</vt:lpstr>
      <vt:lpstr>Calendrier</vt:lpstr>
      <vt:lpstr>A la fin du module, vous…</vt:lpstr>
      <vt:lpstr>Validation</vt:lpstr>
      <vt:lpstr>Sommaire des séances</vt:lpstr>
      <vt:lpstr>Sommaire des séances</vt:lpstr>
      <vt:lpstr>Sommaire des séances</vt:lpstr>
      <vt:lpstr>Sommaire des séances</vt:lpstr>
      <vt:lpstr>Avant tout…</vt:lpstr>
      <vt:lpstr>Revue de presse…</vt:lpstr>
      <vt:lpstr>Revue de presse…</vt:lpstr>
      <vt:lpstr>Revue de presse…</vt:lpstr>
      <vt:lpstr>Let’s    Go…</vt:lpstr>
      <vt:lpstr>Présentation (s)</vt:lpstr>
      <vt:lpstr>Définition (s)</vt:lpstr>
      <vt:lpstr>Caractéristique (s)</vt:lpstr>
      <vt:lpstr>Pratique (s)</vt:lpstr>
      <vt:lpstr>Histoire (s)</vt:lpstr>
      <vt:lpstr>Histoire (s)</vt:lpstr>
      <vt:lpstr>Histoire (s)</vt:lpstr>
      <vt:lpstr>Histoire (s)</vt:lpstr>
      <vt:lpstr>Histoire (s)</vt:lpstr>
      <vt:lpstr>Histoire (s)</vt:lpstr>
      <vt:lpstr>Histoire (s)</vt:lpstr>
      <vt:lpstr>Histoire (s)</vt:lpstr>
      <vt:lpstr>Présentation PowerPoint</vt:lpstr>
      <vt:lpstr>Présentation PowerPoint</vt:lpstr>
      <vt:lpstr>« le droit d’imprimer n’est pas du nombre des droits naturels »</vt:lpstr>
      <vt:lpstr>Liberté de la presse</vt:lpstr>
      <vt:lpstr>Liberté de la presse</vt:lpstr>
      <vt:lpstr>Liberté de la presse</vt:lpstr>
      <vt:lpstr>Liberté de la presse (2)</vt:lpstr>
      <vt:lpstr>Présentation PowerPoint</vt:lpstr>
      <vt:lpstr>Présentation PowerPoint</vt:lpstr>
      <vt:lpstr>La démocratisation des journaux</vt:lpstr>
      <vt:lpstr>Les systèmes d’impression</vt:lpstr>
      <vt:lpstr>29 juillet 1881</vt:lpstr>
      <vt:lpstr>Fin du 19e siècle</vt:lpstr>
      <vt:lpstr>« J’Accuse… ! » :  un titre qui marque</vt:lpstr>
      <vt:lpstr>« J’Accuse… ! » :  un article qui innove</vt:lpstr>
      <vt:lpstr>« J’Accuse… ! » :  vs liberté de la presse</vt:lpstr>
      <vt:lpstr>« J’Accuse… ! » : Conséquences</vt:lpstr>
      <vt:lpstr>Les enjeux du 20e siècle</vt:lpstr>
      <vt:lpstr>Présentation PowerPoint</vt:lpstr>
      <vt:lpstr>S02       Les medias</vt:lpstr>
      <vt:lpstr>Media: définition(s)</vt:lpstr>
      <vt:lpstr>Premier média :  La presse écrite</vt:lpstr>
      <vt:lpstr>La presse écrite : classification</vt:lpstr>
      <vt:lpstr>Présentation PowerPoint</vt:lpstr>
      <vt:lpstr>Nouveaux formats : la radio</vt:lpstr>
      <vt:lpstr>Nouveaux formats : la télévision</vt:lpstr>
      <vt:lpstr>Nouveaux formats : la télévision</vt:lpstr>
      <vt:lpstr>Television : Une concurrence féroce</vt:lpstr>
      <vt:lpstr>L’information et les medias</vt:lpstr>
      <vt:lpstr>Constat et paradoxe, un exemple avec la télévision</vt:lpstr>
      <vt:lpstr>Marshall McLuhan</vt:lpstr>
      <vt:lpstr>Le medium est le message</vt:lpstr>
      <vt:lpstr>Présentation PowerPoint</vt:lpstr>
      <vt:lpstr>Le village global</vt:lpstr>
      <vt:lpstr>La galaxie Gutenberg</vt:lpstr>
      <vt:lpstr>Présentation PowerPoint</vt:lpstr>
      <vt:lpstr>McLuhan, un visionnaire ?</vt:lpstr>
      <vt:lpstr>A qui appartiennent les medias ?</vt:lpstr>
      <vt:lpstr>Présentation PowerPoint</vt:lpstr>
      <vt:lpstr>Ligne éditoriale</vt:lpstr>
      <vt:lpstr>Et enfin… Internet</vt:lpstr>
      <vt:lpstr>Outils numériques</vt:lpstr>
      <vt:lpstr>Journalisme et Web</vt:lpstr>
      <vt:lpstr>La multiplication des media</vt:lpstr>
      <vt:lpstr>Questionnement sur notre société de l’information</vt:lpstr>
      <vt:lpstr>Présentation PowerPoint</vt:lpstr>
      <vt:lpstr>Sur notre degré d’information</vt:lpstr>
      <vt:lpstr>Qu’est-ce qu’une information ?</vt:lpstr>
      <vt:lpstr>Qu’est-ce qu’un fait ?</vt:lpstr>
      <vt:lpstr>Qu’est-ce qu’un fait ?</vt:lpstr>
      <vt:lpstr>Exemples (faits)</vt:lpstr>
      <vt:lpstr>Exemples (opinion)</vt:lpstr>
      <vt:lpstr>Exemples (interprétation)</vt:lpstr>
      <vt:lpstr>Fait divers</vt:lpstr>
      <vt:lpstr>Structure du fait divers</vt:lpstr>
      <vt:lpstr>Fact Checking</vt:lpstr>
      <vt:lpstr>Qu’est-ce qu’une information ?</vt:lpstr>
      <vt:lpstr>Qu’est-ce qu’une information ?</vt:lpstr>
      <vt:lpstr>Qu’est-ce qu’une information ?</vt:lpstr>
      <vt:lpstr>Présentation PowerPoint</vt:lpstr>
      <vt:lpstr>Qu’est-ce qu’une actualité ?</vt:lpstr>
      <vt:lpstr>Avant- dernier  cours</vt:lpstr>
      <vt:lpstr>Exercice de validation 19 novembre 2025</vt:lpstr>
      <vt:lpstr>La validation</vt:lpstr>
      <vt:lpstr>Présentation PowerPoint</vt:lpstr>
      <vt:lpstr>Présentation du 19 novembre 2025</vt:lpstr>
      <vt:lpstr>Sur les enjeux du Web</vt:lpstr>
      <vt:lpstr>Journalisme 4.0</vt:lpstr>
      <vt:lpstr>OSINT, KESAKO</vt:lpstr>
      <vt:lpstr>Utiliser les medias en ligne</vt:lpstr>
      <vt:lpstr>D’amateur(e)…</vt:lpstr>
      <vt:lpstr>… à journaliste citoyen</vt:lpstr>
      <vt:lpstr>… à journaliste citoyen</vt:lpstr>
      <vt:lpstr>Le hacking</vt:lpstr>
      <vt:lpstr>Datajournalisme</vt:lpstr>
      <vt:lpstr>Datajournalisme</vt:lpstr>
      <vt:lpstr>Présentation PowerPoint</vt:lpstr>
      <vt:lpstr>Journalisme d’investigation</vt:lpstr>
      <vt:lpstr>Les journalistes d’investigation : Les muckrakers</vt:lpstr>
      <vt:lpstr>Ida M. Tarbell (1857-1944)</vt:lpstr>
      <vt:lpstr>Upton Sinclair (1878-1968)</vt:lpstr>
      <vt:lpstr>Jacob Riis (1849-1914)</vt:lpstr>
      <vt:lpstr>Présentation PowerPoint</vt:lpstr>
      <vt:lpstr>Présentation PowerPoint</vt:lpstr>
      <vt:lpstr>Présentation PowerPoint</vt:lpstr>
      <vt:lpstr>Le journaliste photographe </vt:lpstr>
      <vt:lpstr>Le reporter</vt:lpstr>
      <vt:lpstr>Pigiste</vt:lpstr>
      <vt:lpstr>Journalisme et littérature</vt:lpstr>
      <vt:lpstr>Questions en guise de conclusion </vt:lpstr>
      <vt:lpstr>BD journalisme (graphic journalism)</vt:lpstr>
      <vt:lpstr>L’attaché de presse</vt:lpstr>
      <vt:lpstr>Les journalistes en 2022 </vt:lpstr>
      <vt:lpstr>Bibliographie</vt:lpstr>
      <vt:lpstr>Présentation PowerPoint</vt:lpstr>
      <vt:lpstr>Présentation PowerPoint</vt:lpstr>
      <vt:lpstr>Genres journalistiques</vt:lpstr>
      <vt:lpstr>Genres journalistiques</vt:lpstr>
      <vt:lpstr>Journalisme narratif</vt:lpstr>
      <vt:lpstr>Genre journalistique : l’interview</vt:lpstr>
      <vt:lpstr>Genre journalistique : reportage</vt:lpstr>
      <vt:lpstr>Fake news ?</vt:lpstr>
      <vt:lpstr>Les Réseaux Sociaux</vt:lpstr>
      <vt:lpstr>Historique…</vt:lpstr>
      <vt:lpstr>Qu’est-ce qu’un journaliste ?</vt:lpstr>
      <vt:lpstr>Qu’est-ce qu’un journaliste ?</vt:lpstr>
      <vt:lpstr>Respect de la déontologie</vt:lpstr>
      <vt:lpstr>Le rôle du journaliste</vt:lpstr>
      <vt:lpstr>Le journaliste : rôle et devoirs</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ASUS</dc:creator>
  <cp:lastModifiedBy>ASUS</cp:lastModifiedBy>
  <cp:revision>463</cp:revision>
  <dcterms:created xsi:type="dcterms:W3CDTF">2022-09-09T09:06:53Z</dcterms:created>
  <dcterms:modified xsi:type="dcterms:W3CDTF">2026-09-16T16:36:17Z</dcterms:modified>
</cp:coreProperties>
</file>